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  <p:sldMasterId id="2147483690" r:id="rId2"/>
  </p:sldMasterIdLst>
  <p:notesMasterIdLst>
    <p:notesMasterId r:id="rId41"/>
  </p:notesMasterIdLst>
  <p:handoutMasterIdLst>
    <p:handoutMasterId r:id="rId42"/>
  </p:handoutMasterIdLst>
  <p:sldIdLst>
    <p:sldId id="263" r:id="rId3"/>
    <p:sldId id="405" r:id="rId4"/>
    <p:sldId id="413" r:id="rId5"/>
    <p:sldId id="404" r:id="rId6"/>
    <p:sldId id="450" r:id="rId7"/>
    <p:sldId id="289" r:id="rId8"/>
    <p:sldId id="451" r:id="rId9"/>
    <p:sldId id="445" r:id="rId10"/>
    <p:sldId id="434" r:id="rId11"/>
    <p:sldId id="446" r:id="rId12"/>
    <p:sldId id="447" r:id="rId13"/>
    <p:sldId id="435" r:id="rId14"/>
    <p:sldId id="448" r:id="rId15"/>
    <p:sldId id="449" r:id="rId16"/>
    <p:sldId id="292" r:id="rId17"/>
    <p:sldId id="429" r:id="rId18"/>
    <p:sldId id="281" r:id="rId19"/>
    <p:sldId id="452" r:id="rId20"/>
    <p:sldId id="432" r:id="rId21"/>
    <p:sldId id="440" r:id="rId22"/>
    <p:sldId id="442" r:id="rId23"/>
    <p:sldId id="288" r:id="rId24"/>
    <p:sldId id="417" r:id="rId25"/>
    <p:sldId id="453" r:id="rId26"/>
    <p:sldId id="315" r:id="rId27"/>
    <p:sldId id="290" r:id="rId28"/>
    <p:sldId id="443" r:id="rId29"/>
    <p:sldId id="444" r:id="rId30"/>
    <p:sldId id="418" r:id="rId31"/>
    <p:sldId id="437" r:id="rId32"/>
    <p:sldId id="423" r:id="rId33"/>
    <p:sldId id="427" r:id="rId34"/>
    <p:sldId id="428" r:id="rId35"/>
    <p:sldId id="313" r:id="rId36"/>
    <p:sldId id="267" r:id="rId37"/>
    <p:sldId id="268" r:id="rId38"/>
    <p:sldId id="355" r:id="rId39"/>
    <p:sldId id="264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6832D-8CE3-D86C-2513-23349B72DAAB}" v="2" dt="2021-04-21T00:57:25.625"/>
    <p1510:client id="{4335C09F-D04B-C000-0CFD-3EF6BCF68D89}" v="38" dt="2021-04-20T21:27:04.918"/>
    <p1510:client id="{B741C09F-0078-B000-D196-8E802078FA43}" v="13" dt="2021-04-21T00:58:03.968"/>
    <p1510:client id="{BB5360B0-7EAE-4BBB-BC01-F267266624F8}" v="2896" dt="2021-04-13T18:27:15.205"/>
    <p1510:client id="{F176BA18-04FB-457C-8082-499DE11B89F7}" v="7" dt="2021-04-20T21:14:47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0" y="-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2420"/>
    </p:cViewPr>
  </p:sorterViewPr>
  <p:notesViewPr>
    <p:cSldViewPr snapToGrid="0">
      <p:cViewPr varScale="1">
        <p:scale>
          <a:sx n="98" d="100"/>
          <a:sy n="98" d="100"/>
        </p:scale>
        <p:origin x="26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ng, Franklin" userId="S::wong_fr@vta.org::98d680ea-464a-495b-a9dc-29f9ae15137e" providerId="AD" clId="Web-{B741C09F-0078-B000-D196-8E802078FA43}"/>
    <pc:docChg chg="modSld">
      <pc:chgData name="Wong, Franklin" userId="S::wong_fr@vta.org::98d680ea-464a-495b-a9dc-29f9ae15137e" providerId="AD" clId="Web-{B741C09F-0078-B000-D196-8E802078FA43}" dt="2021-04-21T00:58:03.968" v="3"/>
      <pc:docMkLst>
        <pc:docMk/>
      </pc:docMkLst>
      <pc:sldChg chg="delSp modSp">
        <pc:chgData name="Wong, Franklin" userId="S::wong_fr@vta.org::98d680ea-464a-495b-a9dc-29f9ae15137e" providerId="AD" clId="Web-{B741C09F-0078-B000-D196-8E802078FA43}" dt="2021-04-21T00:58:03.968" v="3"/>
        <pc:sldMkLst>
          <pc:docMk/>
          <pc:sldMk cId="1993236900" sldId="263"/>
        </pc:sldMkLst>
        <pc:spChg chg="mod">
          <ac:chgData name="Wong, Franklin" userId="S::wong_fr@vta.org::98d680ea-464a-495b-a9dc-29f9ae15137e" providerId="AD" clId="Web-{B741C09F-0078-B000-D196-8E802078FA43}" dt="2021-04-21T00:57:52.186" v="2" actId="20577"/>
          <ac:spMkLst>
            <pc:docMk/>
            <pc:sldMk cId="1993236900" sldId="263"/>
            <ac:spMk id="3" creationId="{00000000-0000-0000-0000-000000000000}"/>
          </ac:spMkLst>
        </pc:spChg>
        <pc:spChg chg="del">
          <ac:chgData name="Wong, Franklin" userId="S::wong_fr@vta.org::98d680ea-464a-495b-a9dc-29f9ae15137e" providerId="AD" clId="Web-{B741C09F-0078-B000-D196-8E802078FA43}" dt="2021-04-21T00:58:03.968" v="3"/>
          <ac:spMkLst>
            <pc:docMk/>
            <pc:sldMk cId="1993236900" sldId="263"/>
            <ac:spMk id="4" creationId="{00000000-0000-0000-0000-000000000000}"/>
          </ac:spMkLst>
        </pc:spChg>
        <pc:spChg chg="mod">
          <ac:chgData name="Wong, Franklin" userId="S::wong_fr@vta.org::98d680ea-464a-495b-a9dc-29f9ae15137e" providerId="AD" clId="Web-{B741C09F-0078-B000-D196-8E802078FA43}" dt="2021-04-21T00:57:47.514" v="1" actId="20577"/>
          <ac:spMkLst>
            <pc:docMk/>
            <pc:sldMk cId="1993236900" sldId="263"/>
            <ac:spMk id="10" creationId="{00000000-0000-0000-0000-000000000000}"/>
          </ac:spMkLst>
        </pc:spChg>
      </pc:sldChg>
    </pc:docChg>
  </pc:docChgLst>
  <pc:docChgLst>
    <pc:chgData name="Wong, Franklin" userId="S::wong_fr@vta.org::98d680ea-464a-495b-a9dc-29f9ae15137e" providerId="AD" clId="Web-{4335C09F-D04B-C000-0CFD-3EF6BCF68D89}"/>
    <pc:docChg chg="modSld">
      <pc:chgData name="Wong, Franklin" userId="S::wong_fr@vta.org::98d680ea-464a-495b-a9dc-29f9ae15137e" providerId="AD" clId="Web-{4335C09F-D04B-C000-0CFD-3EF6BCF68D89}" dt="2021-04-20T21:27:04.918" v="26"/>
      <pc:docMkLst>
        <pc:docMk/>
      </pc:docMkLst>
      <pc:sldChg chg="modSp">
        <pc:chgData name="Wong, Franklin" userId="S::wong_fr@vta.org::98d680ea-464a-495b-a9dc-29f9ae15137e" providerId="AD" clId="Web-{4335C09F-D04B-C000-0CFD-3EF6BCF68D89}" dt="2021-04-20T21:23:53.789" v="9"/>
        <pc:sldMkLst>
          <pc:docMk/>
          <pc:sldMk cId="617458915" sldId="440"/>
        </pc:sldMkLst>
        <pc:spChg chg="mod ord">
          <ac:chgData name="Wong, Franklin" userId="S::wong_fr@vta.org::98d680ea-464a-495b-a9dc-29f9ae15137e" providerId="AD" clId="Web-{4335C09F-D04B-C000-0CFD-3EF6BCF68D89}" dt="2021-04-20T21:23:42.148" v="8"/>
          <ac:spMkLst>
            <pc:docMk/>
            <pc:sldMk cId="617458915" sldId="440"/>
            <ac:spMk id="8" creationId="{D7031C28-F54B-406C-B4C6-AE57BA56194D}"/>
          </ac:spMkLst>
        </pc:spChg>
        <pc:graphicFrameChg chg="ord">
          <ac:chgData name="Wong, Franklin" userId="S::wong_fr@vta.org::98d680ea-464a-495b-a9dc-29f9ae15137e" providerId="AD" clId="Web-{4335C09F-D04B-C000-0CFD-3EF6BCF68D89}" dt="2021-04-20T21:23:53.789" v="9"/>
          <ac:graphicFrameMkLst>
            <pc:docMk/>
            <pc:sldMk cId="617458915" sldId="440"/>
            <ac:graphicFrameMk id="5" creationId="{B1B317A2-18DA-4947-AB63-D07A5EB3316E}"/>
          </ac:graphicFrameMkLst>
        </pc:graphicFrameChg>
      </pc:sldChg>
      <pc:sldChg chg="modSp">
        <pc:chgData name="Wong, Franklin" userId="S::wong_fr@vta.org::98d680ea-464a-495b-a9dc-29f9ae15137e" providerId="AD" clId="Web-{4335C09F-D04B-C000-0CFD-3EF6BCF68D89}" dt="2021-04-20T21:23:10.803" v="6"/>
        <pc:sldMkLst>
          <pc:docMk/>
          <pc:sldMk cId="3078660152" sldId="442"/>
        </pc:sldMkLst>
        <pc:spChg chg="ord">
          <ac:chgData name="Wong, Franklin" userId="S::wong_fr@vta.org::98d680ea-464a-495b-a9dc-29f9ae15137e" providerId="AD" clId="Web-{4335C09F-D04B-C000-0CFD-3EF6BCF68D89}" dt="2021-04-20T21:23:10.803" v="6"/>
          <ac:spMkLst>
            <pc:docMk/>
            <pc:sldMk cId="3078660152" sldId="442"/>
            <ac:spMk id="2" creationId="{00000000-0000-0000-0000-000000000000}"/>
          </ac:spMkLst>
        </pc:spChg>
        <pc:spChg chg="ord">
          <ac:chgData name="Wong, Franklin" userId="S::wong_fr@vta.org::98d680ea-464a-495b-a9dc-29f9ae15137e" providerId="AD" clId="Web-{4335C09F-D04B-C000-0CFD-3EF6BCF68D89}" dt="2021-04-20T21:22:59.975" v="5"/>
          <ac:spMkLst>
            <pc:docMk/>
            <pc:sldMk cId="3078660152" sldId="442"/>
            <ac:spMk id="4" creationId="{00000000-0000-0000-0000-000000000000}"/>
          </ac:spMkLst>
        </pc:spChg>
      </pc:sldChg>
      <pc:sldChg chg="modSp">
        <pc:chgData name="Wong, Franklin" userId="S::wong_fr@vta.org::98d680ea-464a-495b-a9dc-29f9ae15137e" providerId="AD" clId="Web-{4335C09F-D04B-C000-0CFD-3EF6BCF68D89}" dt="2021-04-20T21:26:06.995" v="21"/>
        <pc:sldMkLst>
          <pc:docMk/>
          <pc:sldMk cId="3645652534" sldId="443"/>
        </pc:sldMkLst>
        <pc:spChg chg="ord">
          <ac:chgData name="Wong, Franklin" userId="S::wong_fr@vta.org::98d680ea-464a-495b-a9dc-29f9ae15137e" providerId="AD" clId="Web-{4335C09F-D04B-C000-0CFD-3EF6BCF68D89}" dt="2021-04-20T21:24:27.164" v="11"/>
          <ac:spMkLst>
            <pc:docMk/>
            <pc:sldMk cId="3645652534" sldId="443"/>
            <ac:spMk id="2" creationId="{00000000-0000-0000-0000-000000000000}"/>
          </ac:spMkLst>
        </pc:spChg>
        <pc:spChg chg="mod ord">
          <ac:chgData name="Wong, Franklin" userId="S::wong_fr@vta.org::98d680ea-464a-495b-a9dc-29f9ae15137e" providerId="AD" clId="Web-{4335C09F-D04B-C000-0CFD-3EF6BCF68D89}" dt="2021-04-20T21:26:06.995" v="21"/>
          <ac:spMkLst>
            <pc:docMk/>
            <pc:sldMk cId="3645652534" sldId="443"/>
            <ac:spMk id="8" creationId="{B9FD174D-8A74-49D2-B117-45DCC9D18A9D}"/>
          </ac:spMkLst>
        </pc:spChg>
        <pc:graphicFrameChg chg="ord">
          <ac:chgData name="Wong, Franklin" userId="S::wong_fr@vta.org::98d680ea-464a-495b-a9dc-29f9ae15137e" providerId="AD" clId="Web-{4335C09F-D04B-C000-0CFD-3EF6BCF68D89}" dt="2021-04-20T21:25:14.540" v="15"/>
          <ac:graphicFrameMkLst>
            <pc:docMk/>
            <pc:sldMk cId="3645652534" sldId="443"/>
            <ac:graphicFrameMk id="5" creationId="{B1B317A2-18DA-4947-AB63-D07A5EB3316E}"/>
          </ac:graphicFrameMkLst>
        </pc:graphicFrameChg>
        <pc:picChg chg="ord">
          <ac:chgData name="Wong, Franklin" userId="S::wong_fr@vta.org::98d680ea-464a-495b-a9dc-29f9ae15137e" providerId="AD" clId="Web-{4335C09F-D04B-C000-0CFD-3EF6BCF68D89}" dt="2021-04-20T21:21:02.644" v="0"/>
          <ac:picMkLst>
            <pc:docMk/>
            <pc:sldMk cId="3645652534" sldId="443"/>
            <ac:picMk id="9" creationId="{00000000-0000-0000-0000-000000000000}"/>
          </ac:picMkLst>
        </pc:picChg>
      </pc:sldChg>
      <pc:sldChg chg="modSp">
        <pc:chgData name="Wong, Franklin" userId="S::wong_fr@vta.org::98d680ea-464a-495b-a9dc-29f9ae15137e" providerId="AD" clId="Web-{4335C09F-D04B-C000-0CFD-3EF6BCF68D89}" dt="2021-04-20T21:27:04.918" v="26"/>
        <pc:sldMkLst>
          <pc:docMk/>
          <pc:sldMk cId="3882964814" sldId="444"/>
        </pc:sldMkLst>
        <pc:spChg chg="ord">
          <ac:chgData name="Wong, Franklin" userId="S::wong_fr@vta.org::98d680ea-464a-495b-a9dc-29f9ae15137e" providerId="AD" clId="Web-{4335C09F-D04B-C000-0CFD-3EF6BCF68D89}" dt="2021-04-20T21:27:04.918" v="26"/>
          <ac:spMkLst>
            <pc:docMk/>
            <pc:sldMk cId="3882964814" sldId="444"/>
            <ac:spMk id="2" creationId="{00000000-0000-0000-0000-000000000000}"/>
          </ac:spMkLst>
        </pc:spChg>
        <pc:spChg chg="mod ord">
          <ac:chgData name="Wong, Franklin" userId="S::wong_fr@vta.org::98d680ea-464a-495b-a9dc-29f9ae15137e" providerId="AD" clId="Web-{4335C09F-D04B-C000-0CFD-3EF6BCF68D89}" dt="2021-04-20T21:26:45.246" v="25"/>
          <ac:spMkLst>
            <pc:docMk/>
            <pc:sldMk cId="3882964814" sldId="444"/>
            <ac:spMk id="8" creationId="{B4B6F80B-5622-4194-AA06-8A5FCBB9368E}"/>
          </ac:spMkLst>
        </pc:spChg>
      </pc:sldChg>
    </pc:docChg>
  </pc:docChgLst>
  <pc:docChgLst>
    <pc:chgData name="Wong, Franklin" userId="S::wong_fr@vta.org::98d680ea-464a-495b-a9dc-29f9ae15137e" providerId="AD" clId="Web-{0CA6832D-8CE3-D86C-2513-23349B72DAAB}"/>
    <pc:docChg chg="modSld">
      <pc:chgData name="Wong, Franklin" userId="S::wong_fr@vta.org::98d680ea-464a-495b-a9dc-29f9ae15137e" providerId="AD" clId="Web-{0CA6832D-8CE3-D86C-2513-23349B72DAAB}" dt="2021-04-21T00:57:25.625" v="1" actId="20577"/>
      <pc:docMkLst>
        <pc:docMk/>
      </pc:docMkLst>
      <pc:sldChg chg="modSp">
        <pc:chgData name="Wong, Franklin" userId="S::wong_fr@vta.org::98d680ea-464a-495b-a9dc-29f9ae15137e" providerId="AD" clId="Web-{0CA6832D-8CE3-D86C-2513-23349B72DAAB}" dt="2021-04-21T00:57:25.625" v="1" actId="20577"/>
        <pc:sldMkLst>
          <pc:docMk/>
          <pc:sldMk cId="1993236900" sldId="263"/>
        </pc:sldMkLst>
        <pc:spChg chg="mod">
          <ac:chgData name="Wong, Franklin" userId="S::wong_fr@vta.org::98d680ea-464a-495b-a9dc-29f9ae15137e" providerId="AD" clId="Web-{0CA6832D-8CE3-D86C-2513-23349B72DAAB}" dt="2021-04-21T00:57:25.625" v="1" actId="20577"/>
          <ac:spMkLst>
            <pc:docMk/>
            <pc:sldMk cId="1993236900" sldId="263"/>
            <ac:spMk id="3" creationId="{00000000-0000-0000-0000-000000000000}"/>
          </ac:spMkLst>
        </pc:spChg>
      </pc:sldChg>
    </pc:docChg>
  </pc:docChgLst>
  <pc:docChgLst>
    <pc:chgData name="Wong, Franklin" userId="S::wong_fr@vta.org::98d680ea-464a-495b-a9dc-29f9ae15137e" providerId="AD" clId="Web-{F176BA18-04FB-457C-8082-499DE11B89F7}"/>
    <pc:docChg chg="modSld">
      <pc:chgData name="Wong, Franklin" userId="S::wong_fr@vta.org::98d680ea-464a-495b-a9dc-29f9ae15137e" providerId="AD" clId="Web-{F176BA18-04FB-457C-8082-499DE11B89F7}" dt="2021-04-20T21:14:44.624" v="4" actId="20577"/>
      <pc:docMkLst>
        <pc:docMk/>
      </pc:docMkLst>
      <pc:sldChg chg="modSp">
        <pc:chgData name="Wong, Franklin" userId="S::wong_fr@vta.org::98d680ea-464a-495b-a9dc-29f9ae15137e" providerId="AD" clId="Web-{F176BA18-04FB-457C-8082-499DE11B89F7}" dt="2021-04-20T21:14:44.624" v="4" actId="20577"/>
        <pc:sldMkLst>
          <pc:docMk/>
          <pc:sldMk cId="3078660152" sldId="442"/>
        </pc:sldMkLst>
        <pc:spChg chg="mod ord">
          <ac:chgData name="Wong, Franklin" userId="S::wong_fr@vta.org::98d680ea-464a-495b-a9dc-29f9ae15137e" providerId="AD" clId="Web-{F176BA18-04FB-457C-8082-499DE11B89F7}" dt="2021-04-20T21:14:44.624" v="4" actId="20577"/>
          <ac:spMkLst>
            <pc:docMk/>
            <pc:sldMk cId="3078660152" sldId="442"/>
            <ac:spMk id="3" creationId="{73CCCAF4-7B25-44AD-B544-95CABE5DAD8C}"/>
          </ac:spMkLst>
        </pc:spChg>
      </pc:sldChg>
      <pc:sldChg chg="modSp">
        <pc:chgData name="Wong, Franklin" userId="S::wong_fr@vta.org::98d680ea-464a-495b-a9dc-29f9ae15137e" providerId="AD" clId="Web-{F176BA18-04FB-457C-8082-499DE11B89F7}" dt="2021-04-20T21:09:18.901" v="1"/>
        <pc:sldMkLst>
          <pc:docMk/>
          <pc:sldMk cId="3645652534" sldId="443"/>
        </pc:sldMkLst>
        <pc:spChg chg="ord">
          <ac:chgData name="Wong, Franklin" userId="S::wong_fr@vta.org::98d680ea-464a-495b-a9dc-29f9ae15137e" providerId="AD" clId="Web-{F176BA18-04FB-457C-8082-499DE11B89F7}" dt="2021-04-20T21:09:18.901" v="1"/>
          <ac:spMkLst>
            <pc:docMk/>
            <pc:sldMk cId="3645652534" sldId="443"/>
            <ac:spMk id="8" creationId="{B9FD174D-8A74-49D2-B117-45DCC9D18A9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1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Projected Revenues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3">
                  <a:tint val="48000"/>
                </a:schemeClr>
              </a:solidFill>
              <a:ln w="57150"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57150">
                <a:bevelT w="127000" h="127000"/>
                <a:bevelB w="127000" h="12700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593-40BF-8D25-1D263E143B15}"/>
              </c:ext>
            </c:extLst>
          </c:dPt>
          <c:dPt>
            <c:idx val="1"/>
            <c:bubble3D val="0"/>
            <c:spPr>
              <a:solidFill>
                <a:schemeClr val="accent3">
                  <a:tint val="65000"/>
                </a:schemeClr>
              </a:solidFill>
              <a:ln w="57150"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57150">
                <a:bevelT w="127000" h="127000"/>
                <a:bevelB w="127000" h="12700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93-40BF-8D25-1D263E143B15}"/>
              </c:ext>
            </c:extLst>
          </c:dPt>
          <c:dPt>
            <c:idx val="2"/>
            <c:bubble3D val="0"/>
            <c:spPr>
              <a:solidFill>
                <a:schemeClr val="accent3">
                  <a:tint val="83000"/>
                </a:schemeClr>
              </a:solidFill>
              <a:ln w="57150"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57150">
                <a:bevelT w="127000" h="127000"/>
                <a:bevelB w="127000" h="12700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1593-40BF-8D25-1D263E143B15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57150"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57150">
                <a:bevelT w="127000" h="127000"/>
                <a:bevelB w="127000" h="12700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593-40BF-8D25-1D263E143B15}"/>
              </c:ext>
            </c:extLst>
          </c:dPt>
          <c:dPt>
            <c:idx val="4"/>
            <c:bubble3D val="0"/>
            <c:spPr>
              <a:solidFill>
                <a:schemeClr val="accent3">
                  <a:shade val="82000"/>
                </a:schemeClr>
              </a:solidFill>
              <a:ln w="57150"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57150">
                <a:bevelT w="127000" h="127000"/>
                <a:bevelB w="127000" h="12700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93-40BF-8D25-1D263E143B15}"/>
              </c:ext>
            </c:extLst>
          </c:dPt>
          <c:dPt>
            <c:idx val="5"/>
            <c:bubble3D val="0"/>
            <c:spPr>
              <a:solidFill>
                <a:schemeClr val="accent3">
                  <a:shade val="65000"/>
                </a:schemeClr>
              </a:solidFill>
              <a:ln w="57150"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57150">
                <a:bevelT w="127000" h="127000"/>
                <a:bevelB w="127000" h="12700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593-40BF-8D25-1D263E143B15}"/>
              </c:ext>
            </c:extLst>
          </c:dPt>
          <c:dPt>
            <c:idx val="6"/>
            <c:bubble3D val="0"/>
            <c:spPr>
              <a:solidFill>
                <a:schemeClr val="accent3">
                  <a:shade val="47000"/>
                </a:schemeClr>
              </a:solidFill>
              <a:ln w="57150">
                <a:solidFill>
                  <a:schemeClr val="tx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57150">
                <a:bevelT w="127000" h="127000"/>
                <a:bevelB w="127000" h="127000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93-40BF-8D25-1D263E143B15}"/>
              </c:ext>
            </c:extLst>
          </c:dPt>
          <c:dLbls>
            <c:dLbl>
              <c:idx val="0"/>
              <c:layout>
                <c:manualLayout>
                  <c:x val="-4.966660153085241E-3"/>
                  <c:y val="-1.16334691426353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0612E68-04A0-4FF3-8B12-613850715CCF}" type="CELLRANG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r>
                      <a:rPr lang="en-US" baseline="0" dirty="0"/>
                      <a:t>
</a:t>
                    </a:r>
                    <a:fld id="{7D9AF0B2-CA1D-45F4-BEA8-7A0CB02EFB65}" type="CATEGORYNAM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E70E1D93-0A4E-4D84-8F64-50CC18163213}" type="PERCENTAG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593-40BF-8D25-1D263E143B15}"/>
                </c:ext>
              </c:extLst>
            </c:dLbl>
            <c:dLbl>
              <c:idx val="1"/>
              <c:layout>
                <c:manualLayout>
                  <c:x val="-0.20859972642958025"/>
                  <c:y val="-0.188462200110692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9D6542B-0E81-4667-BD7A-4AE6BF8255E5}" type="CELLRANG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8075AA72-B18F-4834-8063-AA8071A7A815}" type="CATEGORYNAM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9E327768-82B9-4EC3-9B37-50E632B89A38}" type="PERCENTAG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593-40BF-8D25-1D263E143B15}"/>
                </c:ext>
              </c:extLst>
            </c:dLbl>
            <c:dLbl>
              <c:idx val="2"/>
              <c:layout>
                <c:manualLayout>
                  <c:x val="0.18045531889543043"/>
                  <c:y val="-0.188462200110692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6E9E3F0-E8E0-4EB0-8508-49A3CEAD9702}" type="CELLRANG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571C65F4-E721-4877-8287-DD43C6A9FF54}" type="CATEGORYNAM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1F6344B5-7210-48B8-85D9-3C71FB439119}" type="PERCENTAG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593-40BF-8D25-1D263E143B15}"/>
                </c:ext>
              </c:extLst>
            </c:dLbl>
            <c:dLbl>
              <c:idx val="3"/>
              <c:layout>
                <c:manualLayout>
                  <c:x val="0"/>
                  <c:y val="-9.07410593125554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264A5E2-6665-489D-AFA0-B03986C94B0B}" type="CELLRANG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84BE2416-8D43-454D-9B68-A2FC900CACD3}" type="CATEGORYNAM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8D8BE2D8-0766-48A9-899E-48B24466411F}" type="PERCENTAG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593-40BF-8D25-1D263E143B15}"/>
                </c:ext>
              </c:extLst>
            </c:dLbl>
            <c:dLbl>
              <c:idx val="4"/>
              <c:layout>
                <c:manualLayout>
                  <c:x val="0.11919984367404575"/>
                  <c:y val="-6.51474271987577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509502B-999E-43B4-A51F-2AAC544C30DC}" type="CELLRANG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r>
                      <a:rPr lang="en-US" baseline="0"/>
                      <a:t>
</a:t>
                    </a:r>
                    <a:fld id="{13F7B3B8-F293-462A-A785-CBDF180130A8}" type="CATEGORYNAM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357B55B0-7F9C-40F2-AE7C-AD7C19D7D94F}" type="PERCENTAG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593-40BF-8D25-1D263E143B15}"/>
                </c:ext>
              </c:extLst>
            </c:dLbl>
            <c:dLbl>
              <c:idx val="5"/>
              <c:layout>
                <c:manualLayout>
                  <c:x val="9.436654290861958E-2"/>
                  <c:y val="-4.88605703990682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AD23B19-E24E-4109-8557-A839435F6D6A}" type="CELLRANG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r>
                      <a:rPr lang="en-US" baseline="0" dirty="0"/>
                      <a:t>
</a:t>
                    </a:r>
                    <a:fld id="{40151959-ECB1-4083-91AA-9D35D2B4399A}" type="CATEGORYNAM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6%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593-40BF-8D25-1D263E143B15}"/>
                </c:ext>
              </c:extLst>
            </c:dLbl>
            <c:dLbl>
              <c:idx val="6"/>
              <c:layout>
                <c:manualLayout>
                  <c:x val="9.9333203061703606E-3"/>
                  <c:y val="-1.16334691426353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B026070-9222-4A10-B670-30DC7D6AFCF3}" type="CELLRANGE">
                      <a:rPr lang="en-US" baseline="0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r>
                      <a:rPr lang="en-US" baseline="0" dirty="0"/>
                      <a:t>
</a:t>
                    </a:r>
                    <a:fld id="{9D24ACBA-5969-4210-BE57-C0923A955B64}" type="CATEGORYNAME">
                      <a:rPr lang="en-US" baseline="0">
                        <a:solidFill>
                          <a:srgbClr val="FF0000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7%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593-40BF-8D25-1D263E143B1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905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Fares</c:v>
                </c:pt>
                <c:pt idx="1">
                  <c:v>1976 Half-Cent Sales Tax</c:v>
                </c:pt>
                <c:pt idx="2">
                  <c:v>Transportation Development Act (TDA)</c:v>
                </c:pt>
                <c:pt idx="3">
                  <c:v>2000 Measure A Sales Tax-Operating Assistance</c:v>
                </c:pt>
                <c:pt idx="4">
                  <c:v>2016 Measure B - Transit Operations</c:v>
                </c:pt>
                <c:pt idx="5">
                  <c:v>STA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0.000</c:formatCode>
                <c:ptCount val="7"/>
                <c:pt idx="0">
                  <c:v>38.322099999999999</c:v>
                </c:pt>
                <c:pt idx="1">
                  <c:v>488.012</c:v>
                </c:pt>
                <c:pt idx="2">
                  <c:v>248.66943359999999</c:v>
                </c:pt>
                <c:pt idx="3">
                  <c:v>101.26249000000001</c:v>
                </c:pt>
                <c:pt idx="4">
                  <c:v>41.090552082000002</c:v>
                </c:pt>
                <c:pt idx="5">
                  <c:v>58.41</c:v>
                </c:pt>
                <c:pt idx="6">
                  <c:v>68.312065530000012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Sheet1!$C$2:$C$8</c15:f>
                <c15:dlblRangeCache>
                  <c:ptCount val="7"/>
                </c15:dlblRangeCache>
              </c15:datalabelsRange>
            </c:ext>
            <c:ext xmlns:c16="http://schemas.microsoft.com/office/drawing/2014/chart" uri="{C3380CC4-5D6E-409C-BE32-E72D297353CC}">
              <c16:uniqueId val="{00000000-1593-40BF-8D25-1D263E143B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1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'VTA Tables-Total'!$B$53</c:f>
              <c:strCache>
                <c:ptCount val="1"/>
                <c:pt idx="0">
                  <c:v>Total Expense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575-4E8E-98AA-C430238C380F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575-4E8E-98AA-C430238C380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575-4E8E-98AA-C430238C380F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575-4E8E-98AA-C430238C380F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575-4E8E-98AA-C430238C380F}"/>
              </c:ext>
            </c:extLst>
          </c:dPt>
          <c:dLbls>
            <c:dLbl>
              <c:idx val="0"/>
              <c:layout>
                <c:manualLayout>
                  <c:x val="-0.14680391229822254"/>
                  <c:y val="-0.41254814608566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75-4E8E-98AA-C430238C380F}"/>
                </c:ext>
              </c:extLst>
            </c:dLbl>
            <c:dLbl>
              <c:idx val="1"/>
              <c:layout>
                <c:manualLayout>
                  <c:x val="-5.9689502802573978E-2"/>
                  <c:y val="5.35776813098266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75-4E8E-98AA-C430238C380F}"/>
                </c:ext>
              </c:extLst>
            </c:dLbl>
            <c:dLbl>
              <c:idx val="2"/>
              <c:layout>
                <c:manualLayout>
                  <c:x val="-3.387782591497440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75-4E8E-98AA-C430238C380F}"/>
                </c:ext>
              </c:extLst>
            </c:dLbl>
            <c:dLbl>
              <c:idx val="3"/>
              <c:layout>
                <c:manualLayout>
                  <c:x val="5.0010123969724124E-2"/>
                  <c:y val="-2.168419542775676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75-4E8E-98AA-C430238C380F}"/>
                </c:ext>
              </c:extLst>
            </c:dLbl>
            <c:dLbl>
              <c:idx val="4"/>
              <c:layout>
                <c:manualLayout>
                  <c:x val="0.20165372568437145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7BF7401-E50D-4C46-82CF-9705FE99F55F}" type="CATEGORYNAME">
                      <a:rPr lang="en-US"/>
                      <a:pPr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575-4E8E-98AA-C430238C3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905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'VTA Tables-Total'!$A$54:$A$58</c:f>
              <c:strCache>
                <c:ptCount val="5"/>
                <c:pt idx="0">
                  <c:v>Service Delivery</c:v>
                </c:pt>
                <c:pt idx="1">
                  <c:v>Contracted Services</c:v>
                </c:pt>
                <c:pt idx="2">
                  <c:v>Debt Service</c:v>
                </c:pt>
                <c:pt idx="3">
                  <c:v>Other</c:v>
                </c:pt>
                <c:pt idx="4">
                  <c:v>Transfer to Capital Reserve</c:v>
                </c:pt>
              </c:strCache>
            </c:strRef>
          </c:cat>
          <c:val>
            <c:numRef>
              <c:f>'VTA Tables-Total'!$B$54:$B$58</c:f>
              <c:numCache>
                <c:formatCode>#,##0.000</c:formatCode>
                <c:ptCount val="5"/>
                <c:pt idx="0">
                  <c:v>864.9257201445788</c:v>
                </c:pt>
                <c:pt idx="1">
                  <c:v>70.432285000000007</c:v>
                </c:pt>
                <c:pt idx="2">
                  <c:v>41.739481425333331</c:v>
                </c:pt>
                <c:pt idx="3">
                  <c:v>8.1219999999999999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575-4E8E-98AA-C430238C38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1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'VTA Tables-Svc Del'!$B$22</c:f>
              <c:strCache>
                <c:ptCount val="1"/>
                <c:pt idx="0">
                  <c:v>Total Expense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22E-4849-8F56-0839456FBE5D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22E-4849-8F56-0839456FBE5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22E-4849-8F56-0839456FBE5D}"/>
              </c:ext>
            </c:extLst>
          </c:dPt>
          <c:dPt>
            <c:idx val="3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22E-4849-8F56-0839456FBE5D}"/>
              </c:ext>
            </c:extLst>
          </c:dPt>
          <c:dPt>
            <c:idx val="4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22E-4849-8F56-0839456FBE5D}"/>
              </c:ext>
            </c:extLst>
          </c:dPt>
          <c:dLbls>
            <c:dLbl>
              <c:idx val="0"/>
              <c:layout>
                <c:manualLayout>
                  <c:x val="-0.26432381191625565"/>
                  <c:y val="-0.283089150280604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2E-4849-8F56-0839456FBE5D}"/>
                </c:ext>
              </c:extLst>
            </c:dLbl>
            <c:dLbl>
              <c:idx val="1"/>
              <c:layout>
                <c:manualLayout>
                  <c:x val="-3.43223698600175E-2"/>
                  <c:y val="-6.03631449826511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3516414141414"/>
                      <c:h val="0.13683306978757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22E-4849-8F56-0839456FBE5D}"/>
                </c:ext>
              </c:extLst>
            </c:dLbl>
            <c:dLbl>
              <c:idx val="2"/>
              <c:layout>
                <c:manualLayout>
                  <c:x val="-8.7595681855968444E-2"/>
                  <c:y val="-6.49287041927991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2E-4849-8F56-0839456FBE5D}"/>
                </c:ext>
              </c:extLst>
            </c:dLbl>
            <c:dLbl>
              <c:idx val="3"/>
              <c:layout>
                <c:manualLayout>
                  <c:x val="4.610299045050968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2E-4849-8F56-0839456FBE5D}"/>
                </c:ext>
              </c:extLst>
            </c:dLbl>
            <c:dLbl>
              <c:idx val="4"/>
              <c:layout>
                <c:manualLayout>
                  <c:x val="0.17980166275698786"/>
                  <c:y val="1.29857408385598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2E-4849-8F56-0839456FB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905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'VTA Tables-Svc Del'!$A$23:$A$27</c:f>
              <c:strCache>
                <c:ptCount val="5"/>
                <c:pt idx="0">
                  <c:v>Labor Costs</c:v>
                </c:pt>
                <c:pt idx="1">
                  <c:v>Materials &amp; Supplies</c:v>
                </c:pt>
                <c:pt idx="2">
                  <c:v>Security</c:v>
                </c:pt>
                <c:pt idx="3">
                  <c:v>Fuel &amp; Traction Power</c:v>
                </c:pt>
                <c:pt idx="4">
                  <c:v>Other</c:v>
                </c:pt>
              </c:strCache>
            </c:strRef>
          </c:cat>
          <c:val>
            <c:numRef>
              <c:f>'VTA Tables-Svc Del'!$B$23:$B$27</c:f>
              <c:numCache>
                <c:formatCode>#,##0.000</c:formatCode>
                <c:ptCount val="5"/>
                <c:pt idx="0">
                  <c:v>633.15460027095116</c:v>
                </c:pt>
                <c:pt idx="1">
                  <c:v>48.766585175000003</c:v>
                </c:pt>
                <c:pt idx="2">
                  <c:v>50.50566886</c:v>
                </c:pt>
                <c:pt idx="3">
                  <c:v>32.181889999999996</c:v>
                </c:pt>
                <c:pt idx="4">
                  <c:v>100.3169758386276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2E-4849-8F56-0839456FBE5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11553172694054E-2"/>
          <c:y val="2.2389504552671656E-2"/>
          <c:w val="0.83878218646904201"/>
          <c:h val="0.809872290269271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'FY18-FY21 Comparison'!$A$5</c:f>
              <c:strCache>
                <c:ptCount val="1"/>
                <c:pt idx="0">
                  <c:v>Revenues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'FY18-FY21 Comparison'!$B$4:$N$4</c:f>
              <c:strCache>
                <c:ptCount val="12"/>
                <c:pt idx="1">
                  <c:v>            FY20</c:v>
                </c:pt>
                <c:pt idx="2">
                  <c:v>Actual</c:v>
                </c:pt>
                <c:pt idx="4">
                  <c:v>       FY21</c:v>
                </c:pt>
                <c:pt idx="5">
                  <c:v> Projection</c:v>
                </c:pt>
                <c:pt idx="7">
                  <c:v>       FY22  </c:v>
                </c:pt>
                <c:pt idx="8">
                  <c:v>  Proposed *</c:v>
                </c:pt>
                <c:pt idx="10">
                  <c:v>       FY23 </c:v>
                </c:pt>
                <c:pt idx="11">
                  <c:v>  Proposed *</c:v>
                </c:pt>
              </c:strCache>
            </c:strRef>
          </c:cat>
          <c:val>
            <c:numRef>
              <c:f>'FY18-FY21 Comparison'!$B$5:$M$5</c:f>
              <c:numCache>
                <c:formatCode>#,##0_);\(#,##0\)</c:formatCode>
                <c:ptCount val="12"/>
                <c:pt idx="1">
                  <c:v>467807920</c:v>
                </c:pt>
                <c:pt idx="4">
                  <c:v>445496269.90691102</c:v>
                </c:pt>
                <c:pt idx="7">
                  <c:v>514195579</c:v>
                </c:pt>
                <c:pt idx="10">
                  <c:v>529883061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E-44BD-9E71-89646195B65E}"/>
            </c:ext>
          </c:extLst>
        </c:ser>
        <c:ser>
          <c:idx val="4"/>
          <c:order val="1"/>
          <c:tx>
            <c:strRef>
              <c:f>'FY18-FY21 Comparison'!$A$6:$B$6</c:f>
              <c:strCache>
                <c:ptCount val="2"/>
                <c:pt idx="0">
                  <c:v>Expenses / Contingency / Capital Transfer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'FY18-FY21 Comparison'!$B$4:$N$4</c:f>
              <c:strCache>
                <c:ptCount val="12"/>
                <c:pt idx="1">
                  <c:v>            FY20</c:v>
                </c:pt>
                <c:pt idx="2">
                  <c:v>Actual</c:v>
                </c:pt>
                <c:pt idx="4">
                  <c:v>       FY21</c:v>
                </c:pt>
                <c:pt idx="5">
                  <c:v> Projection</c:v>
                </c:pt>
                <c:pt idx="7">
                  <c:v>       FY22  </c:v>
                </c:pt>
                <c:pt idx="8">
                  <c:v>  Proposed *</c:v>
                </c:pt>
                <c:pt idx="10">
                  <c:v>       FY23 </c:v>
                </c:pt>
                <c:pt idx="11">
                  <c:v>  Proposed *</c:v>
                </c:pt>
              </c:strCache>
            </c:strRef>
          </c:cat>
          <c:val>
            <c:numRef>
              <c:f>'FY18-FY21 Comparison'!$B$6:$N$6</c:f>
              <c:numCache>
                <c:formatCode>General</c:formatCode>
                <c:ptCount val="13"/>
                <c:pt idx="2" formatCode="#,##0_);\(#,##0\)">
                  <c:v>473250674</c:v>
                </c:pt>
                <c:pt idx="5" formatCode="#,##0_);\(#,##0\)">
                  <c:v>480684528</c:v>
                </c:pt>
                <c:pt idx="8" formatCode="#,##0_);\(#,##0\)">
                  <c:v>521052368</c:v>
                </c:pt>
                <c:pt idx="11" formatCode="#,##0_);\(#,##0\)">
                  <c:v>544167118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E-44BD-9E71-89646195B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1645640"/>
        <c:axId val="211646024"/>
      </c:barChart>
      <c:catAx>
        <c:axId val="2116456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646024"/>
        <c:crosses val="autoZero"/>
        <c:auto val="1"/>
        <c:lblAlgn val="ctr"/>
        <c:lblOffset val="100"/>
        <c:tickLblSkip val="1"/>
        <c:noMultiLvlLbl val="0"/>
      </c:catAx>
      <c:valAx>
        <c:axId val="211646024"/>
        <c:scaling>
          <c:orientation val="minMax"/>
          <c:max val="550000000"/>
          <c:min val="3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645640"/>
        <c:crossesAt val="1"/>
        <c:crossBetween val="midCat"/>
        <c:majorUnit val="50000000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'14'!$B$7</c:f>
              <c:strCache>
                <c:ptCount val="1"/>
                <c:pt idx="0">
                  <c:v>FARE REVENUES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'14'!$C$5:$L$5</c:f>
              <c:strCache>
                <c:ptCount val="10"/>
                <c:pt idx="0">
                  <c:v>FY 22 </c:v>
                </c:pt>
                <c:pt idx="1">
                  <c:v>FY 23 </c:v>
                </c:pt>
                <c:pt idx="2">
                  <c:v>FY 24 </c:v>
                </c:pt>
                <c:pt idx="3">
                  <c:v>FY 25 </c:v>
                </c:pt>
                <c:pt idx="4">
                  <c:v>FY 26 </c:v>
                </c:pt>
                <c:pt idx="5">
                  <c:v>FY 27 </c:v>
                </c:pt>
                <c:pt idx="6">
                  <c:v>FY 28 </c:v>
                </c:pt>
                <c:pt idx="7">
                  <c:v>FY 29 </c:v>
                </c:pt>
                <c:pt idx="8">
                  <c:v>FY 30 </c:v>
                </c:pt>
                <c:pt idx="9">
                  <c:v>FY 31 </c:v>
                </c:pt>
              </c:strCache>
            </c:strRef>
          </c:cat>
          <c:val>
            <c:numRef>
              <c:f>'14'!$C$7:$L$7</c:f>
            </c:numRef>
          </c:val>
          <c:smooth val="0"/>
          <c:extLst>
            <c:ext xmlns:c16="http://schemas.microsoft.com/office/drawing/2014/chart" uri="{C3380CC4-5D6E-409C-BE32-E72D297353CC}">
              <c16:uniqueId val="{00000000-BB6F-4FE6-9ACE-3C7159C72A4F}"/>
            </c:ext>
          </c:extLst>
        </c:ser>
        <c:ser>
          <c:idx val="2"/>
          <c:order val="2"/>
          <c:tx>
            <c:strRef>
              <c:f>'14'!$B$8</c:f>
              <c:strCache>
                <c:ptCount val="1"/>
                <c:pt idx="0">
                  <c:v>SALES TAX RELATED REVENUES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'14'!$C$5:$L$5</c:f>
              <c:strCache>
                <c:ptCount val="10"/>
                <c:pt idx="0">
                  <c:v>FY 22 </c:v>
                </c:pt>
                <c:pt idx="1">
                  <c:v>FY 23 </c:v>
                </c:pt>
                <c:pt idx="2">
                  <c:v>FY 24 </c:v>
                </c:pt>
                <c:pt idx="3">
                  <c:v>FY 25 </c:v>
                </c:pt>
                <c:pt idx="4">
                  <c:v>FY 26 </c:v>
                </c:pt>
                <c:pt idx="5">
                  <c:v>FY 27 </c:v>
                </c:pt>
                <c:pt idx="6">
                  <c:v>FY 28 </c:v>
                </c:pt>
                <c:pt idx="7">
                  <c:v>FY 29 </c:v>
                </c:pt>
                <c:pt idx="8">
                  <c:v>FY 30 </c:v>
                </c:pt>
                <c:pt idx="9">
                  <c:v>FY 31 </c:v>
                </c:pt>
              </c:strCache>
            </c:strRef>
          </c:cat>
          <c:val>
            <c:numRef>
              <c:f>'14'!$C$8:$L$8</c:f>
            </c:numRef>
          </c:val>
          <c:smooth val="0"/>
          <c:extLst>
            <c:ext xmlns:c16="http://schemas.microsoft.com/office/drawing/2014/chart" uri="{C3380CC4-5D6E-409C-BE32-E72D297353CC}">
              <c16:uniqueId val="{00000001-BB6F-4FE6-9ACE-3C7159C72A4F}"/>
            </c:ext>
          </c:extLst>
        </c:ser>
        <c:ser>
          <c:idx val="9"/>
          <c:order val="9"/>
          <c:tx>
            <c:strRef>
              <c:f>'14'!$B$15</c:f>
              <c:strCache>
                <c:ptCount val="1"/>
                <c:pt idx="0">
                  <c:v>Expenses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'14'!$C$5:$L$5</c:f>
              <c:strCache>
                <c:ptCount val="10"/>
                <c:pt idx="0">
                  <c:v>FY 22 </c:v>
                </c:pt>
                <c:pt idx="1">
                  <c:v>FY 23 </c:v>
                </c:pt>
                <c:pt idx="2">
                  <c:v>FY 24 </c:v>
                </c:pt>
                <c:pt idx="3">
                  <c:v>FY 25 </c:v>
                </c:pt>
                <c:pt idx="4">
                  <c:v>FY 26 </c:v>
                </c:pt>
                <c:pt idx="5">
                  <c:v>FY 27 </c:v>
                </c:pt>
                <c:pt idx="6">
                  <c:v>FY 28 </c:v>
                </c:pt>
                <c:pt idx="7">
                  <c:v>FY 29 </c:v>
                </c:pt>
                <c:pt idx="8">
                  <c:v>FY 30 </c:v>
                </c:pt>
                <c:pt idx="9">
                  <c:v>FY 31 </c:v>
                </c:pt>
              </c:strCache>
            </c:strRef>
          </c:cat>
          <c:val>
            <c:numRef>
              <c:f>'14'!$C$15:$L$15</c:f>
              <c:numCache>
                <c:formatCode>_([$$-409]* #,##0.0_);_([$$-409]* \(#,##0.0\);_([$$-409]* "-"??_);_(@_)</c:formatCode>
                <c:ptCount val="10"/>
                <c:pt idx="0">
                  <c:v>521.05236846598234</c:v>
                </c:pt>
                <c:pt idx="1">
                  <c:v>544.16711810392985</c:v>
                </c:pt>
                <c:pt idx="2">
                  <c:v>558.71620306331408</c:v>
                </c:pt>
                <c:pt idx="3">
                  <c:v>573.49284559521345</c:v>
                </c:pt>
                <c:pt idx="4">
                  <c:v>589.79563348473664</c:v>
                </c:pt>
                <c:pt idx="5">
                  <c:v>588.68339811427882</c:v>
                </c:pt>
                <c:pt idx="6">
                  <c:v>605.94615318270689</c:v>
                </c:pt>
                <c:pt idx="7">
                  <c:v>618.72869061724225</c:v>
                </c:pt>
                <c:pt idx="8">
                  <c:v>636.94055133575944</c:v>
                </c:pt>
                <c:pt idx="9">
                  <c:v>654.66876787583226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6F-4FE6-9ACE-3C7159C72A4F}"/>
            </c:ext>
          </c:extLst>
        </c:ser>
        <c:ser>
          <c:idx val="3"/>
          <c:order val="3"/>
          <c:tx>
            <c:strRef>
              <c:f>'14'!$B$9</c:f>
              <c:strCache>
                <c:ptCount val="1"/>
                <c:pt idx="0">
                  <c:v>OTHER REVENUES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'14'!$C$5:$L$5</c:f>
              <c:strCache>
                <c:ptCount val="10"/>
                <c:pt idx="0">
                  <c:v>FY 22 </c:v>
                </c:pt>
                <c:pt idx="1">
                  <c:v>FY 23 </c:v>
                </c:pt>
                <c:pt idx="2">
                  <c:v>FY 24 </c:v>
                </c:pt>
                <c:pt idx="3">
                  <c:v>FY 25 </c:v>
                </c:pt>
                <c:pt idx="4">
                  <c:v>FY 26 </c:v>
                </c:pt>
                <c:pt idx="5">
                  <c:v>FY 27 </c:v>
                </c:pt>
                <c:pt idx="6">
                  <c:v>FY 28 </c:v>
                </c:pt>
                <c:pt idx="7">
                  <c:v>FY 29 </c:v>
                </c:pt>
                <c:pt idx="8">
                  <c:v>FY 30 </c:v>
                </c:pt>
                <c:pt idx="9">
                  <c:v>FY 31 </c:v>
                </c:pt>
              </c:strCache>
            </c:strRef>
          </c:cat>
          <c:val>
            <c:numRef>
              <c:f>'14'!$C$9:$L$9</c:f>
            </c:numRef>
          </c:val>
          <c:smooth val="0"/>
          <c:extLst>
            <c:ext xmlns:c16="http://schemas.microsoft.com/office/drawing/2014/chart" uri="{C3380CC4-5D6E-409C-BE32-E72D297353CC}">
              <c16:uniqueId val="{00000003-BB6F-4FE6-9ACE-3C7159C72A4F}"/>
            </c:ext>
          </c:extLst>
        </c:ser>
        <c:ser>
          <c:idx val="4"/>
          <c:order val="4"/>
          <c:tx>
            <c:strRef>
              <c:f>'14'!$B$10</c:f>
              <c:strCache>
                <c:ptCount val="1"/>
                <c:pt idx="0">
                  <c:v>Revenues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'14'!$C$5:$L$5</c:f>
              <c:strCache>
                <c:ptCount val="10"/>
                <c:pt idx="0">
                  <c:v>FY 22 </c:v>
                </c:pt>
                <c:pt idx="1">
                  <c:v>FY 23 </c:v>
                </c:pt>
                <c:pt idx="2">
                  <c:v>FY 24 </c:v>
                </c:pt>
                <c:pt idx="3">
                  <c:v>FY 25 </c:v>
                </c:pt>
                <c:pt idx="4">
                  <c:v>FY 26 </c:v>
                </c:pt>
                <c:pt idx="5">
                  <c:v>FY 27 </c:v>
                </c:pt>
                <c:pt idx="6">
                  <c:v>FY 28 </c:v>
                </c:pt>
                <c:pt idx="7">
                  <c:v>FY 29 </c:v>
                </c:pt>
                <c:pt idx="8">
                  <c:v>FY 30 </c:v>
                </c:pt>
                <c:pt idx="9">
                  <c:v>FY 31 </c:v>
                </c:pt>
              </c:strCache>
            </c:strRef>
          </c:cat>
          <c:val>
            <c:numRef>
              <c:f>'14'!$C$10:$L$10</c:f>
              <c:numCache>
                <c:formatCode>_([$$-409]* #,##0.0_);_([$$-409]* \(#,##0.0\);_([$$-409]* "-"??_);_(@_)</c:formatCode>
                <c:ptCount val="10"/>
                <c:pt idx="0">
                  <c:v>514.19557944100006</c:v>
                </c:pt>
                <c:pt idx="1">
                  <c:v>529.88306177099992</c:v>
                </c:pt>
                <c:pt idx="2">
                  <c:v>540.26961231643895</c:v>
                </c:pt>
                <c:pt idx="3">
                  <c:v>556.6610596766368</c:v>
                </c:pt>
                <c:pt idx="4">
                  <c:v>567.63554896503263</c:v>
                </c:pt>
                <c:pt idx="5">
                  <c:v>561.34615113632981</c:v>
                </c:pt>
                <c:pt idx="6">
                  <c:v>572.62118450346009</c:v>
                </c:pt>
                <c:pt idx="7">
                  <c:v>584.02663282372362</c:v>
                </c:pt>
                <c:pt idx="8">
                  <c:v>595.56153615615426</c:v>
                </c:pt>
                <c:pt idx="9">
                  <c:v>607.22250618832902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B6F-4FE6-9ACE-3C7159C72A4F}"/>
            </c:ext>
          </c:extLst>
        </c:ser>
        <c:ser>
          <c:idx val="6"/>
          <c:order val="6"/>
          <c:tx>
            <c:strRef>
              <c:f>'14'!$B$12</c:f>
              <c:strCache>
                <c:ptCount val="1"/>
                <c:pt idx="0">
                  <c:v>OPERATING EXPENSES - LABOR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'14'!$C$5:$L$5</c:f>
              <c:strCache>
                <c:ptCount val="10"/>
                <c:pt idx="0">
                  <c:v>FY 22 </c:v>
                </c:pt>
                <c:pt idx="1">
                  <c:v>FY 23 </c:v>
                </c:pt>
                <c:pt idx="2">
                  <c:v>FY 24 </c:v>
                </c:pt>
                <c:pt idx="3">
                  <c:v>FY 25 </c:v>
                </c:pt>
                <c:pt idx="4">
                  <c:v>FY 26 </c:v>
                </c:pt>
                <c:pt idx="5">
                  <c:v>FY 27 </c:v>
                </c:pt>
                <c:pt idx="6">
                  <c:v>FY 28 </c:v>
                </c:pt>
                <c:pt idx="7">
                  <c:v>FY 29 </c:v>
                </c:pt>
                <c:pt idx="8">
                  <c:v>FY 30 </c:v>
                </c:pt>
                <c:pt idx="9">
                  <c:v>FY 31 </c:v>
                </c:pt>
              </c:strCache>
            </c:strRef>
          </c:cat>
          <c:val>
            <c:numRef>
              <c:f>'14'!$C$12:$L$12</c:f>
            </c:numRef>
          </c:val>
          <c:smooth val="0"/>
          <c:extLst>
            <c:ext xmlns:c16="http://schemas.microsoft.com/office/drawing/2014/chart" uri="{C3380CC4-5D6E-409C-BE32-E72D297353CC}">
              <c16:uniqueId val="{00000005-BB6F-4FE6-9ACE-3C7159C72A4F}"/>
            </c:ext>
          </c:extLst>
        </c:ser>
        <c:ser>
          <c:idx val="7"/>
          <c:order val="7"/>
          <c:tx>
            <c:strRef>
              <c:f>'14'!$B$13</c:f>
              <c:strCache>
                <c:ptCount val="1"/>
                <c:pt idx="0">
                  <c:v>OPERATING EXPENSES - NON-LABOR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'14'!$C$5:$L$5</c:f>
              <c:strCache>
                <c:ptCount val="10"/>
                <c:pt idx="0">
                  <c:v>FY 22 </c:v>
                </c:pt>
                <c:pt idx="1">
                  <c:v>FY 23 </c:v>
                </c:pt>
                <c:pt idx="2">
                  <c:v>FY 24 </c:v>
                </c:pt>
                <c:pt idx="3">
                  <c:v>FY 25 </c:v>
                </c:pt>
                <c:pt idx="4">
                  <c:v>FY 26 </c:v>
                </c:pt>
                <c:pt idx="5">
                  <c:v>FY 27 </c:v>
                </c:pt>
                <c:pt idx="6">
                  <c:v>FY 28 </c:v>
                </c:pt>
                <c:pt idx="7">
                  <c:v>FY 29 </c:v>
                </c:pt>
                <c:pt idx="8">
                  <c:v>FY 30 </c:v>
                </c:pt>
                <c:pt idx="9">
                  <c:v>FY 31 </c:v>
                </c:pt>
              </c:strCache>
            </c:strRef>
          </c:cat>
          <c:val>
            <c:numRef>
              <c:f>'14'!$C$13:$L$13</c:f>
            </c:numRef>
          </c:val>
          <c:smooth val="0"/>
          <c:extLst>
            <c:ext xmlns:c16="http://schemas.microsoft.com/office/drawing/2014/chart" uri="{C3380CC4-5D6E-409C-BE32-E72D297353CC}">
              <c16:uniqueId val="{00000006-BB6F-4FE6-9ACE-3C7159C72A4F}"/>
            </c:ext>
          </c:extLst>
        </c:ser>
        <c:ser>
          <c:idx val="8"/>
          <c:order val="8"/>
          <c:tx>
            <c:strRef>
              <c:f>'14'!$B$14</c:f>
              <c:strCache>
                <c:ptCount val="1"/>
                <c:pt idx="0">
                  <c:v>OTHEr EXP &amp; TRANSFERS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'14'!$C$5:$L$5</c:f>
              <c:strCache>
                <c:ptCount val="10"/>
                <c:pt idx="0">
                  <c:v>FY 22 </c:v>
                </c:pt>
                <c:pt idx="1">
                  <c:v>FY 23 </c:v>
                </c:pt>
                <c:pt idx="2">
                  <c:v>FY 24 </c:v>
                </c:pt>
                <c:pt idx="3">
                  <c:v>FY 25 </c:v>
                </c:pt>
                <c:pt idx="4">
                  <c:v>FY 26 </c:v>
                </c:pt>
                <c:pt idx="5">
                  <c:v>FY 27 </c:v>
                </c:pt>
                <c:pt idx="6">
                  <c:v>FY 28 </c:v>
                </c:pt>
                <c:pt idx="7">
                  <c:v>FY 29 </c:v>
                </c:pt>
                <c:pt idx="8">
                  <c:v>FY 30 </c:v>
                </c:pt>
                <c:pt idx="9">
                  <c:v>FY 31 </c:v>
                </c:pt>
              </c:strCache>
            </c:strRef>
          </c:cat>
          <c:val>
            <c:numRef>
              <c:f>'14'!$C$14:$L$14</c:f>
            </c:numRef>
          </c:val>
          <c:smooth val="0"/>
          <c:extLst>
            <c:ext xmlns:c16="http://schemas.microsoft.com/office/drawing/2014/chart" uri="{C3380CC4-5D6E-409C-BE32-E72D297353CC}">
              <c16:uniqueId val="{00000007-BB6F-4FE6-9ACE-3C7159C72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503744"/>
        <c:axId val="5874955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'14'!$B$6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'14'!$C$5:$L$5</c15:sqref>
                        </c15:formulaRef>
                      </c:ext>
                    </c:extLst>
                    <c:strCache>
                      <c:ptCount val="10"/>
                      <c:pt idx="0">
                        <c:v>FY 22 </c:v>
                      </c:pt>
                      <c:pt idx="1">
                        <c:v>FY 23 </c:v>
                      </c:pt>
                      <c:pt idx="2">
                        <c:v>FY 24 </c:v>
                      </c:pt>
                      <c:pt idx="3">
                        <c:v>FY 25 </c:v>
                      </c:pt>
                      <c:pt idx="4">
                        <c:v>FY 26 </c:v>
                      </c:pt>
                      <c:pt idx="5">
                        <c:v>FY 27 </c:v>
                      </c:pt>
                      <c:pt idx="6">
                        <c:v>FY 28 </c:v>
                      </c:pt>
                      <c:pt idx="7">
                        <c:v>FY 29 </c:v>
                      </c:pt>
                      <c:pt idx="8">
                        <c:v>FY 30 </c:v>
                      </c:pt>
                      <c:pt idx="9">
                        <c:v>FY 31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'14'!$C$6:$L$6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BB6F-4FE6-9ACE-3C7159C72A4F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'14'!$B$11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'14'!$C$5:$L$5</c15:sqref>
                        </c15:formulaRef>
                      </c:ext>
                    </c:extLst>
                    <c:strCache>
                      <c:ptCount val="10"/>
                      <c:pt idx="0">
                        <c:v>FY 22 </c:v>
                      </c:pt>
                      <c:pt idx="1">
                        <c:v>FY 23 </c:v>
                      </c:pt>
                      <c:pt idx="2">
                        <c:v>FY 24 </c:v>
                      </c:pt>
                      <c:pt idx="3">
                        <c:v>FY 25 </c:v>
                      </c:pt>
                      <c:pt idx="4">
                        <c:v>FY 26 </c:v>
                      </c:pt>
                      <c:pt idx="5">
                        <c:v>FY 27 </c:v>
                      </c:pt>
                      <c:pt idx="6">
                        <c:v>FY 28 </c:v>
                      </c:pt>
                      <c:pt idx="7">
                        <c:v>FY 29 </c:v>
                      </c:pt>
                      <c:pt idx="8">
                        <c:v>FY 30 </c:v>
                      </c:pt>
                      <c:pt idx="9">
                        <c:v>FY 31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'14'!$C$11:$L$11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B6F-4FE6-9ACE-3C7159C72A4F}"/>
                  </c:ext>
                </c:extLst>
              </c15:ser>
            </c15:filteredLineSeries>
          </c:ext>
        </c:extLst>
      </c:lineChart>
      <c:catAx>
        <c:axId val="58750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7495544"/>
        <c:crosses val="autoZero"/>
        <c:auto val="1"/>
        <c:lblAlgn val="ctr"/>
        <c:lblOffset val="100"/>
        <c:noMultiLvlLbl val="0"/>
      </c:catAx>
      <c:valAx>
        <c:axId val="587495544"/>
        <c:scaling>
          <c:orientation val="minMax"/>
          <c:max val="66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750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228720483250953E-2"/>
          <c:y val="5.2249897498974997E-2"/>
          <c:w val="0.84983067911403987"/>
          <c:h val="0.818624436244362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134-485F-BC5A-C2F2F3FEA98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134-485F-BC5A-C2F2F3FEA98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134-485F-BC5A-C2F2F3FEA98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134-485F-BC5A-C2F2F3FEA98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134-485F-BC5A-C2F2F3FEA98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819-43CF-AEC4-A0F78A2385C1}"/>
              </c:ext>
            </c:extLst>
          </c:dPt>
          <c:dLbls>
            <c:dLbl>
              <c:idx val="0"/>
              <c:layout>
                <c:manualLayout>
                  <c:x val="-0.25379503632886086"/>
                  <c:y val="-0.129686798836492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EF684D9-FCF9-4002-BB83-FFDBAF04898F}" type="CELLRANGE">
                      <a:rPr lang="en-US" sz="1800"/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 sz="1800" baseline="0" dirty="0"/>
                  </a:p>
                  <a:p>
                    <a:pPr>
                      <a:defRPr sz="12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A8786F6-F1BC-43AE-B5EB-281E06C5219D}" type="CATEGORYNAME">
                      <a:rPr lang="en-US"/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55885044847154"/>
                      <c:h val="0.1166078294641214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134-485F-BC5A-C2F2F3FEA98C}"/>
                </c:ext>
              </c:extLst>
            </c:dLbl>
            <c:dLbl>
              <c:idx val="1"/>
              <c:layout>
                <c:manualLayout>
                  <c:x val="0.10415702773561872"/>
                  <c:y val="4.401753171075018E-2"/>
                </c:manualLayout>
              </c:layout>
              <c:tx>
                <c:rich>
                  <a:bodyPr/>
                  <a:lstStyle/>
                  <a:p>
                    <a:fld id="{430CF8FC-CA18-4E36-9E3C-684EB8BC7E13}" type="CELLRANGE">
                      <a:rPr lang="en-US" sz="1800"/>
                      <a:pPr/>
                      <a:t>[CELLRANGE]</a:t>
                    </a:fld>
                    <a:endParaRPr lang="en-US" sz="1800" baseline="0"/>
                  </a:p>
                  <a:p>
                    <a:fld id="{9D8D3E31-AFDA-4981-8F46-530D71959ABF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134-485F-BC5A-C2F2F3FEA98C}"/>
                </c:ext>
              </c:extLst>
            </c:dLbl>
            <c:dLbl>
              <c:idx val="2"/>
              <c:layout>
                <c:manualLayout>
                  <c:x val="-2.3160459555405656E-3"/>
                  <c:y val="2.77265272652725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A878442-4C85-40BF-B238-99A2B35B6001}" type="CELLRANGE">
                      <a:rPr lang="en-US" sz="1800"/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r>
                      <a:rPr lang="en-US" baseline="0" dirty="0"/>
                      <a:t>
</a:t>
                    </a:r>
                    <a:fld id="{EB27DD17-DCD2-4F90-A772-ABFDD7B12747}" type="CATEGORYNAME">
                      <a:rPr lang="en-US" baseline="0"/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spPr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247162731100128"/>
                      <c:h val="0.1366082410824108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A134-485F-BC5A-C2F2F3FEA98C}"/>
                </c:ext>
              </c:extLst>
            </c:dLbl>
            <c:dLbl>
              <c:idx val="3"/>
              <c:layout>
                <c:manualLayout>
                  <c:x val="-0.11808393184789298"/>
                  <c:y val="-7.0728330314799304E-2"/>
                </c:manualLayout>
              </c:layout>
              <c:tx>
                <c:rich>
                  <a:bodyPr/>
                  <a:lstStyle/>
                  <a:p>
                    <a:fld id="{C76B6E2D-3E5F-410E-BAEA-6F98BE8F3D2B}" type="CELLRANGE">
                      <a:rPr lang="en-US" sz="1800"/>
                      <a:pPr/>
                      <a:t>[CELLRANGE]</a:t>
                    </a:fld>
                    <a:endParaRPr lang="en-US" sz="1800" baseline="0" dirty="0"/>
                  </a:p>
                  <a:p>
                    <a:fld id="{46F587C3-C1E5-4717-9746-AA5E0E6F0B71}" type="CATEGORYNAME">
                      <a:rPr lang="en-US" i="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134-485F-BC5A-C2F2F3FEA98C}"/>
                </c:ext>
              </c:extLst>
            </c:dLbl>
            <c:dLbl>
              <c:idx val="4"/>
              <c:layout>
                <c:manualLayout>
                  <c:x val="0.18963020376159731"/>
                  <c:y val="7.0321756367169974E-2"/>
                </c:manualLayout>
              </c:layout>
              <c:tx>
                <c:rich>
                  <a:bodyPr/>
                  <a:lstStyle/>
                  <a:p>
                    <a:fld id="{BA014B9A-5800-40B3-8B42-069AD75CC1FB}" type="CELLRANGE">
                      <a:rPr lang="en-US" sz="1800"/>
                      <a:pPr/>
                      <a:t>[CELLRANGE]</a:t>
                    </a:fld>
                    <a:endParaRPr lang="en-US" sz="1800" baseline="0"/>
                  </a:p>
                  <a:p>
                    <a:fld id="{994AC45A-D366-492D-ABE4-C2A2E4C281ED}" type="CATEGORYNAME">
                      <a:rPr lang="en-US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A134-485F-BC5A-C2F2F3FEA98C}"/>
                </c:ext>
              </c:extLst>
            </c:dLbl>
            <c:dLbl>
              <c:idx val="5"/>
              <c:layout>
                <c:manualLayout>
                  <c:x val="0.18603398164603391"/>
                  <c:y val="9.40134155278560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BA7D76-4F36-46A8-AC42-13A2370BA8E3}" type="CELLRANGE">
                      <a:rPr lang="en-US" sz="1800"/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US" sz="1800" baseline="0" dirty="0"/>
                  </a:p>
                  <a:p>
                    <a:pPr>
                      <a:defRPr sz="1200" b="1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168369A2-572D-4D75-9641-7899D3A798E3}" type="CATEGORYNAME">
                      <a:rPr lang="en-US"/>
                      <a:pPr>
                        <a:defRPr sz="1200" b="1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66620904265054"/>
                      <c:h val="0.1217328807146339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819-43CF-AEC4-A0F78A2385C1}"/>
                </c:ext>
              </c:extLst>
            </c:dLbl>
            <c:spPr>
              <a:solidFill>
                <a:schemeClr val="bg2"/>
              </a:solidFill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1905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'Fund 1000 by Funding'!$D$4:$D$9</c:f>
              <c:strCache>
                <c:ptCount val="5"/>
                <c:pt idx="0">
                  <c:v>Federal Grants</c:v>
                </c:pt>
                <c:pt idx="1">
                  <c:v>State Grants</c:v>
                </c:pt>
                <c:pt idx="2">
                  <c:v>Proposed 2016 Measure B*</c:v>
                </c:pt>
                <c:pt idx="3">
                  <c:v>Other</c:v>
                </c:pt>
                <c:pt idx="4">
                  <c:v>VTA Local</c:v>
                </c:pt>
              </c:strCache>
            </c:strRef>
          </c:cat>
          <c:val>
            <c:numRef>
              <c:f>'Fund 1000 by Funding'!$E$4:$E$9</c:f>
              <c:numCache>
                <c:formatCode>#,##0</c:formatCode>
                <c:ptCount val="6"/>
                <c:pt idx="0">
                  <c:v>129257322</c:v>
                </c:pt>
                <c:pt idx="1">
                  <c:v>3056900</c:v>
                </c:pt>
                <c:pt idx="2">
                  <c:v>1700000</c:v>
                </c:pt>
                <c:pt idx="3">
                  <c:v>18064162</c:v>
                </c:pt>
                <c:pt idx="4">
                  <c:v>75363415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'Fund 1000 by Funding'!$F$4:$F$9</c15:f>
                <c15:dlblRangeCache>
                  <c:ptCount val="6"/>
                  <c:pt idx="0">
                    <c:v>$129.3M   57%</c:v>
                  </c:pt>
                  <c:pt idx="1">
                    <c:v>$3.1M   1%</c:v>
                  </c:pt>
                  <c:pt idx="2">
                    <c:v>$1.7M   1%</c:v>
                  </c:pt>
                  <c:pt idx="3">
                    <c:v>$18.1M   8%</c:v>
                  </c:pt>
                  <c:pt idx="4">
                    <c:v>$75.4M   33%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A134-485F-BC5A-C2F2F3FEA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1C-422F-93DD-D0F42CCC7C5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1C-422F-93DD-D0F42CCC7C5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61C-422F-93DD-D0F42CCC7C5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61C-422F-93DD-D0F42CCC7C50}"/>
              </c:ext>
            </c:extLst>
          </c:dPt>
          <c:dLbls>
            <c:dLbl>
              <c:idx val="0"/>
              <c:layout>
                <c:manualLayout>
                  <c:x val="0.19998962238451659"/>
                  <c:y val="3.4126989891946118E-2"/>
                </c:manualLayout>
              </c:layout>
              <c:tx>
                <c:rich>
                  <a:bodyPr/>
                  <a:lstStyle/>
                  <a:p>
                    <a:fld id="{74DC2076-7ED8-4C04-86CF-A385DF19172D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503D9F13-DC72-4DC2-AB75-30E2859AA2EF}" type="CATEGORYNAME">
                      <a:rPr lang="en-US" sz="120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61C-422F-93DD-D0F42CCC7C50}"/>
                </c:ext>
              </c:extLst>
            </c:dLbl>
            <c:dLbl>
              <c:idx val="1"/>
              <c:layout>
                <c:manualLayout>
                  <c:x val="-0.18453247040577919"/>
                  <c:y val="8.7299396616013408E-2"/>
                </c:manualLayout>
              </c:layout>
              <c:tx>
                <c:rich>
                  <a:bodyPr/>
                  <a:lstStyle/>
                  <a:p>
                    <a:fld id="{29EEBE27-73D7-4D0B-B88D-4D7ADCEE88F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8107A5D-E8AB-41E8-ACED-91D0C66FF5A5}" type="CATEGORYNAME">
                      <a:rPr lang="en-US" sz="120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61C-422F-93DD-D0F42CCC7C50}"/>
                </c:ext>
              </c:extLst>
            </c:dLbl>
            <c:dLbl>
              <c:idx val="2"/>
              <c:layout>
                <c:manualLayout>
                  <c:x val="-0.10798008002294615"/>
                  <c:y val="-0.33298144005062097"/>
                </c:manualLayout>
              </c:layout>
              <c:tx>
                <c:rich>
                  <a:bodyPr/>
                  <a:lstStyle/>
                  <a:p>
                    <a:fld id="{F3AB4F11-6F09-43C9-8167-23303592C2A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5ACE6D3-8EF3-4240-89C7-477A24171D7B}" type="CATEGORYNAME">
                      <a:rPr lang="en-US" sz="120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61C-422F-93DD-D0F42CCC7C50}"/>
                </c:ext>
              </c:extLst>
            </c:dLbl>
            <c:dLbl>
              <c:idx val="3"/>
              <c:layout>
                <c:manualLayout>
                  <c:x val="-0.10643325679841914"/>
                  <c:y val="-8.8643814587752084E-2"/>
                </c:manualLayout>
              </c:layout>
              <c:tx>
                <c:rich>
                  <a:bodyPr/>
                  <a:lstStyle/>
                  <a:p>
                    <a:fld id="{9E7A0D4A-7C5C-4D04-A470-A5A99AB5B71C}" type="CELLRANGE">
                      <a:rPr lang="en-US"/>
                      <a:pPr/>
                      <a:t>[CELLRANGE]</a:t>
                    </a:fld>
                    <a:endParaRPr lang="en-US" baseline="0" dirty="0"/>
                  </a:p>
                  <a:p>
                    <a:fld id="{66C75292-30F7-48ED-B26A-AD0590006EB2}" type="CATEGORYNAME">
                      <a:rPr lang="en-US" sz="120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61C-422F-93DD-D0F42CCC7C50}"/>
                </c:ext>
              </c:extLst>
            </c:dLbl>
            <c:spPr>
              <a:solidFill>
                <a:schemeClr val="bg2"/>
              </a:solidFill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1905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'Fund 3500 by Funding'!$D$4:$D$7</c:f>
              <c:strCache>
                <c:ptCount val="4"/>
                <c:pt idx="0">
                  <c:v>Federal</c:v>
                </c:pt>
                <c:pt idx="1">
                  <c:v>State Grants</c:v>
                </c:pt>
                <c:pt idx="2">
                  <c:v>2000 Measure A</c:v>
                </c:pt>
                <c:pt idx="3">
                  <c:v>Other</c:v>
                </c:pt>
              </c:strCache>
            </c:strRef>
          </c:cat>
          <c:val>
            <c:numRef>
              <c:f>'Fund 3500 by Funding'!$E$4:$E$7</c:f>
              <c:numCache>
                <c:formatCode>#,##0</c:formatCode>
                <c:ptCount val="4"/>
                <c:pt idx="0">
                  <c:v>769000000</c:v>
                </c:pt>
                <c:pt idx="1">
                  <c:v>779700000</c:v>
                </c:pt>
                <c:pt idx="2">
                  <c:v>411013000</c:v>
                </c:pt>
                <c:pt idx="3">
                  <c:v>181161000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'Fund 3500 by Funding'!$F$4:$F$7</c15:f>
                <c15:dlblRangeCache>
                  <c:ptCount val="4"/>
                  <c:pt idx="0">
                    <c:v>$769.0M   36%</c:v>
                  </c:pt>
                  <c:pt idx="1">
                    <c:v>$779.7M   36%</c:v>
                  </c:pt>
                  <c:pt idx="2">
                    <c:v>$411.0M   19%</c:v>
                  </c:pt>
                  <c:pt idx="3">
                    <c:v>$181.2M   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C61C-422F-93DD-D0F42CCC7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075782537067441E-4"/>
          <c:y val="6.25E-2"/>
          <c:w val="0.84983067911403987"/>
          <c:h val="0.818624436244362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1C-422F-93DD-D0F42CCC7C5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1C-422F-93DD-D0F42CCC7C50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61C-422F-93DD-D0F42CCC7C50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61C-422F-93DD-D0F42CCC7C50}"/>
              </c:ext>
            </c:extLst>
          </c:dPt>
          <c:dLbls>
            <c:dLbl>
              <c:idx val="0"/>
              <c:layout>
                <c:manualLayout>
                  <c:x val="-0.11801663949749289"/>
                  <c:y val="-0.12987465012445401"/>
                </c:manualLayout>
              </c:layout>
              <c:tx>
                <c:rich>
                  <a:bodyPr/>
                  <a:lstStyle/>
                  <a:p>
                    <a:fld id="{74DC2076-7ED8-4C04-86CF-A385DF19172D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503D9F13-DC72-4DC2-AB75-30E2859AA2EF}" type="CATEGORYNAME">
                      <a:rPr lang="en-US" sz="120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61C-422F-93DD-D0F42CCC7C50}"/>
                </c:ext>
              </c:extLst>
            </c:dLbl>
            <c:dLbl>
              <c:idx val="1"/>
              <c:layout>
                <c:manualLayout>
                  <c:x val="-4.2669025412185924E-2"/>
                  <c:y val="-7.5140515184678467E-3"/>
                </c:manualLayout>
              </c:layout>
              <c:tx>
                <c:rich>
                  <a:bodyPr/>
                  <a:lstStyle/>
                  <a:p>
                    <a:fld id="{29EEBE27-73D7-4D0B-B88D-4D7ADCEE88F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8107A5D-E8AB-41E8-ACED-91D0C66FF5A5}" type="CATEGORYNAME">
                      <a:rPr lang="en-US" sz="120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61C-422F-93DD-D0F42CCC7C50}"/>
                </c:ext>
              </c:extLst>
            </c:dLbl>
            <c:dLbl>
              <c:idx val="2"/>
              <c:layout>
                <c:manualLayout>
                  <c:x val="0.15972996940044767"/>
                  <c:y val="5.9760720638702448E-2"/>
                </c:manualLayout>
              </c:layout>
              <c:tx>
                <c:rich>
                  <a:bodyPr/>
                  <a:lstStyle/>
                  <a:p>
                    <a:fld id="{F3AB4F11-6F09-43C9-8167-23303592C2A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5ACE6D3-8EF3-4240-89C7-477A24171D7B}" type="CATEGORYNAME">
                      <a:rPr lang="en-US" sz="120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61C-422F-93DD-D0F42CCC7C50}"/>
                </c:ext>
              </c:extLst>
            </c:dLbl>
            <c:dLbl>
              <c:idx val="3"/>
              <c:layout>
                <c:manualLayout>
                  <c:x val="-0.230534989499871"/>
                  <c:y val="-0.21164504460005229"/>
                </c:manualLayout>
              </c:layout>
              <c:tx>
                <c:rich>
                  <a:bodyPr/>
                  <a:lstStyle/>
                  <a:p>
                    <a:fld id="{9E7A0D4A-7C5C-4D04-A470-A5A99AB5B71C}" type="CELLRANGE">
                      <a:rPr lang="en-US"/>
                      <a:pPr/>
                      <a:t>[CELLRANGE]</a:t>
                    </a:fld>
                    <a:endParaRPr lang="en-US" baseline="0" dirty="0"/>
                  </a:p>
                  <a:p>
                    <a:fld id="{66C75292-30F7-48ED-B26A-AD0590006EB2}" type="CATEGORYNAME">
                      <a:rPr lang="en-US" sz="1200"/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61C-422F-93DD-D0F42CCC7C50}"/>
                </c:ext>
              </c:extLst>
            </c:dLbl>
            <c:spPr>
              <a:solidFill>
                <a:schemeClr val="bg2"/>
              </a:solidFill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1905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'Fund 3500 by Funding'!$D$4:$D$7</c:f>
              <c:strCache>
                <c:ptCount val="4"/>
                <c:pt idx="1">
                  <c:v>State Grants</c:v>
                </c:pt>
                <c:pt idx="2">
                  <c:v>Proposed 2016 Measure B*</c:v>
                </c:pt>
                <c:pt idx="3">
                  <c:v>Other</c:v>
                </c:pt>
              </c:strCache>
            </c:strRef>
          </c:cat>
          <c:val>
            <c:numRef>
              <c:f>'Fund 3500 by Funding'!$E$4:$E$7</c:f>
              <c:numCache>
                <c:formatCode>#,##0</c:formatCode>
                <c:ptCount val="4"/>
                <c:pt idx="1">
                  <c:v>13162000</c:v>
                </c:pt>
                <c:pt idx="2">
                  <c:v>138691033</c:v>
                </c:pt>
                <c:pt idx="3">
                  <c:v>251244784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'Fund 3500 by Funding'!$F$4:$F$7</c15:f>
                <c15:dlblRangeCache>
                  <c:ptCount val="4"/>
                  <c:pt idx="1">
                    <c:v>$13.2M   3%</c:v>
                  </c:pt>
                  <c:pt idx="2">
                    <c:v>$138.7M   34%</c:v>
                  </c:pt>
                  <c:pt idx="3">
                    <c:v>$251.2M   62%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C61C-422F-93DD-D0F42CCC7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0.15851</cdr:x>
      <cdr:y>0.92516</cdr:y>
    </cdr:from>
    <cdr:to>
      <cdr:x>0.90609</cdr:x>
      <cdr:y>0.98358</cdr:y>
    </cdr:to>
    <cdr:sp macro="" textlink="">
      <cdr:nvSpPr>
        <cdr:cNvPr id="3" name="TextBox 10">
          <a:extLst xmlns:a="http://schemas.openxmlformats.org/drawingml/2006/main">
            <a:ext uri="{FF2B5EF4-FFF2-40B4-BE49-F238E27FC236}">
              <a16:creationId xmlns:a16="http://schemas.microsoft.com/office/drawing/2014/main" id="{DDDCBB93-287D-4FDE-AC32-6EE6110BDB2C}"/>
            </a:ext>
          </a:extLst>
        </cdr:cNvPr>
        <cdr:cNvSpPr txBox="1"/>
      </cdr:nvSpPr>
      <cdr:spPr>
        <a:xfrm xmlns:a="http://schemas.openxmlformats.org/drawingml/2006/main">
          <a:off x="1247871" y="4385960"/>
          <a:ext cx="588523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Note: Numbers &amp; percentages may not be precise due to independent rounding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0.17553</cdr:x>
      <cdr:y>0.93161</cdr:y>
    </cdr:from>
    <cdr:to>
      <cdr:x>0.90691</cdr:x>
      <cdr:y>0.98978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id="{DDDCBB93-287D-4FDE-AC32-6EE6110BDB2C}"/>
            </a:ext>
          </a:extLst>
        </cdr:cNvPr>
        <cdr:cNvSpPr txBox="1"/>
      </cdr:nvSpPr>
      <cdr:spPr>
        <a:xfrm xmlns:a="http://schemas.openxmlformats.org/drawingml/2006/main">
          <a:off x="1412458" y="4435712"/>
          <a:ext cx="588523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Note: Numbers &amp; percentages may not be precise due to independent rounding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0.24702</cdr:x>
      <cdr:y>0.90966</cdr:y>
    </cdr:from>
    <cdr:to>
      <cdr:x>0.87566</cdr:x>
      <cdr:y>0.97177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29B075B7-7681-4B47-A35C-97E3C32F4017}"/>
            </a:ext>
          </a:extLst>
        </cdr:cNvPr>
        <cdr:cNvSpPr txBox="1"/>
      </cdr:nvSpPr>
      <cdr:spPr>
        <a:xfrm xmlns:a="http://schemas.openxmlformats.org/drawingml/2006/main">
          <a:off x="2742176" y="4508339"/>
          <a:ext cx="697841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Note: Totals and percentages may not be precise due to independent rounding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0.30597</cdr:x>
      <cdr:y>0.89443</cdr:y>
    </cdr:from>
    <cdr:to>
      <cdr:x>0.93461</cdr:x>
      <cdr:y>1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29B075B7-7681-4B47-A35C-97E3C32F4017}"/>
            </a:ext>
          </a:extLst>
        </cdr:cNvPr>
        <cdr:cNvSpPr txBox="1"/>
      </cdr:nvSpPr>
      <cdr:spPr>
        <a:xfrm xmlns:a="http://schemas.openxmlformats.org/drawingml/2006/main">
          <a:off x="3396517" y="4432838"/>
          <a:ext cx="6978417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Note: Totals and percentages may not be precise due to independent rounding</a:t>
          </a:r>
        </a:p>
        <a:p xmlns:a="http://schemas.openxmlformats.org/drawingml/2006/main"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* Pending VTA Board of Directors consideration for approval in summer of 2021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4" y="8"/>
            <a:ext cx="3038475" cy="46672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386006" y="39173"/>
            <a:ext cx="2157669" cy="4667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AGENDA ITEM # 3.1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4" y="8829676"/>
            <a:ext cx="3038475" cy="466725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52" y="8829676"/>
            <a:ext cx="3038475" cy="466725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0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867" tIns="46934" rIns="93867" bIns="469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867" tIns="46934" rIns="93867" bIns="46934" rtlCol="0"/>
          <a:lstStyle>
            <a:lvl1pPr algn="r">
              <a:defRPr sz="1200"/>
            </a:lvl1pPr>
          </a:lstStyle>
          <a:p>
            <a:fld id="{04CCE2FD-CD36-4088-B8D4-8B4E9975674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67" tIns="46934" rIns="93867" bIns="469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901"/>
            <a:ext cx="5608320" cy="3660458"/>
          </a:xfrm>
          <a:prstGeom prst="rect">
            <a:avLst/>
          </a:prstGeom>
        </p:spPr>
        <p:txBody>
          <a:bodyPr vert="horz" lIns="93867" tIns="46934" rIns="93867" bIns="469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867" tIns="46934" rIns="93867" bIns="469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867" tIns="46934" rIns="93867" bIns="46934" rtlCol="0" anchor="b"/>
          <a:lstStyle>
            <a:lvl1pPr algn="r">
              <a:defRPr sz="1200"/>
            </a:lvl1pPr>
          </a:lstStyle>
          <a:p>
            <a:fld id="{709D747A-8F65-4C3F-9E03-B6003511B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EB02-B8B0-4D43-B679-1A570E823E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65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46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62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66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54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7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EB02-B8B0-4D43-B679-1A570E823E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27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EB02-B8B0-4D43-B679-1A570E823EB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4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EB02-B8B0-4D43-B679-1A570E823E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6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4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EB02-B8B0-4D43-B679-1A570E823E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27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1169988"/>
            <a:ext cx="5613400" cy="3157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8669">
              <a:defRPr/>
            </a:pPr>
            <a:fld id="{709D747A-8F65-4C3F-9E03-B6003511B5D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8669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4658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6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2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5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48574" y="792759"/>
            <a:ext cx="7446724" cy="874840"/>
          </a:xfrm>
        </p:spPr>
        <p:txBody>
          <a:bodyPr>
            <a:normAutofit/>
          </a:bodyPr>
          <a:lstStyle>
            <a:lvl1pPr algn="l"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93583" y="1669805"/>
            <a:ext cx="5386917" cy="331314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Sub-title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63650" y="2383394"/>
            <a:ext cx="5386917" cy="3133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1426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699836"/>
            <a:ext cx="10972800" cy="631855"/>
          </a:xfrm>
        </p:spPr>
        <p:txBody>
          <a:bodyPr>
            <a:normAutofit/>
          </a:bodyPr>
          <a:lstStyle>
            <a:lvl1pPr algn="l">
              <a:defRPr sz="5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0" y="2344327"/>
            <a:ext cx="5386917" cy="426431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Sub-title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19200" y="3288245"/>
            <a:ext cx="5386917" cy="4144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6086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2217957"/>
            <a:ext cx="7946387" cy="631855"/>
          </a:xfrm>
        </p:spPr>
        <p:txBody>
          <a:bodyPr>
            <a:normAutofit/>
          </a:bodyPr>
          <a:lstStyle>
            <a:lvl1pPr algn="l">
              <a:defRPr sz="5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7865" y="6356351"/>
            <a:ext cx="2844800" cy="365125"/>
          </a:xfrm>
        </p:spPr>
        <p:txBody>
          <a:bodyPr/>
          <a:lstStyle/>
          <a:p>
            <a:fld id="{7D849402-4170-CE4A-A196-BDEB359092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34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58" y="480210"/>
            <a:ext cx="10966641" cy="448617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523" y="1600201"/>
            <a:ext cx="5356876" cy="4265275"/>
          </a:xfrm>
        </p:spPr>
        <p:txBody>
          <a:bodyPr>
            <a:normAutofit/>
          </a:bodyPr>
          <a:lstStyle>
            <a:lvl1pPr marL="164592">
              <a:defRPr sz="1800" baseline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" y="1537011"/>
            <a:ext cx="6090735" cy="432846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Add image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957865" y="6356351"/>
            <a:ext cx="2844800" cy="365125"/>
          </a:xfrm>
        </p:spPr>
        <p:txBody>
          <a:bodyPr/>
          <a:lstStyle/>
          <a:p>
            <a:fld id="{7D849402-4170-CE4A-A196-BDEB359092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67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58" y="480210"/>
            <a:ext cx="10966641" cy="448617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7242" y="1600201"/>
            <a:ext cx="5356876" cy="4320285"/>
          </a:xfrm>
        </p:spPr>
        <p:txBody>
          <a:bodyPr>
            <a:normAutofit/>
          </a:bodyPr>
          <a:lstStyle>
            <a:lvl1pPr marL="164592"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01266" y="1536061"/>
            <a:ext cx="6090735" cy="431002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Add image here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957864" y="6356351"/>
            <a:ext cx="2844800" cy="365125"/>
          </a:xfrm>
        </p:spPr>
        <p:txBody>
          <a:bodyPr/>
          <a:lstStyle/>
          <a:p>
            <a:fld id="{7D849402-4170-CE4A-A196-BDEB359092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85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" y="1352500"/>
            <a:ext cx="12192000" cy="4511774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40B4E5"/>
                </a:solidFill>
              </a:defRPr>
            </a:lvl1pPr>
          </a:lstStyle>
          <a:p>
            <a:pPr lvl="0"/>
            <a:r>
              <a:rPr lang="en-US" dirty="0"/>
              <a:t>Add image here</a:t>
            </a:r>
          </a:p>
        </p:txBody>
      </p:sp>
      <p:pic>
        <p:nvPicPr>
          <p:cNvPr id="3" name="Picture 2" descr="VTA Header-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32"/>
          <a:stretch/>
        </p:blipFill>
        <p:spPr>
          <a:xfrm>
            <a:off x="0" y="0"/>
            <a:ext cx="12192000" cy="224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58" y="480210"/>
            <a:ext cx="10966641" cy="448617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957864" y="6356351"/>
            <a:ext cx="2844800" cy="365125"/>
          </a:xfrm>
        </p:spPr>
        <p:txBody>
          <a:bodyPr/>
          <a:lstStyle/>
          <a:p>
            <a:fld id="{7D849402-4170-CE4A-A196-BDEB359092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ound Single Corner Rectangle 8"/>
          <p:cNvSpPr/>
          <p:nvPr userDrawn="1"/>
        </p:nvSpPr>
        <p:spPr>
          <a:xfrm>
            <a:off x="0" y="1342176"/>
            <a:ext cx="12192000" cy="4511775"/>
          </a:xfrm>
          <a:prstGeom prst="round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59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58" y="480210"/>
            <a:ext cx="10966641" cy="448617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820" y="4285587"/>
            <a:ext cx="9342496" cy="1685447"/>
          </a:xfrm>
        </p:spPr>
        <p:txBody>
          <a:bodyPr>
            <a:normAutofit/>
          </a:bodyPr>
          <a:lstStyle>
            <a:lvl1pPr marL="164592">
              <a:defRPr sz="1800" baseline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0" y="1537012"/>
            <a:ext cx="12192000" cy="25510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image here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957865" y="6346027"/>
            <a:ext cx="2844800" cy="365125"/>
          </a:xfrm>
        </p:spPr>
        <p:txBody>
          <a:bodyPr/>
          <a:lstStyle/>
          <a:p>
            <a:fld id="{7D849402-4170-CE4A-A196-BDEB359092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2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29770"/>
            <a:ext cx="12192000" cy="1703531"/>
          </a:xfrm>
          <a:prstGeom prst="rect">
            <a:avLst/>
          </a:prstGeom>
          <a:solidFill>
            <a:srgbClr val="40B4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40B4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57" y="480210"/>
            <a:ext cx="10966643" cy="448617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13231"/>
                </a:solidFill>
                <a:latin typeface="Museo Sans 7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820" y="4412746"/>
            <a:ext cx="9342496" cy="1532225"/>
          </a:xfrm>
        </p:spPr>
        <p:txBody>
          <a:bodyPr>
            <a:normAutofit/>
          </a:bodyPr>
          <a:lstStyle>
            <a:lvl1pPr marL="164592">
              <a:defRPr sz="1800" baseline="0">
                <a:solidFill>
                  <a:schemeClr val="bg1"/>
                </a:solidFill>
                <a:latin typeface="Museo Sans 50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0" y="1323722"/>
            <a:ext cx="12192000" cy="26318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image here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957865" y="6356351"/>
            <a:ext cx="2844800" cy="365125"/>
          </a:xfrm>
        </p:spPr>
        <p:txBody>
          <a:bodyPr/>
          <a:lstStyle/>
          <a:p>
            <a:fld id="{7D849402-4170-CE4A-A196-BDEB359092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699836"/>
            <a:ext cx="10972800" cy="631855"/>
          </a:xfrm>
        </p:spPr>
        <p:txBody>
          <a:bodyPr>
            <a:normAutofit/>
          </a:bodyPr>
          <a:lstStyle>
            <a:lvl1pPr algn="l">
              <a:defRPr sz="5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19200" y="2344327"/>
            <a:ext cx="5386917" cy="426431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Sub-title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19200" y="3288245"/>
            <a:ext cx="5386917" cy="4144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9450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2217957"/>
            <a:ext cx="7946387" cy="631855"/>
          </a:xfrm>
        </p:spPr>
        <p:txBody>
          <a:bodyPr>
            <a:normAutofit/>
          </a:bodyPr>
          <a:lstStyle>
            <a:lvl1pPr algn="l">
              <a:defRPr sz="5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7865" y="6356351"/>
            <a:ext cx="2844800" cy="365125"/>
          </a:xfrm>
        </p:spPr>
        <p:txBody>
          <a:bodyPr/>
          <a:lstStyle/>
          <a:p>
            <a:fld id="{7D849402-4170-CE4A-A196-BDEB359092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8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58" y="480210"/>
            <a:ext cx="10966641" cy="448617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523" y="1600201"/>
            <a:ext cx="5356876" cy="4265275"/>
          </a:xfrm>
        </p:spPr>
        <p:txBody>
          <a:bodyPr>
            <a:normAutofit/>
          </a:bodyPr>
          <a:lstStyle>
            <a:lvl1pPr marL="164592">
              <a:defRPr sz="1800" baseline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" y="1537011"/>
            <a:ext cx="6090735" cy="432846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Add image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957865" y="6356351"/>
            <a:ext cx="2844800" cy="365125"/>
          </a:xfrm>
        </p:spPr>
        <p:txBody>
          <a:bodyPr/>
          <a:lstStyle/>
          <a:p>
            <a:fld id="{7D849402-4170-CE4A-A196-BDEB359092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9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58" y="480210"/>
            <a:ext cx="10966641" cy="448617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7242" y="1600201"/>
            <a:ext cx="5356876" cy="4320285"/>
          </a:xfrm>
        </p:spPr>
        <p:txBody>
          <a:bodyPr>
            <a:normAutofit/>
          </a:bodyPr>
          <a:lstStyle>
            <a:lvl1pPr marL="164592"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101266" y="1536061"/>
            <a:ext cx="6090735" cy="431002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Add image here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957864" y="6356351"/>
            <a:ext cx="2844800" cy="365125"/>
          </a:xfrm>
        </p:spPr>
        <p:txBody>
          <a:bodyPr/>
          <a:lstStyle/>
          <a:p>
            <a:fld id="{7D849402-4170-CE4A-A196-BDEB359092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4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" y="1352500"/>
            <a:ext cx="12192000" cy="4511774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40B4E5"/>
                </a:solidFill>
              </a:defRPr>
            </a:lvl1pPr>
          </a:lstStyle>
          <a:p>
            <a:pPr lvl="0"/>
            <a:r>
              <a:rPr lang="en-US" dirty="0"/>
              <a:t>Add image here</a:t>
            </a:r>
          </a:p>
        </p:txBody>
      </p:sp>
      <p:pic>
        <p:nvPicPr>
          <p:cNvPr id="3" name="Picture 2" descr="VTA Header-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32"/>
          <a:stretch/>
        </p:blipFill>
        <p:spPr>
          <a:xfrm>
            <a:off x="0" y="0"/>
            <a:ext cx="12192000" cy="224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58" y="480210"/>
            <a:ext cx="10966641" cy="448617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957864" y="6356351"/>
            <a:ext cx="2844800" cy="365125"/>
          </a:xfrm>
        </p:spPr>
        <p:txBody>
          <a:bodyPr/>
          <a:lstStyle/>
          <a:p>
            <a:fld id="{7D849402-4170-CE4A-A196-BDEB359092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ound Single Corner Rectangle 8"/>
          <p:cNvSpPr/>
          <p:nvPr userDrawn="1"/>
        </p:nvSpPr>
        <p:spPr>
          <a:xfrm>
            <a:off x="0" y="1342176"/>
            <a:ext cx="12192000" cy="4511775"/>
          </a:xfrm>
          <a:prstGeom prst="round1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1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58" y="480210"/>
            <a:ext cx="10966641" cy="448617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820" y="4285587"/>
            <a:ext cx="9342496" cy="1685447"/>
          </a:xfrm>
        </p:spPr>
        <p:txBody>
          <a:bodyPr>
            <a:normAutofit/>
          </a:bodyPr>
          <a:lstStyle>
            <a:lvl1pPr marL="164592">
              <a:defRPr sz="1800" baseline="0">
                <a:solidFill>
                  <a:srgbClr val="31323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0" y="1537012"/>
            <a:ext cx="12192000" cy="25510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image here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8957865" y="6346027"/>
            <a:ext cx="2844800" cy="365125"/>
          </a:xfrm>
        </p:spPr>
        <p:txBody>
          <a:bodyPr/>
          <a:lstStyle/>
          <a:p>
            <a:fld id="{7D849402-4170-CE4A-A196-BDEB359092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29770"/>
            <a:ext cx="12192000" cy="1703531"/>
          </a:xfrm>
          <a:prstGeom prst="rect">
            <a:avLst/>
          </a:prstGeom>
          <a:solidFill>
            <a:srgbClr val="40B4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40B4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57" y="480210"/>
            <a:ext cx="10966643" cy="448617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13231"/>
                </a:solidFill>
                <a:latin typeface="Museo Sans 70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820" y="4412746"/>
            <a:ext cx="9342496" cy="1532225"/>
          </a:xfrm>
        </p:spPr>
        <p:txBody>
          <a:bodyPr>
            <a:normAutofit/>
          </a:bodyPr>
          <a:lstStyle>
            <a:lvl1pPr marL="164592">
              <a:defRPr sz="1800" baseline="0">
                <a:solidFill>
                  <a:schemeClr val="bg1"/>
                </a:solidFill>
                <a:latin typeface="Museo Sans 50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0" y="1323722"/>
            <a:ext cx="12192000" cy="26318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image here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957865" y="6356351"/>
            <a:ext cx="2844800" cy="365125"/>
          </a:xfrm>
        </p:spPr>
        <p:txBody>
          <a:bodyPr/>
          <a:lstStyle/>
          <a:p>
            <a:fld id="{7D849402-4170-CE4A-A196-BDEB359092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7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48574" y="792759"/>
            <a:ext cx="7446724" cy="874840"/>
          </a:xfrm>
        </p:spPr>
        <p:txBody>
          <a:bodyPr>
            <a:normAutofit/>
          </a:bodyPr>
          <a:lstStyle>
            <a:lvl1pPr algn="l"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93583" y="1669805"/>
            <a:ext cx="5386917" cy="331314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Sub-title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63650" y="2383394"/>
            <a:ext cx="5386917" cy="3133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9070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800" b="1" i="0">
                <a:solidFill>
                  <a:schemeClr val="tx1"/>
                </a:solidFill>
                <a:latin typeface="Arial"/>
              </a:defRPr>
            </a:lvl1pPr>
          </a:lstStyle>
          <a:p>
            <a:pPr defTabSz="457200"/>
            <a:fld id="{7D849402-4170-CE4A-A196-BDEB3590922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8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r">
              <a:defRPr sz="1800" b="1" i="0">
                <a:solidFill>
                  <a:schemeClr val="tx1"/>
                </a:solidFill>
                <a:latin typeface="Arial"/>
              </a:defRPr>
            </a:lvl1pPr>
          </a:lstStyle>
          <a:p>
            <a:pPr defTabSz="457200"/>
            <a:fld id="{7D849402-4170-CE4A-A196-BDEB3590922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2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emf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background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61263"/>
            <a:ext cx="9856923" cy="1670429"/>
          </a:xfrm>
        </p:spPr>
        <p:txBody>
          <a:bodyPr>
            <a:noAutofit/>
          </a:bodyPr>
          <a:lstStyle/>
          <a:p>
            <a:r>
              <a:rPr lang="en-US" sz="6000" dirty="0"/>
              <a:t>Proposed Biennial Budget</a:t>
            </a:r>
            <a:br>
              <a:rPr lang="en-US" sz="6000" dirty="0"/>
            </a:br>
            <a:r>
              <a:rPr lang="en-US" sz="6000" dirty="0"/>
              <a:t>Fiscal Years 2022 and 2023</a:t>
            </a:r>
            <a:endParaRPr lang="en-US" sz="5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61817"/>
            <a:ext cx="5386917" cy="4264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Virtual Public Hearing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219200" y="3403944"/>
            <a:ext cx="5386917" cy="414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April 21, 2021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C4792-E966-4D71-A5EB-0B0D6E9592A9}"/>
              </a:ext>
            </a:extLst>
          </p:cNvPr>
          <p:cNvSpPr txBox="1"/>
          <p:nvPr/>
        </p:nvSpPr>
        <p:spPr>
          <a:xfrm>
            <a:off x="1219200" y="5141843"/>
            <a:ext cx="21866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Updated 4/15/21</a:t>
            </a:r>
          </a:p>
        </p:txBody>
      </p:sp>
    </p:spTree>
    <p:extLst>
      <p:ext uri="{BB962C8B-B14F-4D97-AF65-F5344CB8AC3E}">
        <p14:creationId xmlns:p14="http://schemas.microsoft.com/office/powerpoint/2010/main" val="1993236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2336"/>
            <a:ext cx="11440373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VTA Transit – </a:t>
            </a:r>
            <a:r>
              <a:rPr lang="en-US" sz="3600" dirty="0">
                <a:solidFill>
                  <a:schemeClr val="tx1"/>
                </a:solidFill>
              </a:rPr>
              <a:t>FY22 &amp; FY23 </a:t>
            </a:r>
            <a:r>
              <a:rPr lang="en-US" sz="3600" dirty="0"/>
              <a:t>Proposed Expenses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740214039"/>
              </p:ext>
            </p:extLst>
          </p:nvPr>
        </p:nvGraphicFramePr>
        <p:xfrm>
          <a:off x="4572000" y="1479047"/>
          <a:ext cx="7872406" cy="474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2902A70-DE55-49AE-8011-31528915CB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7865" y="6356351"/>
            <a:ext cx="2844800" cy="365125"/>
          </a:xfrm>
        </p:spPr>
        <p:txBody>
          <a:bodyPr/>
          <a:lstStyle/>
          <a:p>
            <a:r>
              <a:rPr lang="en-US" b="0" dirty="0">
                <a:solidFill>
                  <a:prstClr val="black"/>
                </a:solidFill>
              </a:rPr>
              <a:t>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40FB2-5472-4D6C-B77A-C77F63587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39" y="3429000"/>
            <a:ext cx="4466582" cy="200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2336"/>
            <a:ext cx="11632304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VTA Transit – </a:t>
            </a:r>
            <a:r>
              <a:rPr lang="en-US" sz="3600" dirty="0">
                <a:solidFill>
                  <a:schemeClr val="tx1"/>
                </a:solidFill>
              </a:rPr>
              <a:t>FY22 &amp; FY23 </a:t>
            </a:r>
            <a:r>
              <a:rPr lang="en-US" sz="3600" dirty="0"/>
              <a:t>Service Delivery Breakdown</a:t>
            </a:r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535413591"/>
              </p:ext>
            </p:extLst>
          </p:nvPr>
        </p:nvGraphicFramePr>
        <p:xfrm>
          <a:off x="4313077" y="1493198"/>
          <a:ext cx="8046720" cy="476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A608FA8-3A89-4BC8-BDB7-8942DDA8EA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7865" y="6356351"/>
            <a:ext cx="2844800" cy="365125"/>
          </a:xfrm>
        </p:spPr>
        <p:txBody>
          <a:bodyPr/>
          <a:lstStyle/>
          <a:p>
            <a:r>
              <a:rPr lang="en-US" b="0" dirty="0">
                <a:solidFill>
                  <a:prstClr val="black"/>
                </a:solidFill>
              </a:rPr>
              <a:t>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9681C-BA53-4174-A73C-493100561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40" y="3429000"/>
            <a:ext cx="4114800" cy="24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8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-1905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2336"/>
            <a:ext cx="11210926" cy="487410"/>
          </a:xfrm>
        </p:spPr>
        <p:txBody>
          <a:bodyPr>
            <a:noAutofit/>
          </a:bodyPr>
          <a:lstStyle/>
          <a:p>
            <a:r>
              <a:rPr lang="en-US" sz="3600" dirty="0"/>
              <a:t>Labor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531330"/>
            <a:ext cx="10731180" cy="452657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Does not include potential impact of any upcoming labor negotiations. All four collective bargaining agreements (SEIU, AFSCME, TAEA &amp; ATU) will expire before the end of calendar year 2022.</a:t>
            </a: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Pension and Retiree Health contributions based on latest available actuarial information</a:t>
            </a:r>
          </a:p>
          <a:p>
            <a:pPr marL="457200" lvl="0" indent="-4572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Total number of 2,361 budgeted positions, including four new janitor positions</a:t>
            </a:r>
          </a:p>
        </p:txBody>
      </p:sp>
    </p:spTree>
    <p:extLst>
      <p:ext uri="{BB962C8B-B14F-4D97-AF65-F5344CB8AC3E}">
        <p14:creationId xmlns:p14="http://schemas.microsoft.com/office/powerpoint/2010/main" val="56922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-33307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462" y="377182"/>
            <a:ext cx="12027409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highlight>
                  <a:srgbClr val="FFFFFF"/>
                </a:highlight>
              </a:rPr>
              <a:t>VTA Transit – </a:t>
            </a:r>
            <a:r>
              <a:rPr lang="en-US" sz="3600" dirty="0">
                <a:solidFill>
                  <a:schemeClr val="tx1"/>
                </a:solidFill>
                <a:highlight>
                  <a:srgbClr val="FFFFFF"/>
                </a:highlight>
              </a:rPr>
              <a:t>FY20 to FY23 Operating Balances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A608FA8-3A89-4BC8-BDB7-8942DDA8EA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7865" y="6356351"/>
            <a:ext cx="2844800" cy="365125"/>
          </a:xfrm>
        </p:spPr>
        <p:txBody>
          <a:bodyPr/>
          <a:lstStyle/>
          <a:p>
            <a:r>
              <a:rPr lang="en-US" b="0" dirty="0">
                <a:solidFill>
                  <a:prstClr val="black"/>
                </a:solidFill>
              </a:rPr>
              <a:t>13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655E9FF-BAA3-48D4-A660-7D71C7EC6277}"/>
              </a:ext>
            </a:extLst>
          </p:cNvPr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543199259"/>
              </p:ext>
            </p:extLst>
          </p:nvPr>
        </p:nvGraphicFramePr>
        <p:xfrm>
          <a:off x="1088671" y="1392416"/>
          <a:ext cx="10398702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B4B9999A-0BD6-45AF-8E54-3099A9086DF6}"/>
              </a:ext>
            </a:extLst>
          </p:cNvPr>
          <p:cNvGrpSpPr/>
          <p:nvPr/>
        </p:nvGrpSpPr>
        <p:grpSpPr>
          <a:xfrm>
            <a:off x="2244064" y="2899877"/>
            <a:ext cx="951823" cy="232014"/>
            <a:chOff x="-4979205" y="6972949"/>
            <a:chExt cx="837410" cy="330655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9D8C981-9A3D-4339-82B2-F91493FEFE84}"/>
                </a:ext>
              </a:extLst>
            </p:cNvPr>
            <p:cNvSpPr/>
            <p:nvPr/>
          </p:nvSpPr>
          <p:spPr>
            <a:xfrm>
              <a:off x="-4445569" y="7166442"/>
              <a:ext cx="132204" cy="137162"/>
            </a:xfrm>
            <a:prstGeom prst="leftBrac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B382A4D3-5A32-4A77-8E7C-DB4C8C7B5642}"/>
                </a:ext>
              </a:extLst>
            </p:cNvPr>
            <p:cNvSpPr txBox="1"/>
            <p:nvPr/>
          </p:nvSpPr>
          <p:spPr>
            <a:xfrm>
              <a:off x="-4979205" y="6972949"/>
              <a:ext cx="837410" cy="13716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($5.4)</a:t>
              </a:r>
            </a:p>
          </p:txBody>
        </p:sp>
      </p:grpSp>
      <p:sp>
        <p:nvSpPr>
          <p:cNvPr id="16" name="TextBox 1">
            <a:extLst>
              <a:ext uri="{FF2B5EF4-FFF2-40B4-BE49-F238E27FC236}">
                <a16:creationId xmlns:a16="http://schemas.microsoft.com/office/drawing/2014/main" id="{EC5BE640-6CD1-40E7-BE84-58018744D6C9}"/>
              </a:ext>
            </a:extLst>
          </p:cNvPr>
          <p:cNvSpPr txBox="1"/>
          <p:nvPr/>
        </p:nvSpPr>
        <p:spPr>
          <a:xfrm>
            <a:off x="4338085" y="3076717"/>
            <a:ext cx="875531" cy="3189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($35.2)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771FBE9A-F0A5-43AF-BE24-468305E66867}"/>
              </a:ext>
            </a:extLst>
          </p:cNvPr>
          <p:cNvSpPr txBox="1"/>
          <p:nvPr/>
        </p:nvSpPr>
        <p:spPr>
          <a:xfrm>
            <a:off x="8709874" y="1569603"/>
            <a:ext cx="818708" cy="2877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($14.2)*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751E7B6A-7812-4B12-BB93-A540B48758CE}"/>
              </a:ext>
            </a:extLst>
          </p:cNvPr>
          <p:cNvSpPr txBox="1"/>
          <p:nvPr/>
        </p:nvSpPr>
        <p:spPr>
          <a:xfrm>
            <a:off x="6624084" y="1950988"/>
            <a:ext cx="748747" cy="2616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($6.9)*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6C4EFE64-8FF1-44DF-B0B1-2CEA65A4D50D}"/>
              </a:ext>
            </a:extLst>
          </p:cNvPr>
          <p:cNvSpPr/>
          <p:nvPr/>
        </p:nvSpPr>
        <p:spPr>
          <a:xfrm>
            <a:off x="5063349" y="2899872"/>
            <a:ext cx="150267" cy="672667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D5351395-24A9-443B-970E-C7D4035B23D1}"/>
              </a:ext>
            </a:extLst>
          </p:cNvPr>
          <p:cNvSpPr/>
          <p:nvPr/>
        </p:nvSpPr>
        <p:spPr>
          <a:xfrm>
            <a:off x="7222564" y="2091457"/>
            <a:ext cx="150267" cy="121142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DBCDEC39-9639-44B5-86FF-D5DA333B0732}"/>
              </a:ext>
            </a:extLst>
          </p:cNvPr>
          <p:cNvSpPr/>
          <p:nvPr/>
        </p:nvSpPr>
        <p:spPr>
          <a:xfrm>
            <a:off x="9406718" y="1624960"/>
            <a:ext cx="141320" cy="261610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FE8E00-8685-4ECD-8820-A7D7EF968BA1}"/>
              </a:ext>
            </a:extLst>
          </p:cNvPr>
          <p:cNvSpPr txBox="1"/>
          <p:nvPr/>
        </p:nvSpPr>
        <p:spPr>
          <a:xfrm>
            <a:off x="4756825" y="1021124"/>
            <a:ext cx="6140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(Federal Relief Funding will be used to bridge budget gaps)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7A3E8C40-52C2-4935-ACFD-831659B3A404}"/>
              </a:ext>
            </a:extLst>
          </p:cNvPr>
          <p:cNvSpPr txBox="1"/>
          <p:nvPr/>
        </p:nvSpPr>
        <p:spPr>
          <a:xfrm>
            <a:off x="4596302" y="6176329"/>
            <a:ext cx="58852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Note: Numbers may not be precise due to independent rounding</a:t>
            </a: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*Does not include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labor negotiations</a:t>
            </a:r>
          </a:p>
        </p:txBody>
      </p:sp>
    </p:spTree>
    <p:extLst>
      <p:ext uri="{BB962C8B-B14F-4D97-AF65-F5344CB8AC3E}">
        <p14:creationId xmlns:p14="http://schemas.microsoft.com/office/powerpoint/2010/main" val="295839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-33307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462" y="377182"/>
            <a:ext cx="12027409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highlight>
                  <a:srgbClr val="FFFFFF"/>
                </a:highlight>
              </a:rPr>
              <a:t>VTA Transit – </a:t>
            </a:r>
            <a:r>
              <a:rPr lang="en-US" sz="3600" dirty="0">
                <a:solidFill>
                  <a:schemeClr val="tx1"/>
                </a:solidFill>
                <a:highlight>
                  <a:srgbClr val="FFFFFF"/>
                </a:highlight>
              </a:rPr>
              <a:t>10-Year Projection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A608FA8-3A89-4BC8-BDB7-8942DDA8EA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7865" y="6356351"/>
            <a:ext cx="2844800" cy="365125"/>
          </a:xfrm>
        </p:spPr>
        <p:txBody>
          <a:bodyPr/>
          <a:lstStyle/>
          <a:p>
            <a:r>
              <a:rPr lang="en-US" b="0" dirty="0">
                <a:solidFill>
                  <a:prstClr val="black"/>
                </a:solidFill>
              </a:rPr>
              <a:t>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93063-B055-41F1-9756-B4F372A677A1}"/>
              </a:ext>
            </a:extLst>
          </p:cNvPr>
          <p:cNvSpPr txBox="1"/>
          <p:nvPr/>
        </p:nvSpPr>
        <p:spPr>
          <a:xfrm>
            <a:off x="4747097" y="6034111"/>
            <a:ext cx="612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Notes: Federal Relief Funding awarded to VTA is projected to be exhausted by FY 2028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Numbers may not be precise due to independent rounding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30E0C2A-E5BE-411C-8F60-663BB1541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764594"/>
              </p:ext>
            </p:extLst>
          </p:nvPr>
        </p:nvGraphicFramePr>
        <p:xfrm>
          <a:off x="4250986" y="1498059"/>
          <a:ext cx="7286017" cy="459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D9932C4-61D9-49E2-AA54-41699408A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57" y="2561735"/>
            <a:ext cx="3303047" cy="31038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C424E1-8546-4847-8A40-3966285938E9}"/>
              </a:ext>
            </a:extLst>
          </p:cNvPr>
          <p:cNvSpPr txBox="1"/>
          <p:nvPr/>
        </p:nvSpPr>
        <p:spPr>
          <a:xfrm rot="16200000">
            <a:off x="4576194" y="1698689"/>
            <a:ext cx="7675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Millions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4B12B2D8-66AE-447A-8513-ABE69B48DED7}"/>
              </a:ext>
            </a:extLst>
          </p:cNvPr>
          <p:cNvSpPr/>
          <p:nvPr/>
        </p:nvSpPr>
        <p:spPr>
          <a:xfrm>
            <a:off x="4955977" y="4939948"/>
            <a:ext cx="144261" cy="143780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56E0F-10D3-4090-A6DF-DEBC6769B5B7}"/>
              </a:ext>
            </a:extLst>
          </p:cNvPr>
          <p:cNvSpPr txBox="1"/>
          <p:nvPr/>
        </p:nvSpPr>
        <p:spPr>
          <a:xfrm>
            <a:off x="4436345" y="4954750"/>
            <a:ext cx="651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($6.9)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AA15B20-A158-40B4-9EDA-3FFE51123E04}"/>
              </a:ext>
            </a:extLst>
          </p:cNvPr>
          <p:cNvSpPr/>
          <p:nvPr/>
        </p:nvSpPr>
        <p:spPr>
          <a:xfrm rot="10800000">
            <a:off x="11093427" y="1784135"/>
            <a:ext cx="142019" cy="1104979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A5EF0FDE-CC7C-4A63-927F-42F47374CC68}"/>
              </a:ext>
            </a:extLst>
          </p:cNvPr>
          <p:cNvSpPr txBox="1"/>
          <p:nvPr/>
        </p:nvSpPr>
        <p:spPr>
          <a:xfrm>
            <a:off x="11170145" y="2172045"/>
            <a:ext cx="717055" cy="3189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($47.4)</a:t>
            </a:r>
          </a:p>
        </p:txBody>
      </p:sp>
    </p:spTree>
    <p:extLst>
      <p:ext uri="{BB962C8B-B14F-4D97-AF65-F5344CB8AC3E}">
        <p14:creationId xmlns:p14="http://schemas.microsoft.com/office/powerpoint/2010/main" val="411104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36"/>
            <a:ext cx="8166704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Operating Budget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44087" y="1490772"/>
            <a:ext cx="10675365" cy="4627056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76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Does not include impact of forthcoming labor negotiation outcome</a:t>
            </a:r>
          </a:p>
          <a:p>
            <a:pPr marL="285750" indent="-285750">
              <a:spcBef>
                <a:spcPts val="76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/>
              <a:t>Economic volatility</a:t>
            </a:r>
          </a:p>
          <a:p>
            <a:pPr marL="1028700" lvl="1">
              <a:spcBef>
                <a:spcPts val="76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/>
              <a:t>Sales tax revenue growth</a:t>
            </a:r>
          </a:p>
          <a:p>
            <a:pPr marL="1028700" lvl="1">
              <a:spcBef>
                <a:spcPts val="76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/>
              <a:t>Diesel fuel prices</a:t>
            </a:r>
          </a:p>
          <a:p>
            <a:pPr marL="1028700" lvl="1">
              <a:spcBef>
                <a:spcPts val="76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/>
              <a:t>Utilities</a:t>
            </a:r>
          </a:p>
          <a:p>
            <a:pPr marL="1028700" lvl="1">
              <a:spcBef>
                <a:spcPts val="76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/>
              <a:t>Healthcare costs</a:t>
            </a:r>
          </a:p>
          <a:p>
            <a:pPr marL="1028700" lvl="1">
              <a:spcBef>
                <a:spcPts val="768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/>
              <a:t>Pension costs</a:t>
            </a:r>
          </a:p>
          <a:p>
            <a:pPr marL="342900" indent="-342900"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Transit ridership/Fare Revenues</a:t>
            </a:r>
          </a:p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219F2BC-B733-49A2-A831-16800D21FA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7865" y="6356351"/>
            <a:ext cx="2844800" cy="365125"/>
          </a:xfrm>
        </p:spPr>
        <p:txBody>
          <a:bodyPr/>
          <a:lstStyle/>
          <a:p>
            <a:r>
              <a:rPr lang="en-US" b="0" dirty="0">
                <a:solidFill>
                  <a:prstClr val="black"/>
                </a:solidFill>
              </a:rPr>
              <a:t>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CA86A-91F7-49D4-9490-3AB996338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024" y="2531588"/>
            <a:ext cx="4350703" cy="26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0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background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359072"/>
            <a:ext cx="10939849" cy="1670429"/>
          </a:xfrm>
        </p:spPr>
        <p:txBody>
          <a:bodyPr>
            <a:noAutofit/>
          </a:bodyPr>
          <a:lstStyle/>
          <a:p>
            <a:r>
              <a:rPr lang="en-US" sz="7200" dirty="0"/>
              <a:t>Capital Programs</a:t>
            </a:r>
          </a:p>
        </p:txBody>
      </p:sp>
    </p:spTree>
    <p:extLst>
      <p:ext uri="{BB962C8B-B14F-4D97-AF65-F5344CB8AC3E}">
        <p14:creationId xmlns:p14="http://schemas.microsoft.com/office/powerpoint/2010/main" val="3164428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267"/>
            <a:ext cx="10261749" cy="487411"/>
          </a:xfrm>
          <a:noFill/>
        </p:spPr>
        <p:txBody>
          <a:bodyPr>
            <a:noAutofit/>
          </a:bodyPr>
          <a:lstStyle/>
          <a:p>
            <a:r>
              <a:rPr lang="en-US" sz="3600" dirty="0"/>
              <a:t>Summary of VTA Capital Assets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92F82F-C830-493C-A7A6-145F2A529116}"/>
              </a:ext>
            </a:extLst>
          </p:cNvPr>
          <p:cNvGrpSpPr/>
          <p:nvPr/>
        </p:nvGrpSpPr>
        <p:grpSpPr>
          <a:xfrm>
            <a:off x="476667" y="1353338"/>
            <a:ext cx="2111235" cy="2271643"/>
            <a:chOff x="476667" y="1353338"/>
            <a:chExt cx="2111235" cy="22716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8D60AB-2299-400C-847E-C2C71A7EDD89}"/>
                </a:ext>
              </a:extLst>
            </p:cNvPr>
            <p:cNvSpPr/>
            <p:nvPr/>
          </p:nvSpPr>
          <p:spPr>
            <a:xfrm>
              <a:off x="476667" y="1353338"/>
              <a:ext cx="2111235" cy="174722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125C6D2-453C-4396-BB79-B2BCB9D7C489}"/>
                </a:ext>
              </a:extLst>
            </p:cNvPr>
            <p:cNvSpPr/>
            <p:nvPr/>
          </p:nvSpPr>
          <p:spPr>
            <a:xfrm>
              <a:off x="525921" y="3013453"/>
              <a:ext cx="1916631" cy="611528"/>
            </a:xfrm>
            <a:custGeom>
              <a:avLst/>
              <a:gdLst>
                <a:gd name="connsiteX0" fmla="*/ 0 w 1916631"/>
                <a:gd name="connsiteY0" fmla="*/ 0 h 611528"/>
                <a:gd name="connsiteX1" fmla="*/ 1118035 w 1916631"/>
                <a:gd name="connsiteY1" fmla="*/ 0 h 611528"/>
                <a:gd name="connsiteX2" fmla="*/ 1346433 w 1916631"/>
                <a:gd name="connsiteY2" fmla="*/ -65433 h 611528"/>
                <a:gd name="connsiteX3" fmla="*/ 1597193 w 1916631"/>
                <a:gd name="connsiteY3" fmla="*/ 0 h 611528"/>
                <a:gd name="connsiteX4" fmla="*/ 1916631 w 1916631"/>
                <a:gd name="connsiteY4" fmla="*/ 0 h 611528"/>
                <a:gd name="connsiteX5" fmla="*/ 1916631 w 1916631"/>
                <a:gd name="connsiteY5" fmla="*/ 101921 h 611528"/>
                <a:gd name="connsiteX6" fmla="*/ 1916631 w 1916631"/>
                <a:gd name="connsiteY6" fmla="*/ 101921 h 611528"/>
                <a:gd name="connsiteX7" fmla="*/ 1916631 w 1916631"/>
                <a:gd name="connsiteY7" fmla="*/ 254803 h 611528"/>
                <a:gd name="connsiteX8" fmla="*/ 1916631 w 1916631"/>
                <a:gd name="connsiteY8" fmla="*/ 611528 h 611528"/>
                <a:gd name="connsiteX9" fmla="*/ 1597193 w 1916631"/>
                <a:gd name="connsiteY9" fmla="*/ 611528 h 611528"/>
                <a:gd name="connsiteX10" fmla="*/ 1118035 w 1916631"/>
                <a:gd name="connsiteY10" fmla="*/ 611528 h 611528"/>
                <a:gd name="connsiteX11" fmla="*/ 1118035 w 1916631"/>
                <a:gd name="connsiteY11" fmla="*/ 611528 h 611528"/>
                <a:gd name="connsiteX12" fmla="*/ 0 w 1916631"/>
                <a:gd name="connsiteY12" fmla="*/ 611528 h 611528"/>
                <a:gd name="connsiteX13" fmla="*/ 0 w 1916631"/>
                <a:gd name="connsiteY13" fmla="*/ 254803 h 611528"/>
                <a:gd name="connsiteX14" fmla="*/ 0 w 1916631"/>
                <a:gd name="connsiteY14" fmla="*/ 101921 h 611528"/>
                <a:gd name="connsiteX15" fmla="*/ 0 w 1916631"/>
                <a:gd name="connsiteY15" fmla="*/ 101921 h 611528"/>
                <a:gd name="connsiteX16" fmla="*/ 0 w 1916631"/>
                <a:gd name="connsiteY16" fmla="*/ 0 h 61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16631" h="611528">
                  <a:moveTo>
                    <a:pt x="0" y="0"/>
                  </a:moveTo>
                  <a:lnTo>
                    <a:pt x="1118035" y="0"/>
                  </a:lnTo>
                  <a:lnTo>
                    <a:pt x="1346433" y="-65433"/>
                  </a:lnTo>
                  <a:lnTo>
                    <a:pt x="1597193" y="0"/>
                  </a:lnTo>
                  <a:lnTo>
                    <a:pt x="1916631" y="0"/>
                  </a:lnTo>
                  <a:lnTo>
                    <a:pt x="1916631" y="101921"/>
                  </a:lnTo>
                  <a:lnTo>
                    <a:pt x="1916631" y="101921"/>
                  </a:lnTo>
                  <a:lnTo>
                    <a:pt x="1916631" y="254803"/>
                  </a:lnTo>
                  <a:lnTo>
                    <a:pt x="1916631" y="611528"/>
                  </a:lnTo>
                  <a:lnTo>
                    <a:pt x="1597193" y="611528"/>
                  </a:lnTo>
                  <a:lnTo>
                    <a:pt x="1118035" y="611528"/>
                  </a:lnTo>
                  <a:lnTo>
                    <a:pt x="1118035" y="611528"/>
                  </a:lnTo>
                  <a:lnTo>
                    <a:pt x="0" y="611528"/>
                  </a:lnTo>
                  <a:lnTo>
                    <a:pt x="0" y="254803"/>
                  </a:lnTo>
                  <a:lnTo>
                    <a:pt x="0" y="101921"/>
                  </a:lnTo>
                  <a:lnTo>
                    <a:pt x="0" y="10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>
                  <a:solidFill>
                    <a:schemeClr val="tx1"/>
                  </a:solidFill>
                </a:rPr>
                <a:t>59</a:t>
              </a:r>
              <a:r>
                <a:rPr lang="en-US" sz="1400" kern="1200" dirty="0">
                  <a:solidFill>
                    <a:schemeClr val="tx1"/>
                  </a:solidFill>
                </a:rPr>
                <a:t> LR Stations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50E465-4E7B-45E5-8F3A-FB278EC2BA6C}"/>
              </a:ext>
            </a:extLst>
          </p:cNvPr>
          <p:cNvGrpSpPr/>
          <p:nvPr/>
        </p:nvGrpSpPr>
        <p:grpSpPr>
          <a:xfrm>
            <a:off x="2714344" y="1352550"/>
            <a:ext cx="2111235" cy="2263191"/>
            <a:chOff x="2714344" y="1352550"/>
            <a:chExt cx="2111235" cy="226319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938B69-9A0D-4F5D-82E1-71759DCFCB32}"/>
                </a:ext>
              </a:extLst>
            </p:cNvPr>
            <p:cNvSpPr/>
            <p:nvPr/>
          </p:nvSpPr>
          <p:spPr>
            <a:xfrm>
              <a:off x="2714344" y="1352550"/>
              <a:ext cx="2111235" cy="174722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C4A6D6-9CF6-4BA9-8F47-ECC014D6E0BC}"/>
                </a:ext>
              </a:extLst>
            </p:cNvPr>
            <p:cNvSpPr/>
            <p:nvPr/>
          </p:nvSpPr>
          <p:spPr>
            <a:xfrm>
              <a:off x="2786953" y="3004213"/>
              <a:ext cx="1943785" cy="611528"/>
            </a:xfrm>
            <a:custGeom>
              <a:avLst/>
              <a:gdLst>
                <a:gd name="connsiteX0" fmla="*/ 0 w 1943785"/>
                <a:gd name="connsiteY0" fmla="*/ 0 h 611528"/>
                <a:gd name="connsiteX1" fmla="*/ 1133875 w 1943785"/>
                <a:gd name="connsiteY1" fmla="*/ 0 h 611528"/>
                <a:gd name="connsiteX2" fmla="*/ 1365509 w 1943785"/>
                <a:gd name="connsiteY2" fmla="*/ -65433 h 611528"/>
                <a:gd name="connsiteX3" fmla="*/ 1619821 w 1943785"/>
                <a:gd name="connsiteY3" fmla="*/ 0 h 611528"/>
                <a:gd name="connsiteX4" fmla="*/ 1943785 w 1943785"/>
                <a:gd name="connsiteY4" fmla="*/ 0 h 611528"/>
                <a:gd name="connsiteX5" fmla="*/ 1943785 w 1943785"/>
                <a:gd name="connsiteY5" fmla="*/ 101921 h 611528"/>
                <a:gd name="connsiteX6" fmla="*/ 1943785 w 1943785"/>
                <a:gd name="connsiteY6" fmla="*/ 101921 h 611528"/>
                <a:gd name="connsiteX7" fmla="*/ 1943785 w 1943785"/>
                <a:gd name="connsiteY7" fmla="*/ 254803 h 611528"/>
                <a:gd name="connsiteX8" fmla="*/ 1943785 w 1943785"/>
                <a:gd name="connsiteY8" fmla="*/ 611528 h 611528"/>
                <a:gd name="connsiteX9" fmla="*/ 1619821 w 1943785"/>
                <a:gd name="connsiteY9" fmla="*/ 611528 h 611528"/>
                <a:gd name="connsiteX10" fmla="*/ 1133875 w 1943785"/>
                <a:gd name="connsiteY10" fmla="*/ 611528 h 611528"/>
                <a:gd name="connsiteX11" fmla="*/ 1133875 w 1943785"/>
                <a:gd name="connsiteY11" fmla="*/ 611528 h 611528"/>
                <a:gd name="connsiteX12" fmla="*/ 0 w 1943785"/>
                <a:gd name="connsiteY12" fmla="*/ 611528 h 611528"/>
                <a:gd name="connsiteX13" fmla="*/ 0 w 1943785"/>
                <a:gd name="connsiteY13" fmla="*/ 254803 h 611528"/>
                <a:gd name="connsiteX14" fmla="*/ 0 w 1943785"/>
                <a:gd name="connsiteY14" fmla="*/ 101921 h 611528"/>
                <a:gd name="connsiteX15" fmla="*/ 0 w 1943785"/>
                <a:gd name="connsiteY15" fmla="*/ 101921 h 611528"/>
                <a:gd name="connsiteX16" fmla="*/ 0 w 1943785"/>
                <a:gd name="connsiteY16" fmla="*/ 0 h 61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3785" h="611528">
                  <a:moveTo>
                    <a:pt x="0" y="0"/>
                  </a:moveTo>
                  <a:lnTo>
                    <a:pt x="1133875" y="0"/>
                  </a:lnTo>
                  <a:lnTo>
                    <a:pt x="1365509" y="-65433"/>
                  </a:lnTo>
                  <a:lnTo>
                    <a:pt x="1619821" y="0"/>
                  </a:lnTo>
                  <a:lnTo>
                    <a:pt x="1943785" y="0"/>
                  </a:lnTo>
                  <a:lnTo>
                    <a:pt x="1943785" y="101921"/>
                  </a:lnTo>
                  <a:lnTo>
                    <a:pt x="1943785" y="101921"/>
                  </a:lnTo>
                  <a:lnTo>
                    <a:pt x="1943785" y="254803"/>
                  </a:lnTo>
                  <a:lnTo>
                    <a:pt x="1943785" y="611528"/>
                  </a:lnTo>
                  <a:lnTo>
                    <a:pt x="1619821" y="611528"/>
                  </a:lnTo>
                  <a:lnTo>
                    <a:pt x="1133875" y="611528"/>
                  </a:lnTo>
                  <a:lnTo>
                    <a:pt x="1133875" y="611528"/>
                  </a:lnTo>
                  <a:lnTo>
                    <a:pt x="0" y="611528"/>
                  </a:lnTo>
                  <a:lnTo>
                    <a:pt x="0" y="254803"/>
                  </a:lnTo>
                  <a:lnTo>
                    <a:pt x="0" y="101921"/>
                  </a:lnTo>
                  <a:lnTo>
                    <a:pt x="0" y="10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98 LR Cars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8D6EE7-E5D1-4629-A951-5A8A3854B672}"/>
              </a:ext>
            </a:extLst>
          </p:cNvPr>
          <p:cNvGrpSpPr/>
          <p:nvPr/>
        </p:nvGrpSpPr>
        <p:grpSpPr>
          <a:xfrm>
            <a:off x="7262803" y="1352550"/>
            <a:ext cx="2109138" cy="2273636"/>
            <a:chOff x="7262803" y="1352550"/>
            <a:chExt cx="2109138" cy="22736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41E275-2711-4B01-ADF5-DA11FE787723}"/>
                </a:ext>
              </a:extLst>
            </p:cNvPr>
            <p:cNvSpPr/>
            <p:nvPr/>
          </p:nvSpPr>
          <p:spPr>
            <a:xfrm>
              <a:off x="7262803" y="1352550"/>
              <a:ext cx="2109138" cy="1747223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1000" r="-2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B27AE3-B34E-4460-9698-228EA17EA6F7}"/>
                </a:ext>
              </a:extLst>
            </p:cNvPr>
            <p:cNvSpPr/>
            <p:nvPr/>
          </p:nvSpPr>
          <p:spPr>
            <a:xfrm>
              <a:off x="7345532" y="3014658"/>
              <a:ext cx="1943785" cy="611528"/>
            </a:xfrm>
            <a:custGeom>
              <a:avLst/>
              <a:gdLst>
                <a:gd name="connsiteX0" fmla="*/ 0 w 1943785"/>
                <a:gd name="connsiteY0" fmla="*/ 0 h 611528"/>
                <a:gd name="connsiteX1" fmla="*/ 1133875 w 1943785"/>
                <a:gd name="connsiteY1" fmla="*/ 0 h 611528"/>
                <a:gd name="connsiteX2" fmla="*/ 1365509 w 1943785"/>
                <a:gd name="connsiteY2" fmla="*/ -65433 h 611528"/>
                <a:gd name="connsiteX3" fmla="*/ 1619821 w 1943785"/>
                <a:gd name="connsiteY3" fmla="*/ 0 h 611528"/>
                <a:gd name="connsiteX4" fmla="*/ 1943785 w 1943785"/>
                <a:gd name="connsiteY4" fmla="*/ 0 h 611528"/>
                <a:gd name="connsiteX5" fmla="*/ 1943785 w 1943785"/>
                <a:gd name="connsiteY5" fmla="*/ 101921 h 611528"/>
                <a:gd name="connsiteX6" fmla="*/ 1943785 w 1943785"/>
                <a:gd name="connsiteY6" fmla="*/ 101921 h 611528"/>
                <a:gd name="connsiteX7" fmla="*/ 1943785 w 1943785"/>
                <a:gd name="connsiteY7" fmla="*/ 254803 h 611528"/>
                <a:gd name="connsiteX8" fmla="*/ 1943785 w 1943785"/>
                <a:gd name="connsiteY8" fmla="*/ 611528 h 611528"/>
                <a:gd name="connsiteX9" fmla="*/ 1619821 w 1943785"/>
                <a:gd name="connsiteY9" fmla="*/ 611528 h 611528"/>
                <a:gd name="connsiteX10" fmla="*/ 1133875 w 1943785"/>
                <a:gd name="connsiteY10" fmla="*/ 611528 h 611528"/>
                <a:gd name="connsiteX11" fmla="*/ 1133875 w 1943785"/>
                <a:gd name="connsiteY11" fmla="*/ 611528 h 611528"/>
                <a:gd name="connsiteX12" fmla="*/ 0 w 1943785"/>
                <a:gd name="connsiteY12" fmla="*/ 611528 h 611528"/>
                <a:gd name="connsiteX13" fmla="*/ 0 w 1943785"/>
                <a:gd name="connsiteY13" fmla="*/ 254803 h 611528"/>
                <a:gd name="connsiteX14" fmla="*/ 0 w 1943785"/>
                <a:gd name="connsiteY14" fmla="*/ 101921 h 611528"/>
                <a:gd name="connsiteX15" fmla="*/ 0 w 1943785"/>
                <a:gd name="connsiteY15" fmla="*/ 101921 h 611528"/>
                <a:gd name="connsiteX16" fmla="*/ 0 w 1943785"/>
                <a:gd name="connsiteY16" fmla="*/ 0 h 61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3785" h="611528">
                  <a:moveTo>
                    <a:pt x="0" y="0"/>
                  </a:moveTo>
                  <a:lnTo>
                    <a:pt x="1133875" y="0"/>
                  </a:lnTo>
                  <a:lnTo>
                    <a:pt x="1365509" y="-65433"/>
                  </a:lnTo>
                  <a:lnTo>
                    <a:pt x="1619821" y="0"/>
                  </a:lnTo>
                  <a:lnTo>
                    <a:pt x="1943785" y="0"/>
                  </a:lnTo>
                  <a:lnTo>
                    <a:pt x="1943785" y="101921"/>
                  </a:lnTo>
                  <a:lnTo>
                    <a:pt x="1943785" y="101921"/>
                  </a:lnTo>
                  <a:lnTo>
                    <a:pt x="1943785" y="254803"/>
                  </a:lnTo>
                  <a:lnTo>
                    <a:pt x="1943785" y="611528"/>
                  </a:lnTo>
                  <a:lnTo>
                    <a:pt x="1619821" y="611528"/>
                  </a:lnTo>
                  <a:lnTo>
                    <a:pt x="1133875" y="611528"/>
                  </a:lnTo>
                  <a:lnTo>
                    <a:pt x="1133875" y="611528"/>
                  </a:lnTo>
                  <a:lnTo>
                    <a:pt x="0" y="611528"/>
                  </a:lnTo>
                  <a:lnTo>
                    <a:pt x="0" y="254803"/>
                  </a:lnTo>
                  <a:lnTo>
                    <a:pt x="0" y="101921"/>
                  </a:lnTo>
                  <a:lnTo>
                    <a:pt x="0" y="10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434 Buses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C18DE8-2DB4-4790-BF59-D2AB855F12F9}"/>
              </a:ext>
            </a:extLst>
          </p:cNvPr>
          <p:cNvGrpSpPr/>
          <p:nvPr/>
        </p:nvGrpSpPr>
        <p:grpSpPr>
          <a:xfrm>
            <a:off x="5027886" y="1352552"/>
            <a:ext cx="2111235" cy="2291411"/>
            <a:chOff x="5027886" y="1352552"/>
            <a:chExt cx="2111235" cy="229141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CB4290-C9E9-45C9-8CA9-EB480D71EBA3}"/>
                </a:ext>
              </a:extLst>
            </p:cNvPr>
            <p:cNvSpPr/>
            <p:nvPr/>
          </p:nvSpPr>
          <p:spPr>
            <a:xfrm>
              <a:off x="5027886" y="1352552"/>
              <a:ext cx="2111235" cy="1747223"/>
            </a:xfrm>
            <a:prstGeom prst="rect">
              <a:avLst/>
            </a:prstGeom>
            <a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777593-50DC-4938-A2EA-5B3D2E969078}"/>
                </a:ext>
              </a:extLst>
            </p:cNvPr>
            <p:cNvSpPr/>
            <p:nvPr/>
          </p:nvSpPr>
          <p:spPr>
            <a:xfrm>
              <a:off x="5155947" y="3032435"/>
              <a:ext cx="1943785" cy="611528"/>
            </a:xfrm>
            <a:custGeom>
              <a:avLst/>
              <a:gdLst>
                <a:gd name="connsiteX0" fmla="*/ 0 w 1943785"/>
                <a:gd name="connsiteY0" fmla="*/ 0 h 611528"/>
                <a:gd name="connsiteX1" fmla="*/ 1133875 w 1943785"/>
                <a:gd name="connsiteY1" fmla="*/ 0 h 611528"/>
                <a:gd name="connsiteX2" fmla="*/ 1365509 w 1943785"/>
                <a:gd name="connsiteY2" fmla="*/ -65433 h 611528"/>
                <a:gd name="connsiteX3" fmla="*/ 1619821 w 1943785"/>
                <a:gd name="connsiteY3" fmla="*/ 0 h 611528"/>
                <a:gd name="connsiteX4" fmla="*/ 1943785 w 1943785"/>
                <a:gd name="connsiteY4" fmla="*/ 0 h 611528"/>
                <a:gd name="connsiteX5" fmla="*/ 1943785 w 1943785"/>
                <a:gd name="connsiteY5" fmla="*/ 101921 h 611528"/>
                <a:gd name="connsiteX6" fmla="*/ 1943785 w 1943785"/>
                <a:gd name="connsiteY6" fmla="*/ 101921 h 611528"/>
                <a:gd name="connsiteX7" fmla="*/ 1943785 w 1943785"/>
                <a:gd name="connsiteY7" fmla="*/ 254803 h 611528"/>
                <a:gd name="connsiteX8" fmla="*/ 1943785 w 1943785"/>
                <a:gd name="connsiteY8" fmla="*/ 611528 h 611528"/>
                <a:gd name="connsiteX9" fmla="*/ 1619821 w 1943785"/>
                <a:gd name="connsiteY9" fmla="*/ 611528 h 611528"/>
                <a:gd name="connsiteX10" fmla="*/ 1133875 w 1943785"/>
                <a:gd name="connsiteY10" fmla="*/ 611528 h 611528"/>
                <a:gd name="connsiteX11" fmla="*/ 1133875 w 1943785"/>
                <a:gd name="connsiteY11" fmla="*/ 611528 h 611528"/>
                <a:gd name="connsiteX12" fmla="*/ 0 w 1943785"/>
                <a:gd name="connsiteY12" fmla="*/ 611528 h 611528"/>
                <a:gd name="connsiteX13" fmla="*/ 0 w 1943785"/>
                <a:gd name="connsiteY13" fmla="*/ 254803 h 611528"/>
                <a:gd name="connsiteX14" fmla="*/ 0 w 1943785"/>
                <a:gd name="connsiteY14" fmla="*/ 101921 h 611528"/>
                <a:gd name="connsiteX15" fmla="*/ 0 w 1943785"/>
                <a:gd name="connsiteY15" fmla="*/ 101921 h 611528"/>
                <a:gd name="connsiteX16" fmla="*/ 0 w 1943785"/>
                <a:gd name="connsiteY16" fmla="*/ 0 h 61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3785" h="611528">
                  <a:moveTo>
                    <a:pt x="0" y="0"/>
                  </a:moveTo>
                  <a:lnTo>
                    <a:pt x="1133875" y="0"/>
                  </a:lnTo>
                  <a:lnTo>
                    <a:pt x="1365509" y="-65433"/>
                  </a:lnTo>
                  <a:lnTo>
                    <a:pt x="1619821" y="0"/>
                  </a:lnTo>
                  <a:lnTo>
                    <a:pt x="1943785" y="0"/>
                  </a:lnTo>
                  <a:lnTo>
                    <a:pt x="1943785" y="101921"/>
                  </a:lnTo>
                  <a:lnTo>
                    <a:pt x="1943785" y="101921"/>
                  </a:lnTo>
                  <a:lnTo>
                    <a:pt x="1943785" y="254803"/>
                  </a:lnTo>
                  <a:lnTo>
                    <a:pt x="1943785" y="611528"/>
                  </a:lnTo>
                  <a:lnTo>
                    <a:pt x="1619821" y="611528"/>
                  </a:lnTo>
                  <a:lnTo>
                    <a:pt x="1133875" y="611528"/>
                  </a:lnTo>
                  <a:lnTo>
                    <a:pt x="1133875" y="611528"/>
                  </a:lnTo>
                  <a:lnTo>
                    <a:pt x="0" y="611528"/>
                  </a:lnTo>
                  <a:lnTo>
                    <a:pt x="0" y="254803"/>
                  </a:lnTo>
                  <a:lnTo>
                    <a:pt x="0" y="101921"/>
                  </a:lnTo>
                  <a:lnTo>
                    <a:pt x="0" y="10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82 Track Miles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72FDC30-524E-4E63-9C38-30DAE08018FD}"/>
              </a:ext>
            </a:extLst>
          </p:cNvPr>
          <p:cNvGrpSpPr/>
          <p:nvPr/>
        </p:nvGrpSpPr>
        <p:grpSpPr>
          <a:xfrm>
            <a:off x="9479986" y="1352550"/>
            <a:ext cx="2109138" cy="2312755"/>
            <a:chOff x="9479986" y="1352550"/>
            <a:chExt cx="2109138" cy="23127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6D52FB-27B7-4B26-BF37-80E25414A442}"/>
                </a:ext>
              </a:extLst>
            </p:cNvPr>
            <p:cNvSpPr/>
            <p:nvPr/>
          </p:nvSpPr>
          <p:spPr>
            <a:xfrm>
              <a:off x="9479986" y="1352550"/>
              <a:ext cx="2109138" cy="1747223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-1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49F53CB-44E5-4FCC-833F-01BE7B098C34}"/>
                </a:ext>
              </a:extLst>
            </p:cNvPr>
            <p:cNvSpPr/>
            <p:nvPr/>
          </p:nvSpPr>
          <p:spPr>
            <a:xfrm>
              <a:off x="9560598" y="3053777"/>
              <a:ext cx="1943785" cy="611528"/>
            </a:xfrm>
            <a:custGeom>
              <a:avLst/>
              <a:gdLst>
                <a:gd name="connsiteX0" fmla="*/ 0 w 1943785"/>
                <a:gd name="connsiteY0" fmla="*/ 0 h 611528"/>
                <a:gd name="connsiteX1" fmla="*/ 1133875 w 1943785"/>
                <a:gd name="connsiteY1" fmla="*/ 0 h 611528"/>
                <a:gd name="connsiteX2" fmla="*/ 1365509 w 1943785"/>
                <a:gd name="connsiteY2" fmla="*/ -65433 h 611528"/>
                <a:gd name="connsiteX3" fmla="*/ 1619821 w 1943785"/>
                <a:gd name="connsiteY3" fmla="*/ 0 h 611528"/>
                <a:gd name="connsiteX4" fmla="*/ 1943785 w 1943785"/>
                <a:gd name="connsiteY4" fmla="*/ 0 h 611528"/>
                <a:gd name="connsiteX5" fmla="*/ 1943785 w 1943785"/>
                <a:gd name="connsiteY5" fmla="*/ 101921 h 611528"/>
                <a:gd name="connsiteX6" fmla="*/ 1943785 w 1943785"/>
                <a:gd name="connsiteY6" fmla="*/ 101921 h 611528"/>
                <a:gd name="connsiteX7" fmla="*/ 1943785 w 1943785"/>
                <a:gd name="connsiteY7" fmla="*/ 254803 h 611528"/>
                <a:gd name="connsiteX8" fmla="*/ 1943785 w 1943785"/>
                <a:gd name="connsiteY8" fmla="*/ 611528 h 611528"/>
                <a:gd name="connsiteX9" fmla="*/ 1619821 w 1943785"/>
                <a:gd name="connsiteY9" fmla="*/ 611528 h 611528"/>
                <a:gd name="connsiteX10" fmla="*/ 1133875 w 1943785"/>
                <a:gd name="connsiteY10" fmla="*/ 611528 h 611528"/>
                <a:gd name="connsiteX11" fmla="*/ 1133875 w 1943785"/>
                <a:gd name="connsiteY11" fmla="*/ 611528 h 611528"/>
                <a:gd name="connsiteX12" fmla="*/ 0 w 1943785"/>
                <a:gd name="connsiteY12" fmla="*/ 611528 h 611528"/>
                <a:gd name="connsiteX13" fmla="*/ 0 w 1943785"/>
                <a:gd name="connsiteY13" fmla="*/ 254803 h 611528"/>
                <a:gd name="connsiteX14" fmla="*/ 0 w 1943785"/>
                <a:gd name="connsiteY14" fmla="*/ 101921 h 611528"/>
                <a:gd name="connsiteX15" fmla="*/ 0 w 1943785"/>
                <a:gd name="connsiteY15" fmla="*/ 101921 h 611528"/>
                <a:gd name="connsiteX16" fmla="*/ 0 w 1943785"/>
                <a:gd name="connsiteY16" fmla="*/ 0 h 61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3785" h="611528">
                  <a:moveTo>
                    <a:pt x="0" y="0"/>
                  </a:moveTo>
                  <a:lnTo>
                    <a:pt x="1133875" y="0"/>
                  </a:lnTo>
                  <a:lnTo>
                    <a:pt x="1365509" y="-65433"/>
                  </a:lnTo>
                  <a:lnTo>
                    <a:pt x="1619821" y="0"/>
                  </a:lnTo>
                  <a:lnTo>
                    <a:pt x="1943785" y="0"/>
                  </a:lnTo>
                  <a:lnTo>
                    <a:pt x="1943785" y="101921"/>
                  </a:lnTo>
                  <a:lnTo>
                    <a:pt x="1943785" y="101921"/>
                  </a:lnTo>
                  <a:lnTo>
                    <a:pt x="1943785" y="254803"/>
                  </a:lnTo>
                  <a:lnTo>
                    <a:pt x="1943785" y="611528"/>
                  </a:lnTo>
                  <a:lnTo>
                    <a:pt x="1619821" y="611528"/>
                  </a:lnTo>
                  <a:lnTo>
                    <a:pt x="1133875" y="611528"/>
                  </a:lnTo>
                  <a:lnTo>
                    <a:pt x="1133875" y="611528"/>
                  </a:lnTo>
                  <a:lnTo>
                    <a:pt x="0" y="611528"/>
                  </a:lnTo>
                  <a:lnTo>
                    <a:pt x="0" y="254803"/>
                  </a:lnTo>
                  <a:lnTo>
                    <a:pt x="0" y="101921"/>
                  </a:lnTo>
                  <a:lnTo>
                    <a:pt x="0" y="10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3,300 Bus Stops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A780648-2791-42F5-8C9C-E0EB3C4AC713}"/>
              </a:ext>
            </a:extLst>
          </p:cNvPr>
          <p:cNvSpPr/>
          <p:nvPr/>
        </p:nvSpPr>
        <p:spPr>
          <a:xfrm>
            <a:off x="476667" y="1352550"/>
            <a:ext cx="11454268" cy="4588039"/>
          </a:xfrm>
          <a:prstGeom prst="rect">
            <a:avLst/>
          </a:prstGeom>
          <a:noFill/>
        </p:spPr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59A939-93A4-42B6-AD05-164FAFAED399}"/>
              </a:ext>
            </a:extLst>
          </p:cNvPr>
          <p:cNvGrpSpPr/>
          <p:nvPr/>
        </p:nvGrpSpPr>
        <p:grpSpPr>
          <a:xfrm>
            <a:off x="476667" y="3695708"/>
            <a:ext cx="2109138" cy="2237217"/>
            <a:chOff x="476667" y="3695708"/>
            <a:chExt cx="2109138" cy="223721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E46F0F-0818-4123-A941-8CFB4430BE4A}"/>
                </a:ext>
              </a:extLst>
            </p:cNvPr>
            <p:cNvSpPr/>
            <p:nvPr/>
          </p:nvSpPr>
          <p:spPr>
            <a:xfrm>
              <a:off x="476667" y="3695708"/>
              <a:ext cx="2109138" cy="1747223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DA5F7BC-CF47-40F6-BF5A-B67AEB1DA8D2}"/>
                </a:ext>
              </a:extLst>
            </p:cNvPr>
            <p:cNvSpPr/>
            <p:nvPr/>
          </p:nvSpPr>
          <p:spPr>
            <a:xfrm>
              <a:off x="529929" y="5348892"/>
              <a:ext cx="1943785" cy="584033"/>
            </a:xfrm>
            <a:custGeom>
              <a:avLst/>
              <a:gdLst>
                <a:gd name="connsiteX0" fmla="*/ 0 w 1943785"/>
                <a:gd name="connsiteY0" fmla="*/ 0 h 584033"/>
                <a:gd name="connsiteX1" fmla="*/ 1133875 w 1943785"/>
                <a:gd name="connsiteY1" fmla="*/ 0 h 584033"/>
                <a:gd name="connsiteX2" fmla="*/ 1365509 w 1943785"/>
                <a:gd name="connsiteY2" fmla="*/ -62492 h 584033"/>
                <a:gd name="connsiteX3" fmla="*/ 1619821 w 1943785"/>
                <a:gd name="connsiteY3" fmla="*/ 0 h 584033"/>
                <a:gd name="connsiteX4" fmla="*/ 1943785 w 1943785"/>
                <a:gd name="connsiteY4" fmla="*/ 0 h 584033"/>
                <a:gd name="connsiteX5" fmla="*/ 1943785 w 1943785"/>
                <a:gd name="connsiteY5" fmla="*/ 97339 h 584033"/>
                <a:gd name="connsiteX6" fmla="*/ 1943785 w 1943785"/>
                <a:gd name="connsiteY6" fmla="*/ 97339 h 584033"/>
                <a:gd name="connsiteX7" fmla="*/ 1943785 w 1943785"/>
                <a:gd name="connsiteY7" fmla="*/ 243347 h 584033"/>
                <a:gd name="connsiteX8" fmla="*/ 1943785 w 1943785"/>
                <a:gd name="connsiteY8" fmla="*/ 584033 h 584033"/>
                <a:gd name="connsiteX9" fmla="*/ 1619821 w 1943785"/>
                <a:gd name="connsiteY9" fmla="*/ 584033 h 584033"/>
                <a:gd name="connsiteX10" fmla="*/ 1133875 w 1943785"/>
                <a:gd name="connsiteY10" fmla="*/ 584033 h 584033"/>
                <a:gd name="connsiteX11" fmla="*/ 1133875 w 1943785"/>
                <a:gd name="connsiteY11" fmla="*/ 584033 h 584033"/>
                <a:gd name="connsiteX12" fmla="*/ 0 w 1943785"/>
                <a:gd name="connsiteY12" fmla="*/ 584033 h 584033"/>
                <a:gd name="connsiteX13" fmla="*/ 0 w 1943785"/>
                <a:gd name="connsiteY13" fmla="*/ 243347 h 584033"/>
                <a:gd name="connsiteX14" fmla="*/ 0 w 1943785"/>
                <a:gd name="connsiteY14" fmla="*/ 97339 h 584033"/>
                <a:gd name="connsiteX15" fmla="*/ 0 w 1943785"/>
                <a:gd name="connsiteY15" fmla="*/ 97339 h 584033"/>
                <a:gd name="connsiteX16" fmla="*/ 0 w 1943785"/>
                <a:gd name="connsiteY16" fmla="*/ 0 h 58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3785" h="584033">
                  <a:moveTo>
                    <a:pt x="0" y="0"/>
                  </a:moveTo>
                  <a:lnTo>
                    <a:pt x="1133875" y="0"/>
                  </a:lnTo>
                  <a:lnTo>
                    <a:pt x="1365509" y="-62492"/>
                  </a:lnTo>
                  <a:lnTo>
                    <a:pt x="1619821" y="0"/>
                  </a:lnTo>
                  <a:lnTo>
                    <a:pt x="1943785" y="0"/>
                  </a:lnTo>
                  <a:lnTo>
                    <a:pt x="1943785" y="97339"/>
                  </a:lnTo>
                  <a:lnTo>
                    <a:pt x="1943785" y="97339"/>
                  </a:lnTo>
                  <a:lnTo>
                    <a:pt x="1943785" y="243347"/>
                  </a:lnTo>
                  <a:lnTo>
                    <a:pt x="1943785" y="584033"/>
                  </a:lnTo>
                  <a:lnTo>
                    <a:pt x="1619821" y="584033"/>
                  </a:lnTo>
                  <a:lnTo>
                    <a:pt x="1133875" y="584033"/>
                  </a:lnTo>
                  <a:lnTo>
                    <a:pt x="1133875" y="584033"/>
                  </a:lnTo>
                  <a:lnTo>
                    <a:pt x="0" y="584033"/>
                  </a:lnTo>
                  <a:lnTo>
                    <a:pt x="0" y="243347"/>
                  </a:lnTo>
                  <a:lnTo>
                    <a:pt x="0" y="97339"/>
                  </a:lnTo>
                  <a:lnTo>
                    <a:pt x="0" y="97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>
                  <a:solidFill>
                    <a:schemeClr val="tx1"/>
                  </a:solidFill>
                </a:rPr>
                <a:t>594</a:t>
              </a:r>
              <a:r>
                <a:rPr lang="en-US" sz="1400" kern="1200" dirty="0">
                  <a:solidFill>
                    <a:schemeClr val="tx1"/>
                  </a:solidFill>
                </a:rPr>
                <a:t> Shelters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8DA1E0-D56A-48ED-B477-415A91B7B84E}"/>
              </a:ext>
            </a:extLst>
          </p:cNvPr>
          <p:cNvGrpSpPr/>
          <p:nvPr/>
        </p:nvGrpSpPr>
        <p:grpSpPr>
          <a:xfrm>
            <a:off x="2725789" y="3679120"/>
            <a:ext cx="2111235" cy="2250962"/>
            <a:chOff x="2725789" y="3679120"/>
            <a:chExt cx="2111235" cy="22509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F35981-8160-4988-9625-EEF2A7D52429}"/>
                </a:ext>
              </a:extLst>
            </p:cNvPr>
            <p:cNvSpPr/>
            <p:nvPr/>
          </p:nvSpPr>
          <p:spPr>
            <a:xfrm>
              <a:off x="2725789" y="3679120"/>
              <a:ext cx="2111235" cy="1747223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0" b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2C45071-E790-475D-AE77-22B1B9328482}"/>
                </a:ext>
              </a:extLst>
            </p:cNvPr>
            <p:cNvSpPr/>
            <p:nvPr/>
          </p:nvSpPr>
          <p:spPr>
            <a:xfrm>
              <a:off x="2791381" y="5318554"/>
              <a:ext cx="1943785" cy="611528"/>
            </a:xfrm>
            <a:custGeom>
              <a:avLst/>
              <a:gdLst>
                <a:gd name="connsiteX0" fmla="*/ 0 w 1943785"/>
                <a:gd name="connsiteY0" fmla="*/ 0 h 611528"/>
                <a:gd name="connsiteX1" fmla="*/ 1133875 w 1943785"/>
                <a:gd name="connsiteY1" fmla="*/ 0 h 611528"/>
                <a:gd name="connsiteX2" fmla="*/ 1365509 w 1943785"/>
                <a:gd name="connsiteY2" fmla="*/ -65433 h 611528"/>
                <a:gd name="connsiteX3" fmla="*/ 1619821 w 1943785"/>
                <a:gd name="connsiteY3" fmla="*/ 0 h 611528"/>
                <a:gd name="connsiteX4" fmla="*/ 1943785 w 1943785"/>
                <a:gd name="connsiteY4" fmla="*/ 0 h 611528"/>
                <a:gd name="connsiteX5" fmla="*/ 1943785 w 1943785"/>
                <a:gd name="connsiteY5" fmla="*/ 101921 h 611528"/>
                <a:gd name="connsiteX6" fmla="*/ 1943785 w 1943785"/>
                <a:gd name="connsiteY6" fmla="*/ 101921 h 611528"/>
                <a:gd name="connsiteX7" fmla="*/ 1943785 w 1943785"/>
                <a:gd name="connsiteY7" fmla="*/ 254803 h 611528"/>
                <a:gd name="connsiteX8" fmla="*/ 1943785 w 1943785"/>
                <a:gd name="connsiteY8" fmla="*/ 611528 h 611528"/>
                <a:gd name="connsiteX9" fmla="*/ 1619821 w 1943785"/>
                <a:gd name="connsiteY9" fmla="*/ 611528 h 611528"/>
                <a:gd name="connsiteX10" fmla="*/ 1133875 w 1943785"/>
                <a:gd name="connsiteY10" fmla="*/ 611528 h 611528"/>
                <a:gd name="connsiteX11" fmla="*/ 1133875 w 1943785"/>
                <a:gd name="connsiteY11" fmla="*/ 611528 h 611528"/>
                <a:gd name="connsiteX12" fmla="*/ 0 w 1943785"/>
                <a:gd name="connsiteY12" fmla="*/ 611528 h 611528"/>
                <a:gd name="connsiteX13" fmla="*/ 0 w 1943785"/>
                <a:gd name="connsiteY13" fmla="*/ 254803 h 611528"/>
                <a:gd name="connsiteX14" fmla="*/ 0 w 1943785"/>
                <a:gd name="connsiteY14" fmla="*/ 101921 h 611528"/>
                <a:gd name="connsiteX15" fmla="*/ 0 w 1943785"/>
                <a:gd name="connsiteY15" fmla="*/ 101921 h 611528"/>
                <a:gd name="connsiteX16" fmla="*/ 0 w 1943785"/>
                <a:gd name="connsiteY16" fmla="*/ 0 h 61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3785" h="611528">
                  <a:moveTo>
                    <a:pt x="0" y="0"/>
                  </a:moveTo>
                  <a:lnTo>
                    <a:pt x="1133875" y="0"/>
                  </a:lnTo>
                  <a:lnTo>
                    <a:pt x="1365509" y="-65433"/>
                  </a:lnTo>
                  <a:lnTo>
                    <a:pt x="1619821" y="0"/>
                  </a:lnTo>
                  <a:lnTo>
                    <a:pt x="1943785" y="0"/>
                  </a:lnTo>
                  <a:lnTo>
                    <a:pt x="1943785" y="101921"/>
                  </a:lnTo>
                  <a:lnTo>
                    <a:pt x="1943785" y="101921"/>
                  </a:lnTo>
                  <a:lnTo>
                    <a:pt x="1943785" y="254803"/>
                  </a:lnTo>
                  <a:lnTo>
                    <a:pt x="1943785" y="611528"/>
                  </a:lnTo>
                  <a:lnTo>
                    <a:pt x="1619821" y="611528"/>
                  </a:lnTo>
                  <a:lnTo>
                    <a:pt x="1133875" y="611528"/>
                  </a:lnTo>
                  <a:lnTo>
                    <a:pt x="1133875" y="611528"/>
                  </a:lnTo>
                  <a:lnTo>
                    <a:pt x="0" y="611528"/>
                  </a:lnTo>
                  <a:lnTo>
                    <a:pt x="0" y="254803"/>
                  </a:lnTo>
                  <a:lnTo>
                    <a:pt x="0" y="101921"/>
                  </a:lnTo>
                  <a:lnTo>
                    <a:pt x="0" y="10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23 Transit Centers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A298E4-DF81-409A-8931-4A15265B9AB9}"/>
              </a:ext>
            </a:extLst>
          </p:cNvPr>
          <p:cNvGrpSpPr/>
          <p:nvPr/>
        </p:nvGrpSpPr>
        <p:grpSpPr>
          <a:xfrm>
            <a:off x="4982175" y="3707792"/>
            <a:ext cx="2111235" cy="2232588"/>
            <a:chOff x="4982175" y="3707792"/>
            <a:chExt cx="2111235" cy="223258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38FC3C6-3715-487E-B476-A4277959B66F}"/>
                </a:ext>
              </a:extLst>
            </p:cNvPr>
            <p:cNvSpPr/>
            <p:nvPr/>
          </p:nvSpPr>
          <p:spPr>
            <a:xfrm>
              <a:off x="4982175" y="3707792"/>
              <a:ext cx="2111235" cy="1747223"/>
            </a:xfrm>
            <a:prstGeom prst="rect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132" t="-2335" r="192" b="-12801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A7C468F-6D84-4DFD-914F-715F3AFDB0A6}"/>
                </a:ext>
              </a:extLst>
            </p:cNvPr>
            <p:cNvSpPr/>
            <p:nvPr/>
          </p:nvSpPr>
          <p:spPr>
            <a:xfrm>
              <a:off x="5078800" y="5328852"/>
              <a:ext cx="1943785" cy="611528"/>
            </a:xfrm>
            <a:custGeom>
              <a:avLst/>
              <a:gdLst>
                <a:gd name="connsiteX0" fmla="*/ 0 w 1943785"/>
                <a:gd name="connsiteY0" fmla="*/ 0 h 611528"/>
                <a:gd name="connsiteX1" fmla="*/ 1133875 w 1943785"/>
                <a:gd name="connsiteY1" fmla="*/ 0 h 611528"/>
                <a:gd name="connsiteX2" fmla="*/ 1365509 w 1943785"/>
                <a:gd name="connsiteY2" fmla="*/ -65433 h 611528"/>
                <a:gd name="connsiteX3" fmla="*/ 1619821 w 1943785"/>
                <a:gd name="connsiteY3" fmla="*/ 0 h 611528"/>
                <a:gd name="connsiteX4" fmla="*/ 1943785 w 1943785"/>
                <a:gd name="connsiteY4" fmla="*/ 0 h 611528"/>
                <a:gd name="connsiteX5" fmla="*/ 1943785 w 1943785"/>
                <a:gd name="connsiteY5" fmla="*/ 101921 h 611528"/>
                <a:gd name="connsiteX6" fmla="*/ 1943785 w 1943785"/>
                <a:gd name="connsiteY6" fmla="*/ 101921 h 611528"/>
                <a:gd name="connsiteX7" fmla="*/ 1943785 w 1943785"/>
                <a:gd name="connsiteY7" fmla="*/ 254803 h 611528"/>
                <a:gd name="connsiteX8" fmla="*/ 1943785 w 1943785"/>
                <a:gd name="connsiteY8" fmla="*/ 611528 h 611528"/>
                <a:gd name="connsiteX9" fmla="*/ 1619821 w 1943785"/>
                <a:gd name="connsiteY9" fmla="*/ 611528 h 611528"/>
                <a:gd name="connsiteX10" fmla="*/ 1133875 w 1943785"/>
                <a:gd name="connsiteY10" fmla="*/ 611528 h 611528"/>
                <a:gd name="connsiteX11" fmla="*/ 1133875 w 1943785"/>
                <a:gd name="connsiteY11" fmla="*/ 611528 h 611528"/>
                <a:gd name="connsiteX12" fmla="*/ 0 w 1943785"/>
                <a:gd name="connsiteY12" fmla="*/ 611528 h 611528"/>
                <a:gd name="connsiteX13" fmla="*/ 0 w 1943785"/>
                <a:gd name="connsiteY13" fmla="*/ 254803 h 611528"/>
                <a:gd name="connsiteX14" fmla="*/ 0 w 1943785"/>
                <a:gd name="connsiteY14" fmla="*/ 101921 h 611528"/>
                <a:gd name="connsiteX15" fmla="*/ 0 w 1943785"/>
                <a:gd name="connsiteY15" fmla="*/ 101921 h 611528"/>
                <a:gd name="connsiteX16" fmla="*/ 0 w 1943785"/>
                <a:gd name="connsiteY16" fmla="*/ 0 h 61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3785" h="611528">
                  <a:moveTo>
                    <a:pt x="0" y="0"/>
                  </a:moveTo>
                  <a:lnTo>
                    <a:pt x="1133875" y="0"/>
                  </a:lnTo>
                  <a:lnTo>
                    <a:pt x="1365509" y="-65433"/>
                  </a:lnTo>
                  <a:lnTo>
                    <a:pt x="1619821" y="0"/>
                  </a:lnTo>
                  <a:lnTo>
                    <a:pt x="1943785" y="0"/>
                  </a:lnTo>
                  <a:lnTo>
                    <a:pt x="1943785" y="101921"/>
                  </a:lnTo>
                  <a:lnTo>
                    <a:pt x="1943785" y="101921"/>
                  </a:lnTo>
                  <a:lnTo>
                    <a:pt x="1943785" y="254803"/>
                  </a:lnTo>
                  <a:lnTo>
                    <a:pt x="1943785" y="611528"/>
                  </a:lnTo>
                  <a:lnTo>
                    <a:pt x="1619821" y="611528"/>
                  </a:lnTo>
                  <a:lnTo>
                    <a:pt x="1133875" y="611528"/>
                  </a:lnTo>
                  <a:lnTo>
                    <a:pt x="1133875" y="611528"/>
                  </a:lnTo>
                  <a:lnTo>
                    <a:pt x="0" y="611528"/>
                  </a:lnTo>
                  <a:lnTo>
                    <a:pt x="0" y="254803"/>
                  </a:lnTo>
                  <a:lnTo>
                    <a:pt x="0" y="101921"/>
                  </a:lnTo>
                  <a:lnTo>
                    <a:pt x="0" y="10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26 Park-n-Ride Lots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F592FF4-95BD-41EB-BB59-9D2E09B399BD}"/>
              </a:ext>
            </a:extLst>
          </p:cNvPr>
          <p:cNvGrpSpPr/>
          <p:nvPr/>
        </p:nvGrpSpPr>
        <p:grpSpPr>
          <a:xfrm>
            <a:off x="7279424" y="3682655"/>
            <a:ext cx="2111235" cy="2257933"/>
            <a:chOff x="7279424" y="3682655"/>
            <a:chExt cx="2111235" cy="225793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ED251F-0F44-430B-AAA8-B75314779163}"/>
                </a:ext>
              </a:extLst>
            </p:cNvPr>
            <p:cNvSpPr/>
            <p:nvPr/>
          </p:nvSpPr>
          <p:spPr>
            <a:xfrm>
              <a:off x="7279424" y="3682655"/>
              <a:ext cx="2111235" cy="1734887"/>
            </a:xfrm>
            <a:prstGeom prst="rect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2000" r="-1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FFF9005-3502-4D13-8FF4-CC5796353FF5}"/>
                </a:ext>
              </a:extLst>
            </p:cNvPr>
            <p:cNvSpPr/>
            <p:nvPr/>
          </p:nvSpPr>
          <p:spPr>
            <a:xfrm>
              <a:off x="7372245" y="5330864"/>
              <a:ext cx="1943785" cy="609724"/>
            </a:xfrm>
            <a:custGeom>
              <a:avLst/>
              <a:gdLst>
                <a:gd name="connsiteX0" fmla="*/ 0 w 1943785"/>
                <a:gd name="connsiteY0" fmla="*/ 0 h 609724"/>
                <a:gd name="connsiteX1" fmla="*/ 1133875 w 1943785"/>
                <a:gd name="connsiteY1" fmla="*/ 0 h 609724"/>
                <a:gd name="connsiteX2" fmla="*/ 1365509 w 1943785"/>
                <a:gd name="connsiteY2" fmla="*/ -65240 h 609724"/>
                <a:gd name="connsiteX3" fmla="*/ 1619821 w 1943785"/>
                <a:gd name="connsiteY3" fmla="*/ 0 h 609724"/>
                <a:gd name="connsiteX4" fmla="*/ 1943785 w 1943785"/>
                <a:gd name="connsiteY4" fmla="*/ 0 h 609724"/>
                <a:gd name="connsiteX5" fmla="*/ 1943785 w 1943785"/>
                <a:gd name="connsiteY5" fmla="*/ 101621 h 609724"/>
                <a:gd name="connsiteX6" fmla="*/ 1943785 w 1943785"/>
                <a:gd name="connsiteY6" fmla="*/ 101621 h 609724"/>
                <a:gd name="connsiteX7" fmla="*/ 1943785 w 1943785"/>
                <a:gd name="connsiteY7" fmla="*/ 254052 h 609724"/>
                <a:gd name="connsiteX8" fmla="*/ 1943785 w 1943785"/>
                <a:gd name="connsiteY8" fmla="*/ 609724 h 609724"/>
                <a:gd name="connsiteX9" fmla="*/ 1619821 w 1943785"/>
                <a:gd name="connsiteY9" fmla="*/ 609724 h 609724"/>
                <a:gd name="connsiteX10" fmla="*/ 1133875 w 1943785"/>
                <a:gd name="connsiteY10" fmla="*/ 609724 h 609724"/>
                <a:gd name="connsiteX11" fmla="*/ 1133875 w 1943785"/>
                <a:gd name="connsiteY11" fmla="*/ 609724 h 609724"/>
                <a:gd name="connsiteX12" fmla="*/ 0 w 1943785"/>
                <a:gd name="connsiteY12" fmla="*/ 609724 h 609724"/>
                <a:gd name="connsiteX13" fmla="*/ 0 w 1943785"/>
                <a:gd name="connsiteY13" fmla="*/ 254052 h 609724"/>
                <a:gd name="connsiteX14" fmla="*/ 0 w 1943785"/>
                <a:gd name="connsiteY14" fmla="*/ 101621 h 609724"/>
                <a:gd name="connsiteX15" fmla="*/ 0 w 1943785"/>
                <a:gd name="connsiteY15" fmla="*/ 101621 h 609724"/>
                <a:gd name="connsiteX16" fmla="*/ 0 w 1943785"/>
                <a:gd name="connsiteY16" fmla="*/ 0 h 60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3785" h="609724">
                  <a:moveTo>
                    <a:pt x="0" y="0"/>
                  </a:moveTo>
                  <a:lnTo>
                    <a:pt x="1133875" y="0"/>
                  </a:lnTo>
                  <a:lnTo>
                    <a:pt x="1365509" y="-65240"/>
                  </a:lnTo>
                  <a:lnTo>
                    <a:pt x="1619821" y="0"/>
                  </a:lnTo>
                  <a:lnTo>
                    <a:pt x="1943785" y="0"/>
                  </a:lnTo>
                  <a:lnTo>
                    <a:pt x="1943785" y="101621"/>
                  </a:lnTo>
                  <a:lnTo>
                    <a:pt x="1943785" y="101621"/>
                  </a:lnTo>
                  <a:lnTo>
                    <a:pt x="1943785" y="254052"/>
                  </a:lnTo>
                  <a:lnTo>
                    <a:pt x="1943785" y="609724"/>
                  </a:lnTo>
                  <a:lnTo>
                    <a:pt x="1619821" y="609724"/>
                  </a:lnTo>
                  <a:lnTo>
                    <a:pt x="1133875" y="609724"/>
                  </a:lnTo>
                  <a:lnTo>
                    <a:pt x="1133875" y="609724"/>
                  </a:lnTo>
                  <a:lnTo>
                    <a:pt x="0" y="609724"/>
                  </a:lnTo>
                  <a:lnTo>
                    <a:pt x="0" y="254052"/>
                  </a:lnTo>
                  <a:lnTo>
                    <a:pt x="0" y="101621"/>
                  </a:lnTo>
                  <a:lnTo>
                    <a:pt x="0" y="101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5 Operating and Administrative Divisions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497DC9-683A-4822-93C8-912951AF2010}"/>
              </a:ext>
            </a:extLst>
          </p:cNvPr>
          <p:cNvGrpSpPr/>
          <p:nvPr/>
        </p:nvGrpSpPr>
        <p:grpSpPr>
          <a:xfrm>
            <a:off x="9574030" y="3710876"/>
            <a:ext cx="2092867" cy="2226421"/>
            <a:chOff x="9574030" y="3710876"/>
            <a:chExt cx="2092867" cy="222642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D81138F-8543-46D3-A1AF-E6EAFC3CE4AA}"/>
                </a:ext>
              </a:extLst>
            </p:cNvPr>
            <p:cNvSpPr/>
            <p:nvPr/>
          </p:nvSpPr>
          <p:spPr>
            <a:xfrm>
              <a:off x="9574030" y="3710876"/>
              <a:ext cx="2092867" cy="1734887"/>
            </a:xfrm>
            <a:prstGeom prst="rect">
              <a:avLst/>
            </a:pr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000" r="-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D3B4C83-C662-4154-B409-B290FB9B9463}"/>
                </a:ext>
              </a:extLst>
            </p:cNvPr>
            <p:cNvSpPr/>
            <p:nvPr/>
          </p:nvSpPr>
          <p:spPr>
            <a:xfrm>
              <a:off x="9661949" y="5325769"/>
              <a:ext cx="1943785" cy="611528"/>
            </a:xfrm>
            <a:custGeom>
              <a:avLst/>
              <a:gdLst>
                <a:gd name="connsiteX0" fmla="*/ 0 w 1943785"/>
                <a:gd name="connsiteY0" fmla="*/ 0 h 611528"/>
                <a:gd name="connsiteX1" fmla="*/ 1133875 w 1943785"/>
                <a:gd name="connsiteY1" fmla="*/ 0 h 611528"/>
                <a:gd name="connsiteX2" fmla="*/ 1365509 w 1943785"/>
                <a:gd name="connsiteY2" fmla="*/ -65433 h 611528"/>
                <a:gd name="connsiteX3" fmla="*/ 1619821 w 1943785"/>
                <a:gd name="connsiteY3" fmla="*/ 0 h 611528"/>
                <a:gd name="connsiteX4" fmla="*/ 1943785 w 1943785"/>
                <a:gd name="connsiteY4" fmla="*/ 0 h 611528"/>
                <a:gd name="connsiteX5" fmla="*/ 1943785 w 1943785"/>
                <a:gd name="connsiteY5" fmla="*/ 101921 h 611528"/>
                <a:gd name="connsiteX6" fmla="*/ 1943785 w 1943785"/>
                <a:gd name="connsiteY6" fmla="*/ 101921 h 611528"/>
                <a:gd name="connsiteX7" fmla="*/ 1943785 w 1943785"/>
                <a:gd name="connsiteY7" fmla="*/ 254803 h 611528"/>
                <a:gd name="connsiteX8" fmla="*/ 1943785 w 1943785"/>
                <a:gd name="connsiteY8" fmla="*/ 611528 h 611528"/>
                <a:gd name="connsiteX9" fmla="*/ 1619821 w 1943785"/>
                <a:gd name="connsiteY9" fmla="*/ 611528 h 611528"/>
                <a:gd name="connsiteX10" fmla="*/ 1133875 w 1943785"/>
                <a:gd name="connsiteY10" fmla="*/ 611528 h 611528"/>
                <a:gd name="connsiteX11" fmla="*/ 1133875 w 1943785"/>
                <a:gd name="connsiteY11" fmla="*/ 611528 h 611528"/>
                <a:gd name="connsiteX12" fmla="*/ 0 w 1943785"/>
                <a:gd name="connsiteY12" fmla="*/ 611528 h 611528"/>
                <a:gd name="connsiteX13" fmla="*/ 0 w 1943785"/>
                <a:gd name="connsiteY13" fmla="*/ 254803 h 611528"/>
                <a:gd name="connsiteX14" fmla="*/ 0 w 1943785"/>
                <a:gd name="connsiteY14" fmla="*/ 101921 h 611528"/>
                <a:gd name="connsiteX15" fmla="*/ 0 w 1943785"/>
                <a:gd name="connsiteY15" fmla="*/ 101921 h 611528"/>
                <a:gd name="connsiteX16" fmla="*/ 0 w 1943785"/>
                <a:gd name="connsiteY16" fmla="*/ 0 h 61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3785" h="611528">
                  <a:moveTo>
                    <a:pt x="0" y="0"/>
                  </a:moveTo>
                  <a:lnTo>
                    <a:pt x="1133875" y="0"/>
                  </a:lnTo>
                  <a:lnTo>
                    <a:pt x="1365509" y="-65433"/>
                  </a:lnTo>
                  <a:lnTo>
                    <a:pt x="1619821" y="0"/>
                  </a:lnTo>
                  <a:lnTo>
                    <a:pt x="1943785" y="0"/>
                  </a:lnTo>
                  <a:lnTo>
                    <a:pt x="1943785" y="101921"/>
                  </a:lnTo>
                  <a:lnTo>
                    <a:pt x="1943785" y="101921"/>
                  </a:lnTo>
                  <a:lnTo>
                    <a:pt x="1943785" y="254803"/>
                  </a:lnTo>
                  <a:lnTo>
                    <a:pt x="1943785" y="611528"/>
                  </a:lnTo>
                  <a:lnTo>
                    <a:pt x="1619821" y="611528"/>
                  </a:lnTo>
                  <a:lnTo>
                    <a:pt x="1133875" y="611528"/>
                  </a:lnTo>
                  <a:lnTo>
                    <a:pt x="1133875" y="611528"/>
                  </a:lnTo>
                  <a:lnTo>
                    <a:pt x="0" y="611528"/>
                  </a:lnTo>
                  <a:lnTo>
                    <a:pt x="0" y="254803"/>
                  </a:lnTo>
                  <a:lnTo>
                    <a:pt x="0" y="101921"/>
                  </a:lnTo>
                  <a:lnTo>
                    <a:pt x="0" y="10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Technology &amp; Safety</a:t>
              </a: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A648C7-BCC7-4135-98A9-6706E624A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42" y="1560352"/>
            <a:ext cx="5356876" cy="433710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2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-1905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2336"/>
            <a:ext cx="11210926" cy="487410"/>
          </a:xfrm>
        </p:spPr>
        <p:txBody>
          <a:bodyPr>
            <a:noAutofit/>
          </a:bodyPr>
          <a:lstStyle/>
          <a:p>
            <a:r>
              <a:rPr lang="en-US" sz="3600" dirty="0"/>
              <a:t>Capital Program Budgets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531330"/>
            <a:ext cx="10731180" cy="452657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VTA Transit: $227.4M </a:t>
            </a:r>
          </a:p>
          <a:p>
            <a:pPr marL="1200150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</a:rPr>
              <a:t>Transit Fund’s share: $75.3M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2000 Measure A: $2.1B </a:t>
            </a:r>
          </a:p>
          <a:p>
            <a:pPr marL="1200150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</a:rPr>
              <a:t>Measure Fund’s share: $411.0M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2016 Measure B: $172.0M</a:t>
            </a:r>
          </a:p>
          <a:p>
            <a:pPr marL="1200150" lvl="1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Formula-based Program Areas only</a:t>
            </a:r>
            <a:r>
              <a:rPr lang="en-US" dirty="0">
                <a:solidFill>
                  <a:prstClr val="black"/>
                </a:solidFill>
              </a:rPr>
              <a:t>;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 Need/Capacity-based Program Areas pending</a:t>
            </a:r>
            <a:endParaRPr lang="en-US" sz="2600" dirty="0">
              <a:solidFill>
                <a:prstClr val="black"/>
              </a:solidFill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VTP Transportation Program: $403.1M</a:t>
            </a:r>
          </a:p>
        </p:txBody>
      </p:sp>
    </p:spTree>
    <p:extLst>
      <p:ext uri="{BB962C8B-B14F-4D97-AF65-F5344CB8AC3E}">
        <p14:creationId xmlns:p14="http://schemas.microsoft.com/office/powerpoint/2010/main" val="457010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-1905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2336"/>
            <a:ext cx="11210926" cy="487410"/>
          </a:xfrm>
        </p:spPr>
        <p:txBody>
          <a:bodyPr>
            <a:noAutofit/>
          </a:bodyPr>
          <a:lstStyle/>
          <a:p>
            <a:r>
              <a:rPr lang="en-US" sz="3600" dirty="0"/>
              <a:t>Capital Budget Assumptions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531330"/>
            <a:ext cx="10731180" cy="452657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Represents planned spending to be incurred or committed in the next two fiscal years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Appropriation carries forward and does not expire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VTA Transit capital program under review by the Capital Program Committee to recommend for Board approval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Appropriate all Biennial capital budgets in FY 2022 to facilitate administration of programs</a:t>
            </a:r>
          </a:p>
        </p:txBody>
      </p:sp>
    </p:spTree>
    <p:extLst>
      <p:ext uri="{BB962C8B-B14F-4D97-AF65-F5344CB8AC3E}">
        <p14:creationId xmlns:p14="http://schemas.microsoft.com/office/powerpoint/2010/main" val="361043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-1905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2336"/>
            <a:ext cx="11210926" cy="487410"/>
          </a:xfrm>
        </p:spPr>
        <p:txBody>
          <a:bodyPr>
            <a:noAutofit/>
          </a:bodyPr>
          <a:lstStyle/>
          <a:p>
            <a:r>
              <a:rPr lang="en-US" sz="3600" dirty="0"/>
              <a:t>VTA Budgeted Funds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65589" y="1405495"/>
            <a:ext cx="10731180" cy="1908156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VTA Board approves operating &amp; capital budgets every 2 years, effective July 1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VTA budget includes funding for fixed route transit and paratransit services, congestion management programs, specific highway improvement projects, and countywide transportation activities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Below are the eight independent funds included in the VTA budget: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1CA546-23FA-4DCE-AC95-E42A92A8E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66401"/>
              </p:ext>
            </p:extLst>
          </p:nvPr>
        </p:nvGraphicFramePr>
        <p:xfrm>
          <a:off x="819325" y="3236053"/>
          <a:ext cx="9359900" cy="2683953"/>
        </p:xfrm>
        <a:graphic>
          <a:graphicData uri="http://schemas.openxmlformats.org/drawingml/2006/table">
            <a:tbl>
              <a:tblPr/>
              <a:tblGrid>
                <a:gridCol w="6602961">
                  <a:extLst>
                    <a:ext uri="{9D8B030D-6E8A-4147-A177-3AD203B41FA5}">
                      <a16:colId xmlns:a16="http://schemas.microsoft.com/office/drawing/2014/main" val="220570313"/>
                    </a:ext>
                  </a:extLst>
                </a:gridCol>
                <a:gridCol w="1289096">
                  <a:extLst>
                    <a:ext uri="{9D8B030D-6E8A-4147-A177-3AD203B41FA5}">
                      <a16:colId xmlns:a16="http://schemas.microsoft.com/office/drawing/2014/main" val="4225765227"/>
                    </a:ext>
                  </a:extLst>
                </a:gridCol>
                <a:gridCol w="1467843">
                  <a:extLst>
                    <a:ext uri="{9D8B030D-6E8A-4147-A177-3AD203B41FA5}">
                      <a16:colId xmlns:a16="http://schemas.microsoft.com/office/drawing/2014/main" val="3614614830"/>
                    </a:ext>
                  </a:extLst>
                </a:gridCol>
              </a:tblGrid>
              <a:tr h="298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 Funds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259036"/>
                  </a:ext>
                </a:extLst>
              </a:tr>
              <a:tr h="29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VTA Transit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601001"/>
                  </a:ext>
                </a:extLst>
              </a:tr>
              <a:tr h="29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 Measure A Transit Improvement Program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225073"/>
                  </a:ext>
                </a:extLst>
              </a:tr>
              <a:tr h="29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 Measure B - BART Operating Sales Tax Program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540492"/>
                  </a:ext>
                </a:extLst>
              </a:tr>
              <a:tr h="29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 Measure B Program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10838"/>
                  </a:ext>
                </a:extLst>
              </a:tr>
              <a:tr h="29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Congestion Management Program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55805"/>
                  </a:ext>
                </a:extLst>
              </a:tr>
              <a:tr h="29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Valley Transportation Plan (VTP) Transportation Program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297163"/>
                  </a:ext>
                </a:extLst>
              </a:tr>
              <a:tr h="29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Joint Development Program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449623"/>
                  </a:ext>
                </a:extLst>
              </a:tr>
              <a:tr h="298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Silicon Valley Express Lane Program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8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691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629"/>
            <a:ext cx="10848760" cy="487410"/>
          </a:xfrm>
        </p:spPr>
        <p:txBody>
          <a:bodyPr>
            <a:noAutofit/>
          </a:bodyPr>
          <a:lstStyle/>
          <a:p>
            <a:r>
              <a:rPr lang="en-US" sz="3600" dirty="0"/>
              <a:t>Proposed VTA Transit Fund </a:t>
            </a:r>
            <a:br>
              <a:rPr lang="en-US" sz="3600" dirty="0"/>
            </a:br>
            <a:r>
              <a:rPr lang="en-US" sz="3600" dirty="0">
                <a:solidFill>
                  <a:schemeClr val="tx1"/>
                </a:solidFill>
              </a:rPr>
              <a:t>FY22 &amp; FY23 </a:t>
            </a:r>
            <a:r>
              <a:rPr lang="en-US" sz="3600" dirty="0"/>
              <a:t>Capital Budget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z="1800" b="0" dirty="0">
                <a:solidFill>
                  <a:prstClr val="black"/>
                </a:solidFill>
                <a:latin typeface="Arial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31C28-F54B-406C-B4C6-AE57BA56194D}"/>
              </a:ext>
            </a:extLst>
          </p:cNvPr>
          <p:cNvSpPr txBox="1"/>
          <p:nvPr/>
        </p:nvSpPr>
        <p:spPr>
          <a:xfrm rot="19668442">
            <a:off x="-541558" y="1991656"/>
            <a:ext cx="12337774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0" b="1" dirty="0">
                <a:solidFill>
                  <a:schemeClr val="bg1">
                    <a:lumMod val="85000"/>
                  </a:schemeClr>
                </a:solidFill>
                <a:latin typeface="Arial Black"/>
              </a:rPr>
              <a:t>DRAFT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A0279-BD28-4BC6-B575-497860A01AE3}"/>
              </a:ext>
            </a:extLst>
          </p:cNvPr>
          <p:cNvSpPr txBox="1"/>
          <p:nvPr/>
        </p:nvSpPr>
        <p:spPr>
          <a:xfrm>
            <a:off x="5288691" y="6273660"/>
            <a:ext cx="540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Note: Totals may not be precise due to independent rounding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B317A2-18DA-4947-AB63-D07A5EB3316E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023898658"/>
              </p:ext>
            </p:extLst>
          </p:nvPr>
        </p:nvGraphicFramePr>
        <p:xfrm>
          <a:off x="1502087" y="1543554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760">
                  <a:extLst>
                    <a:ext uri="{9D8B030D-6E8A-4147-A177-3AD203B41FA5}">
                      <a16:colId xmlns:a16="http://schemas.microsoft.com/office/drawing/2014/main" val="298536790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1577803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24984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86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Vehicles &amp; Equipment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$93.2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R="640080" anchor="ctr"/>
                </a:tc>
                <a:extLst>
                  <a:ext uri="{0D108BD9-81ED-4DB2-BD59-A6C34878D82A}">
                    <a16:rowId xmlns:a16="http://schemas.microsoft.com/office/drawing/2014/main" val="362896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Non-Revenue Vehicles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$1.2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R="640080" anchor="ctr"/>
                </a:tc>
                <a:extLst>
                  <a:ext uri="{0D108BD9-81ED-4DB2-BD59-A6C34878D82A}">
                    <a16:rowId xmlns:a16="http://schemas.microsoft.com/office/drawing/2014/main" val="1618368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Facilities &amp; Equipment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$30.6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R="640080" anchor="ctr"/>
                </a:tc>
                <a:extLst>
                  <a:ext uri="{0D108BD9-81ED-4DB2-BD59-A6C34878D82A}">
                    <a16:rowId xmlns:a16="http://schemas.microsoft.com/office/drawing/2014/main" val="45214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Rail Way, Power, &amp; Signal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$51.4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R="640080" anchor="ctr"/>
                </a:tc>
                <a:extLst>
                  <a:ext uri="{0D108BD9-81ED-4DB2-BD59-A6C34878D82A}">
                    <a16:rowId xmlns:a16="http://schemas.microsoft.com/office/drawing/2014/main" val="109893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Passenger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$9.6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R="640080" anchor="ctr"/>
                </a:tc>
                <a:extLst>
                  <a:ext uri="{0D108BD9-81ED-4DB2-BD59-A6C34878D82A}">
                    <a16:rowId xmlns:a16="http://schemas.microsoft.com/office/drawing/2014/main" val="1038956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Systems &amp; Technology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$15.7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R="640080" anchor="ctr"/>
                </a:tc>
                <a:extLst>
                  <a:ext uri="{0D108BD9-81ED-4DB2-BD59-A6C34878D82A}">
                    <a16:rowId xmlns:a16="http://schemas.microsoft.com/office/drawing/2014/main" val="3038297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Miscellaneous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$25.7</a:t>
                      </a:r>
                    </a:p>
                  </a:txBody>
                  <a:tcPr marR="5486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R="6400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29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R="4572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$227.4</a:t>
                      </a:r>
                    </a:p>
                  </a:txBody>
                  <a:tcPr marR="5486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R="6400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98145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458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z="1800" b="0" dirty="0">
                <a:solidFill>
                  <a:prstClr val="black"/>
                </a:solidFill>
                <a:latin typeface="Arial"/>
              </a:rPr>
              <a:t>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CCAF4-7B25-44AD-B544-95CABE5DAD8C}"/>
              </a:ext>
            </a:extLst>
          </p:cNvPr>
          <p:cNvSpPr txBox="1"/>
          <p:nvPr/>
        </p:nvSpPr>
        <p:spPr>
          <a:xfrm rot="19668442">
            <a:off x="-145774" y="1636808"/>
            <a:ext cx="12337774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0" b="1" dirty="0">
                <a:solidFill>
                  <a:schemeClr val="bg1">
                    <a:lumMod val="85000"/>
                  </a:schemeClr>
                </a:solidFill>
                <a:latin typeface="Arial Black"/>
              </a:rPr>
              <a:t>DRAFT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EA43F06-7B64-457E-BD99-09512EA2E308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983729810"/>
              </p:ext>
            </p:extLst>
          </p:nvPr>
        </p:nvGraphicFramePr>
        <p:xfrm>
          <a:off x="859536" y="1400303"/>
          <a:ext cx="11100816" cy="495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29B075B7-7681-4B47-A35C-97E3C32F4017}"/>
              </a:ext>
            </a:extLst>
          </p:cNvPr>
          <p:cNvSpPr txBox="1"/>
          <p:nvPr/>
        </p:nvSpPr>
        <p:spPr>
          <a:xfrm>
            <a:off x="3573794" y="6141432"/>
            <a:ext cx="6978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Note: Numbers and percentages may not be precise due to independent rounding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* Pending VTA Board of Directors consideration for approval in summer of 2021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36"/>
            <a:ext cx="11345465" cy="487410"/>
          </a:xfrm>
        </p:spPr>
        <p:txBody>
          <a:bodyPr>
            <a:noAutofit/>
          </a:bodyPr>
          <a:lstStyle/>
          <a:p>
            <a:r>
              <a:rPr lang="en-US" sz="3600" dirty="0"/>
              <a:t>Proposed VTA Transit Fund  </a:t>
            </a:r>
            <a:br>
              <a:rPr lang="en-US" sz="3600" dirty="0"/>
            </a:br>
            <a:r>
              <a:rPr lang="en-US" sz="3600" dirty="0">
                <a:solidFill>
                  <a:schemeClr val="tx1"/>
                </a:solidFill>
              </a:rPr>
              <a:t>FY22 &amp; FY23 </a:t>
            </a:r>
            <a:r>
              <a:rPr lang="en-US" sz="3600" dirty="0"/>
              <a:t>Capital Budget by Funding Source</a:t>
            </a:r>
          </a:p>
        </p:txBody>
      </p:sp>
    </p:spTree>
    <p:extLst>
      <p:ext uri="{BB962C8B-B14F-4D97-AF65-F5344CB8AC3E}">
        <p14:creationId xmlns:p14="http://schemas.microsoft.com/office/powerpoint/2010/main" val="3078660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629"/>
            <a:ext cx="10848760" cy="487410"/>
          </a:xfrm>
        </p:spPr>
        <p:txBody>
          <a:bodyPr>
            <a:noAutofit/>
          </a:bodyPr>
          <a:lstStyle/>
          <a:p>
            <a:r>
              <a:rPr lang="en-US" sz="3600" dirty="0"/>
              <a:t>2000 Measure A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41248" y="1620982"/>
            <a:ext cx="9387727" cy="44816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and completion of projects in specific categories as detailed in the 2000 Measure A Ballot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1B7E87-2FFC-48F4-BC87-B6EA7C4D3572}"/>
              </a:ext>
            </a:extLst>
          </p:cNvPr>
          <p:cNvGrpSpPr/>
          <p:nvPr/>
        </p:nvGrpSpPr>
        <p:grpSpPr>
          <a:xfrm>
            <a:off x="967343" y="3776815"/>
            <a:ext cx="8788808" cy="1865985"/>
            <a:chOff x="967343" y="3580040"/>
            <a:chExt cx="8788808" cy="18659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36F444-E078-47D4-9F79-DA3F9EDAE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503" y="3580040"/>
              <a:ext cx="2670648" cy="18653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D715A9-8A20-4B81-BCCE-D3DEA457B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343" y="3580649"/>
              <a:ext cx="3315717" cy="18653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521B12A-DD8C-461B-BA75-636B9B171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060" y="3580649"/>
              <a:ext cx="2802443" cy="18653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94459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629"/>
            <a:ext cx="10848760" cy="487410"/>
          </a:xfrm>
        </p:spPr>
        <p:txBody>
          <a:bodyPr>
            <a:noAutofit/>
          </a:bodyPr>
          <a:lstStyle/>
          <a:p>
            <a:r>
              <a:rPr lang="en-US" sz="3600" dirty="0"/>
              <a:t>Proposed 2000 Measure A Program </a:t>
            </a:r>
            <a:br>
              <a:rPr lang="en-US" sz="3600" dirty="0"/>
            </a:br>
            <a:r>
              <a:rPr lang="en-US" sz="3600" dirty="0"/>
              <a:t>FY22 &amp; FY23 Capital Budget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z="1800" b="0" dirty="0">
                <a:solidFill>
                  <a:prstClr val="black"/>
                </a:solidFill>
                <a:latin typeface="Arial"/>
              </a:rPr>
              <a:t>23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B317A2-18DA-4947-AB63-D07A5EB3316E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587477755"/>
              </p:ext>
            </p:extLst>
          </p:nvPr>
        </p:nvGraphicFramePr>
        <p:xfrm>
          <a:off x="687897" y="2141064"/>
          <a:ext cx="1063376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528">
                  <a:extLst>
                    <a:ext uri="{9D8B030D-6E8A-4147-A177-3AD203B41FA5}">
                      <a16:colId xmlns:a16="http://schemas.microsoft.com/office/drawing/2014/main" val="2985367909"/>
                    </a:ext>
                  </a:extLst>
                </a:gridCol>
                <a:gridCol w="1556154">
                  <a:extLst>
                    <a:ext uri="{9D8B030D-6E8A-4147-A177-3AD203B41FA5}">
                      <a16:colId xmlns:a16="http://schemas.microsoft.com/office/drawing/2014/main" val="874736417"/>
                    </a:ext>
                  </a:extLst>
                </a:gridCol>
                <a:gridCol w="1458386">
                  <a:extLst>
                    <a:ext uri="{9D8B030D-6E8A-4147-A177-3AD203B41FA5}">
                      <a16:colId xmlns:a16="http://schemas.microsoft.com/office/drawing/2014/main" val="2383384507"/>
                    </a:ext>
                  </a:extLst>
                </a:gridCol>
                <a:gridCol w="1507881">
                  <a:extLst>
                    <a:ext uri="{9D8B030D-6E8A-4147-A177-3AD203B41FA5}">
                      <a16:colId xmlns:a16="http://schemas.microsoft.com/office/drawing/2014/main" val="2981006514"/>
                    </a:ext>
                  </a:extLst>
                </a:gridCol>
                <a:gridCol w="1545020">
                  <a:extLst>
                    <a:ext uri="{9D8B030D-6E8A-4147-A177-3AD203B41FA5}">
                      <a16:colId xmlns:a16="http://schemas.microsoft.com/office/drawing/2014/main" val="393556262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15778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Measure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86218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 Phase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$386.8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$769.0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$779.7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$166.0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$2,101.5</a:t>
                      </a:r>
                    </a:p>
                  </a:txBody>
                  <a:tcPr marR="548640" anchor="ctr"/>
                </a:tc>
                <a:extLst>
                  <a:ext uri="{0D108BD9-81ED-4DB2-BD59-A6C34878D82A}">
                    <a16:rowId xmlns:a16="http://schemas.microsoft.com/office/drawing/2014/main" val="1038956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Eastridge to BART Regional Connector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$24.2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$39.4</a:t>
                      </a:r>
                    </a:p>
                  </a:txBody>
                  <a:tcPr marR="548640" anchor="ctr"/>
                </a:tc>
                <a:extLst>
                  <a:ext uri="{0D108BD9-81ED-4DB2-BD59-A6C34878D82A}">
                    <a16:rowId xmlns:a16="http://schemas.microsoft.com/office/drawing/2014/main" val="30382974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R="4572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$411.0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$769.0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$779.7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$181.2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$2,140.9</a:t>
                      </a:r>
                    </a:p>
                  </a:txBody>
                  <a:tcPr marR="548640" anchor="ctr"/>
                </a:tc>
                <a:extLst>
                  <a:ext uri="{0D108BD9-81ED-4DB2-BD59-A6C34878D82A}">
                    <a16:rowId xmlns:a16="http://schemas.microsoft.com/office/drawing/2014/main" val="18981453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AA0279-BD28-4BC6-B575-497860A01AE3}"/>
              </a:ext>
            </a:extLst>
          </p:cNvPr>
          <p:cNvSpPr txBox="1"/>
          <p:nvPr/>
        </p:nvSpPr>
        <p:spPr>
          <a:xfrm>
            <a:off x="5288691" y="6273660"/>
            <a:ext cx="540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Note: Totals may not be precise due to independent rounding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585DB18-796B-4D0D-B932-BC70EDEDA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81351"/>
              </p:ext>
            </p:extLst>
          </p:nvPr>
        </p:nvGraphicFramePr>
        <p:xfrm>
          <a:off x="3389152" y="1770993"/>
          <a:ext cx="6149129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9129">
                  <a:extLst>
                    <a:ext uri="{9D8B030D-6E8A-4147-A177-3AD203B41FA5}">
                      <a16:colId xmlns:a16="http://schemas.microsoft.com/office/drawing/2014/main" val="3377304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617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034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12154"/>
            <a:ext cx="11466576" cy="487410"/>
          </a:xfrm>
        </p:spPr>
        <p:txBody>
          <a:bodyPr>
            <a:noAutofit/>
          </a:bodyPr>
          <a:lstStyle/>
          <a:p>
            <a:r>
              <a:rPr lang="en-US" sz="3600" dirty="0"/>
              <a:t>Proposed </a:t>
            </a:r>
            <a:r>
              <a:rPr lang="en-US" sz="3600" dirty="0">
                <a:highlight>
                  <a:srgbClr val="FFFFFF"/>
                </a:highlight>
              </a:rPr>
              <a:t>2000 Measure A</a:t>
            </a:r>
            <a:r>
              <a:rPr lang="en-US" sz="36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Program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FY22 &amp; FY23 C</a:t>
            </a:r>
            <a:r>
              <a:rPr lang="en-US" sz="3600" dirty="0"/>
              <a:t>apital Budget by Funding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z="1800" b="0" dirty="0">
                <a:solidFill>
                  <a:prstClr val="black"/>
                </a:solidFill>
                <a:latin typeface="Arial"/>
              </a:rPr>
              <a:t>24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EBFD3C0-AE21-43B4-B119-9CB1A161E984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996230392"/>
              </p:ext>
            </p:extLst>
          </p:nvPr>
        </p:nvGraphicFramePr>
        <p:xfrm>
          <a:off x="389335" y="1582865"/>
          <a:ext cx="11100816" cy="495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6766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36"/>
            <a:ext cx="8691154" cy="487410"/>
          </a:xfrm>
        </p:spPr>
        <p:txBody>
          <a:bodyPr>
            <a:noAutofit/>
          </a:bodyPr>
          <a:lstStyle/>
          <a:p>
            <a:r>
              <a:rPr lang="en-US" sz="3600" dirty="0"/>
              <a:t>2016 Measure B Program </a:t>
            </a:r>
            <a:br>
              <a:rPr lang="en-US" sz="3600" dirty="0"/>
            </a:br>
            <a:r>
              <a:rPr lang="en-US" sz="3600" dirty="0"/>
              <a:t>FY22 &amp; FY23 Highlights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423" y="1628557"/>
            <a:ext cx="9539984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Program Budget - Appropriation carries forward and does not expire</a:t>
            </a:r>
          </a:p>
          <a:p>
            <a:pPr marL="457200" indent="-457200" defTabSz="45720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Will reflect Programming and Allocation approved at May Board Meeting for Formula-based Program Areas</a:t>
            </a:r>
          </a:p>
          <a:p>
            <a:pPr marL="457200" indent="-457200" defTabSz="45720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Need/Capacity-based Program Areas will be considered by Board of Directors for approval later in 2021</a:t>
            </a:r>
          </a:p>
          <a:p>
            <a:pPr marL="457200" indent="-457200" defTabSz="457200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Total FY22 &amp; FY23 for Formula-based Program Areas - $171.95 Million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C57A0AE-9551-4E50-94A4-6B7E17A52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7864" y="6356351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sz="1800" b="0" dirty="0">
                <a:solidFill>
                  <a:prstClr val="black"/>
                </a:solidFill>
                <a:latin typeface="Arial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926819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034446-2CD6-4A3D-8BB1-DE20D9D7F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96" y="2007755"/>
            <a:ext cx="2438400" cy="1615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629"/>
            <a:ext cx="10848760" cy="487410"/>
          </a:xfrm>
        </p:spPr>
        <p:txBody>
          <a:bodyPr>
            <a:noAutofit/>
          </a:bodyPr>
          <a:lstStyle/>
          <a:p>
            <a:r>
              <a:rPr lang="en-US" sz="3600" dirty="0"/>
              <a:t>VTP Transportation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18750" y="1633197"/>
            <a:ext cx="6545943" cy="44816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and completion of: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 Projects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Lanes Projects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Bicycle/Pedestrian Projects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Streets Projects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D65F8-50F8-4F50-87BF-ED126E287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67" y="1725149"/>
            <a:ext cx="2105894" cy="1766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3E3366-4BE3-4F0B-AB3D-D346213A6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80" y="3548566"/>
            <a:ext cx="2688468" cy="2199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73CC0-F6CE-4E9F-8956-1DC8E93BD7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822" y="3640937"/>
            <a:ext cx="1958133" cy="1623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465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z="1800" b="0" dirty="0">
                <a:solidFill>
                  <a:prstClr val="black"/>
                </a:solidFill>
                <a:latin typeface="Arial"/>
              </a:rPr>
              <a:t>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FD174D-8A74-49D2-B117-45DCC9D18A9D}"/>
              </a:ext>
            </a:extLst>
          </p:cNvPr>
          <p:cNvSpPr txBox="1"/>
          <p:nvPr/>
        </p:nvSpPr>
        <p:spPr>
          <a:xfrm rot="19668442">
            <a:off x="-541558" y="1991656"/>
            <a:ext cx="12337774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0" b="1" dirty="0">
                <a:solidFill>
                  <a:schemeClr val="bg1">
                    <a:lumMod val="85000"/>
                  </a:schemeClr>
                </a:solidFill>
                <a:latin typeface="Arial Black"/>
              </a:rPr>
              <a:t>DRAFT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B317A2-18DA-4947-AB63-D07A5EB3316E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447978923"/>
              </p:ext>
            </p:extLst>
          </p:nvPr>
        </p:nvGraphicFramePr>
        <p:xfrm>
          <a:off x="1477374" y="2013111"/>
          <a:ext cx="86868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760">
                  <a:extLst>
                    <a:ext uri="{9D8B030D-6E8A-4147-A177-3AD203B41FA5}">
                      <a16:colId xmlns:a16="http://schemas.microsoft.com/office/drawing/2014/main" val="298536790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1577803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24984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millions)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86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$253.7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R="640080" anchor="ctr"/>
                </a:tc>
                <a:extLst>
                  <a:ext uri="{0D108BD9-81ED-4DB2-BD59-A6C34878D82A}">
                    <a16:rowId xmlns:a16="http://schemas.microsoft.com/office/drawing/2014/main" val="1038956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 Lanes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$144.1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R="640080" anchor="ctr"/>
                </a:tc>
                <a:extLst>
                  <a:ext uri="{0D108BD9-81ED-4DB2-BD59-A6C34878D82A}">
                    <a16:rowId xmlns:a16="http://schemas.microsoft.com/office/drawing/2014/main" val="412277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Bike/Ped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$4.8</a:t>
                      </a:r>
                    </a:p>
                  </a:txBody>
                  <a:tcPr marR="54864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R="640080" anchor="ctr"/>
                </a:tc>
                <a:extLst>
                  <a:ext uri="{0D108BD9-81ED-4DB2-BD59-A6C34878D82A}">
                    <a16:rowId xmlns:a16="http://schemas.microsoft.com/office/drawing/2014/main" val="188481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Streets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$0.5</a:t>
                      </a:r>
                    </a:p>
                  </a:txBody>
                  <a:tcPr marR="5486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R="6400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29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R="4572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$403.1</a:t>
                      </a:r>
                    </a:p>
                  </a:txBody>
                  <a:tcPr marR="5486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R="6400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981453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AA0279-BD28-4BC6-B575-497860A01AE3}"/>
              </a:ext>
            </a:extLst>
          </p:cNvPr>
          <p:cNvSpPr txBox="1"/>
          <p:nvPr/>
        </p:nvSpPr>
        <p:spPr>
          <a:xfrm>
            <a:off x="5288691" y="6273660"/>
            <a:ext cx="5405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Note: Totals may not be precise due to independent rounding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629"/>
            <a:ext cx="11519452" cy="487410"/>
          </a:xfrm>
        </p:spPr>
        <p:txBody>
          <a:bodyPr>
            <a:noAutofit/>
          </a:bodyPr>
          <a:lstStyle/>
          <a:p>
            <a:r>
              <a:rPr lang="en-US" sz="3600" dirty="0"/>
              <a:t>Proposed VTP </a:t>
            </a:r>
            <a:r>
              <a:rPr lang="en-US" sz="3600" dirty="0">
                <a:solidFill>
                  <a:schemeClr val="tx1"/>
                </a:solidFill>
              </a:rPr>
              <a:t>Transportation Program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FY22 &amp; FY23 </a:t>
            </a:r>
            <a:r>
              <a:rPr lang="en-US" sz="3600" dirty="0"/>
              <a:t>Capital Budget by Category</a:t>
            </a:r>
          </a:p>
        </p:txBody>
      </p:sp>
    </p:spTree>
    <p:extLst>
      <p:ext uri="{BB962C8B-B14F-4D97-AF65-F5344CB8AC3E}">
        <p14:creationId xmlns:p14="http://schemas.microsoft.com/office/powerpoint/2010/main" val="3645652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D849402-4170-CE4A-A196-BDEB35909225}" type="slidenum">
              <a:rPr lang="en-US" sz="1800" b="0">
                <a:solidFill>
                  <a:prstClr val="black"/>
                </a:solidFill>
                <a:latin typeface="Arial"/>
              </a:rPr>
              <a:pPr>
                <a:defRPr/>
              </a:pPr>
              <a:t>28</a:t>
            </a:fld>
            <a:endParaRPr lang="en-US" sz="18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6F80B-5622-4194-AA06-8A5FCBB9368E}"/>
              </a:ext>
            </a:extLst>
          </p:cNvPr>
          <p:cNvSpPr txBox="1"/>
          <p:nvPr/>
        </p:nvSpPr>
        <p:spPr>
          <a:xfrm rot="19668442">
            <a:off x="-541558" y="1991656"/>
            <a:ext cx="12337774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0" b="1" dirty="0">
                <a:solidFill>
                  <a:schemeClr val="bg1">
                    <a:lumMod val="85000"/>
                  </a:schemeClr>
                </a:solidFill>
                <a:latin typeface="Arial Black"/>
              </a:rPr>
              <a:t>DRAFT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EBFD3C0-AE21-43B4-B119-9CB1A161E984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593397209"/>
              </p:ext>
            </p:extLst>
          </p:nvPr>
        </p:nvGraphicFramePr>
        <p:xfrm>
          <a:off x="389335" y="1582865"/>
          <a:ext cx="11100816" cy="495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0A11A19-9A12-4EA0-9093-3077C1D3C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188" y="1348311"/>
            <a:ext cx="3343275" cy="17621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3DC8D6-41DC-4762-A46C-378B955B05D8}"/>
              </a:ext>
            </a:extLst>
          </p:cNvPr>
          <p:cNvCxnSpPr>
            <a:cxnSpLocks/>
          </p:cNvCxnSpPr>
          <p:nvPr/>
        </p:nvCxnSpPr>
        <p:spPr>
          <a:xfrm flipH="1">
            <a:off x="7474591" y="1912690"/>
            <a:ext cx="872456" cy="461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12154"/>
            <a:ext cx="11466576" cy="487410"/>
          </a:xfrm>
        </p:spPr>
        <p:txBody>
          <a:bodyPr>
            <a:noAutofit/>
          </a:bodyPr>
          <a:lstStyle/>
          <a:p>
            <a:r>
              <a:rPr lang="en-US" sz="3600" dirty="0"/>
              <a:t>Proposed VTP </a:t>
            </a:r>
            <a:r>
              <a:rPr lang="en-US" sz="3600" dirty="0">
                <a:solidFill>
                  <a:schemeClr val="tx1"/>
                </a:solidFill>
              </a:rPr>
              <a:t>Transportation Program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FY22 &amp; FY23 C</a:t>
            </a:r>
            <a:r>
              <a:rPr lang="en-US" sz="3600" dirty="0"/>
              <a:t>apital Budget by Funding Source</a:t>
            </a:r>
          </a:p>
        </p:txBody>
      </p:sp>
    </p:spTree>
    <p:extLst>
      <p:ext uri="{BB962C8B-B14F-4D97-AF65-F5344CB8AC3E}">
        <p14:creationId xmlns:p14="http://schemas.microsoft.com/office/powerpoint/2010/main" val="3882964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background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" y="1359072"/>
            <a:ext cx="11300791" cy="1670429"/>
          </a:xfrm>
        </p:spPr>
        <p:txBody>
          <a:bodyPr>
            <a:noAutofit/>
          </a:bodyPr>
          <a:lstStyle/>
          <a:p>
            <a:r>
              <a:rPr lang="en-US" sz="7200" dirty="0"/>
              <a:t>Other Programs</a:t>
            </a:r>
          </a:p>
        </p:txBody>
      </p:sp>
    </p:spTree>
    <p:extLst>
      <p:ext uri="{BB962C8B-B14F-4D97-AF65-F5344CB8AC3E}">
        <p14:creationId xmlns:p14="http://schemas.microsoft.com/office/powerpoint/2010/main" val="408180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background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538" y="1509112"/>
            <a:ext cx="9856923" cy="1670429"/>
          </a:xfrm>
        </p:spPr>
        <p:txBody>
          <a:bodyPr>
            <a:noAutofit/>
          </a:bodyPr>
          <a:lstStyle/>
          <a:p>
            <a:r>
              <a:rPr lang="en-US" sz="7200" dirty="0"/>
              <a:t>VTA Transit Fund - Operating Budget</a:t>
            </a:r>
          </a:p>
        </p:txBody>
      </p:sp>
    </p:spTree>
    <p:extLst>
      <p:ext uri="{BB962C8B-B14F-4D97-AF65-F5344CB8AC3E}">
        <p14:creationId xmlns:p14="http://schemas.microsoft.com/office/powerpoint/2010/main" val="1669795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36"/>
            <a:ext cx="8595360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2000 Measure A Program-Operating</a:t>
            </a:r>
            <a:br>
              <a:rPr lang="en-US" sz="3600" dirty="0"/>
            </a:br>
            <a:r>
              <a:rPr lang="en-US" sz="3600" dirty="0"/>
              <a:t>FY22 &amp; FY23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980337" y="1787321"/>
            <a:ext cx="8595361" cy="367145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Primarily Operating Assistance to VTA Transit Fund and Debt Service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Proposed Budget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A8AA72D-91FA-4638-93E3-8F8BFE24C0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7864" y="6356351"/>
            <a:ext cx="2844800" cy="365125"/>
          </a:xfrm>
        </p:spPr>
        <p:txBody>
          <a:bodyPr/>
          <a:lstStyle/>
          <a:p>
            <a:pPr>
              <a:defRPr/>
            </a:pPr>
            <a:fld id="{7D849402-4170-CE4A-A196-BDEB35909225}" type="slidenum">
              <a:rPr lang="en-US" sz="1800" b="0">
                <a:solidFill>
                  <a:prstClr val="black"/>
                </a:solidFill>
                <a:latin typeface="Arial"/>
              </a:rPr>
              <a:pPr>
                <a:defRPr/>
              </a:pPr>
              <a:t>30</a:t>
            </a:fld>
            <a:endParaRPr lang="en-US" sz="1800" b="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7C5DF-5932-42D2-B45B-B07630265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81901"/>
              </p:ext>
            </p:extLst>
          </p:nvPr>
        </p:nvGraphicFramePr>
        <p:xfrm>
          <a:off x="1561946" y="3550360"/>
          <a:ext cx="6382427" cy="1036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78502">
                  <a:extLst>
                    <a:ext uri="{9D8B030D-6E8A-4147-A177-3AD203B41FA5}">
                      <a16:colId xmlns:a16="http://schemas.microsoft.com/office/drawing/2014/main" val="3447057065"/>
                    </a:ext>
                  </a:extLst>
                </a:gridCol>
                <a:gridCol w="3103925">
                  <a:extLst>
                    <a:ext uri="{9D8B030D-6E8A-4147-A177-3AD203B41FA5}">
                      <a16:colId xmlns:a16="http://schemas.microsoft.com/office/drawing/2014/main" val="4210841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449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$139.2 Million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$142.1 Million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22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638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36"/>
            <a:ext cx="8595360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Congestion Management Program</a:t>
            </a:r>
            <a:br>
              <a:rPr lang="en-US" sz="3600" dirty="0"/>
            </a:br>
            <a:r>
              <a:rPr lang="en-US" sz="3600" dirty="0"/>
              <a:t>FY22 &amp; FY23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938392" y="1653097"/>
            <a:ext cx="9975685" cy="367145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VTA’s Congestion Management Program is fiscally separate from VTA Transit, funded through assessments to local jurisdictions (Member Agencies)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3.5% increase in Member Agency Fees each year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Proposed Budget for CMPP Committee review in May, consider recommending for Board approval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A8AA72D-91FA-4638-93E3-8F8BFE24C0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7864" y="6356351"/>
            <a:ext cx="2844800" cy="365125"/>
          </a:xfrm>
        </p:spPr>
        <p:txBody>
          <a:bodyPr/>
          <a:lstStyle/>
          <a:p>
            <a:pPr>
              <a:defRPr/>
            </a:pPr>
            <a:fld id="{7D849402-4170-CE4A-A196-BDEB35909225}" type="slidenum">
              <a:rPr lang="en-US" sz="1800" b="0">
                <a:solidFill>
                  <a:prstClr val="black"/>
                </a:solidFill>
                <a:latin typeface="Arial"/>
              </a:rPr>
              <a:pPr>
                <a:defRPr/>
              </a:pPr>
              <a:t>31</a:t>
            </a:fld>
            <a:endParaRPr lang="en-US" sz="1800" b="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7C5DF-5932-42D2-B45B-B07630265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11062"/>
              </p:ext>
            </p:extLst>
          </p:nvPr>
        </p:nvGraphicFramePr>
        <p:xfrm>
          <a:off x="1511613" y="4805244"/>
          <a:ext cx="5486400" cy="1036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4705706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210841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449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$6.2 Million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$7.0 Million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22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726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2336"/>
            <a:ext cx="10504025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Transit Oriented Development Program</a:t>
            </a:r>
            <a:br>
              <a:rPr lang="en-US" sz="3600" dirty="0"/>
            </a:br>
            <a:r>
              <a:rPr lang="en-US" sz="3600" dirty="0"/>
              <a:t>FY22 &amp; FY23 Highlights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978408" y="1516528"/>
            <a:ext cx="10085061" cy="470329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FY22 and FY23 reflects a continuation of efforts to create mixed-use, mixed-income Transit-Oriented Development (TOD), with a higher proportion of affordable housing units and expanded focus on workforce housing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Proposed Budget</a:t>
            </a:r>
          </a:p>
          <a:p>
            <a:pPr>
              <a:spcBef>
                <a:spcPts val="1800"/>
              </a:spcBef>
            </a:pPr>
            <a:endParaRPr lang="en-US" sz="28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19E3DC-48FE-48EB-BB60-53F701D003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7864" y="6356351"/>
            <a:ext cx="2844800" cy="365125"/>
          </a:xfrm>
        </p:spPr>
        <p:txBody>
          <a:bodyPr/>
          <a:lstStyle/>
          <a:p>
            <a:pPr>
              <a:defRPr/>
            </a:pPr>
            <a:fld id="{7D849402-4170-CE4A-A196-BDEB35909225}" type="slidenum">
              <a:rPr lang="en-US" sz="1800" b="0">
                <a:solidFill>
                  <a:prstClr val="black"/>
                </a:solidFill>
                <a:latin typeface="Arial"/>
              </a:rPr>
              <a:pPr>
                <a:defRPr/>
              </a:pPr>
              <a:t>32</a:t>
            </a:fld>
            <a:endParaRPr lang="en-US" sz="1800" b="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8E7BBA-D77D-49A0-AE72-66994A2B6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69274"/>
              </p:ext>
            </p:extLst>
          </p:nvPr>
        </p:nvGraphicFramePr>
        <p:xfrm>
          <a:off x="1554480" y="4079600"/>
          <a:ext cx="7589520" cy="1554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83449396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4705706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210841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449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$0.3 Million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$0.2 Million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223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$17.0 Million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685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740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2336"/>
            <a:ext cx="10504025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Silicon Valley Express Lanes Program</a:t>
            </a:r>
            <a:br>
              <a:rPr lang="en-US" sz="3600" dirty="0"/>
            </a:br>
            <a:r>
              <a:rPr lang="en-US" sz="3600" dirty="0"/>
              <a:t>FY22 &amp; FY23 Highlights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978408" y="1516528"/>
            <a:ext cx="10085061" cy="470329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FY22 and FY23 reflects anticipated revenue and expenses for the expanded operation of the SR 237 Express Lanes and the US-101 Express Lanes (Phase 3)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 portion of the Program’s net revenues will be set aside for future Program expenses to be incurred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Proposed Budget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19E3DC-48FE-48EB-BB60-53F701D003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7864" y="6356351"/>
            <a:ext cx="2844800" cy="365125"/>
          </a:xfrm>
        </p:spPr>
        <p:txBody>
          <a:bodyPr/>
          <a:lstStyle/>
          <a:p>
            <a:pPr>
              <a:defRPr/>
            </a:pPr>
            <a:fld id="{7D849402-4170-CE4A-A196-BDEB35909225}" type="slidenum">
              <a:rPr lang="en-US" sz="1800" b="0">
                <a:solidFill>
                  <a:prstClr val="black"/>
                </a:solidFill>
                <a:latin typeface="Arial"/>
              </a:rPr>
              <a:pPr>
                <a:defRPr/>
              </a:pPr>
              <a:t>33</a:t>
            </a:fld>
            <a:endParaRPr lang="en-US" sz="1800" b="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30BCF3-4249-4850-9EEB-A055DA00C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23730"/>
              </p:ext>
            </p:extLst>
          </p:nvPr>
        </p:nvGraphicFramePr>
        <p:xfrm>
          <a:off x="1480894" y="4741380"/>
          <a:ext cx="5486400" cy="1036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4705706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210841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449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$5.8 Million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$7.1 Million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22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294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2336"/>
            <a:ext cx="11600689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2008 Measure B—BART Operating Sales Tax Program</a:t>
            </a:r>
            <a:br>
              <a:rPr lang="en-US" sz="3600" dirty="0"/>
            </a:br>
            <a:r>
              <a:rPr lang="en-US" sz="3600" dirty="0"/>
              <a:t>FY22 &amp; FY23 Highlights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986797" y="1399082"/>
            <a:ext cx="10085061" cy="470329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Proposed FY22 &amp; FY23 Budget includes operations and maintenance (O&amp;M) cost payment to BART, contribution to BART Capital Improvement Projects, and VTA operating expenses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Appropriation for Contribution to BART Capital Improvement Projects carries forward and does not expire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Proposed Budget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19E3DC-48FE-48EB-BB60-53F701D003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7864" y="6356351"/>
            <a:ext cx="2844800" cy="365125"/>
          </a:xfrm>
        </p:spPr>
        <p:txBody>
          <a:bodyPr/>
          <a:lstStyle/>
          <a:p>
            <a:pPr>
              <a:defRPr/>
            </a:pPr>
            <a:fld id="{7D849402-4170-CE4A-A196-BDEB35909225}" type="slidenum">
              <a:rPr lang="en-US" sz="1800" b="0">
                <a:solidFill>
                  <a:prstClr val="black"/>
                </a:solidFill>
                <a:latin typeface="Arial"/>
              </a:rPr>
              <a:pPr>
                <a:defRPr/>
              </a:pPr>
              <a:t>34</a:t>
            </a:fld>
            <a:endParaRPr lang="en-US" sz="1800" b="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CDFD52-42BA-4C1E-B625-A3E913D69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78153"/>
              </p:ext>
            </p:extLst>
          </p:nvPr>
        </p:nvGraphicFramePr>
        <p:xfrm>
          <a:off x="1528989" y="4187479"/>
          <a:ext cx="9443811" cy="204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30160">
                  <a:extLst>
                    <a:ext uri="{9D8B030D-6E8A-4147-A177-3AD203B41FA5}">
                      <a16:colId xmlns:a16="http://schemas.microsoft.com/office/drawing/2014/main" val="453355742"/>
                    </a:ext>
                  </a:extLst>
                </a:gridCol>
                <a:gridCol w="1744910">
                  <a:extLst>
                    <a:ext uri="{9D8B030D-6E8A-4147-A177-3AD203B41FA5}">
                      <a16:colId xmlns:a16="http://schemas.microsoft.com/office/drawing/2014/main" val="3447057065"/>
                    </a:ext>
                  </a:extLst>
                </a:gridCol>
                <a:gridCol w="1568741">
                  <a:extLst>
                    <a:ext uri="{9D8B030D-6E8A-4147-A177-3AD203B41FA5}">
                      <a16:colId xmlns:a16="http://schemas.microsoft.com/office/drawing/2014/main" val="4210841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($ in millions)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449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O&amp;M Cost Payment to BART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03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 to BART Capital Improvement Projects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4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VTA Operating Expenses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85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2008 Measure B Program Proposed Budget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22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625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36"/>
            <a:ext cx="8166704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Proposed Budget Summary</a:t>
            </a:r>
            <a:r>
              <a:rPr lang="en-US" sz="3600" baseline="30000" dirty="0"/>
              <a:t>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71714835"/>
              </p:ext>
            </p:extLst>
          </p:nvPr>
        </p:nvGraphicFramePr>
        <p:xfrm>
          <a:off x="1397083" y="1653677"/>
          <a:ext cx="8869680" cy="4094480"/>
        </p:xfrm>
        <a:graphic>
          <a:graphicData uri="http://schemas.openxmlformats.org/drawingml/2006/table">
            <a:tbl>
              <a:tblPr/>
              <a:tblGrid>
                <a:gridCol w="57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Fiscal Year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Fiscal Year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VTA Transit-Operating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521,052</a:t>
                      </a: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544,167</a:t>
                      </a: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VTA Transit-Capital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227,441</a:t>
                      </a: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</a:t>
                      </a:r>
                      <a:r>
                        <a:rPr lang="en-US" sz="17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2000 Measure A Transit Improvement Program-Operating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139,165</a:t>
                      </a: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142,082 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2000 Measure A Transit Improvement Program-Capital 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2,140,874</a:t>
                      </a: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</a:t>
                      </a:r>
                      <a:r>
                        <a:rPr lang="en-US" sz="17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Congestion Management Program-Operating</a:t>
                      </a:r>
                      <a:endParaRPr lang="en-US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6,197</a:t>
                      </a: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7,043 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VTP Transportation Program-Capital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403,098</a:t>
                      </a: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</a:t>
                      </a:r>
                      <a:r>
                        <a:rPr lang="en-US" sz="17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Joint Development Program-Operating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297</a:t>
                      </a: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207</a:t>
                      </a: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Joint Development Program-Capital</a:t>
                      </a:r>
                    </a:p>
                  </a:txBody>
                  <a:tcPr marL="68580" marR="685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16,895</a:t>
                      </a: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</a:t>
                      </a:r>
                      <a:r>
                        <a:rPr lang="en-US" sz="17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Silicon Valley Express Lanes Program-Operating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5,826</a:t>
                      </a: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7,147</a:t>
                      </a: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BART Operating Sales Tax Program-Operating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100,524</a:t>
                      </a: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103,524 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2016 Measure B Program</a:t>
                      </a:r>
                    </a:p>
                  </a:txBody>
                  <a:tcPr marL="68580" marR="6858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171,950</a:t>
                      </a:r>
                      <a:r>
                        <a:rPr lang="en-US" sz="17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---</a:t>
                      </a:r>
                      <a:r>
                        <a:rPr lang="en-US" sz="170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27368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 Box 177"/>
          <p:cNvSpPr txBox="1">
            <a:spLocks noChangeArrowheads="1"/>
          </p:cNvSpPr>
          <p:nvPr/>
        </p:nvSpPr>
        <p:spPr bwMode="auto">
          <a:xfrm>
            <a:off x="4587838" y="6017134"/>
            <a:ext cx="55125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baseline="30000" dirty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 Includes transfers between funds</a:t>
            </a:r>
          </a:p>
          <a:p>
            <a:pPr eaLnBrk="0" hangingPunct="0">
              <a:defRPr/>
            </a:pPr>
            <a:r>
              <a:rPr lang="en-US" sz="1400" baseline="30000" dirty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 Total appropriation for FY 2022 and FY 2023 reflected in FY 2022</a:t>
            </a:r>
          </a:p>
          <a:p>
            <a:pPr eaLnBrk="0" hangingPunct="0">
              <a:defRPr/>
            </a:pPr>
            <a:r>
              <a:rPr lang="en-US" sz="1400" baseline="30000" dirty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 Includes only the portion of Formula Based Program Areas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06810" y="1284892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b="1" dirty="0"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($$ in Thousands)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CD5FE26-7782-4F93-8845-64CD2F1D98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7864" y="6356351"/>
            <a:ext cx="2844800" cy="365125"/>
          </a:xfrm>
        </p:spPr>
        <p:txBody>
          <a:bodyPr/>
          <a:lstStyle/>
          <a:p>
            <a:pPr>
              <a:defRPr/>
            </a:pPr>
            <a:fld id="{7D849402-4170-CE4A-A196-BDEB35909225}" type="slidenum">
              <a:rPr lang="en-US" sz="1800" b="0">
                <a:solidFill>
                  <a:prstClr val="black"/>
                </a:solidFill>
                <a:latin typeface="Arial"/>
              </a:rPr>
              <a:pPr>
                <a:defRPr/>
              </a:pPr>
              <a:t>35</a:t>
            </a:fld>
            <a:endParaRPr lang="en-US" sz="1800" b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535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36"/>
            <a:ext cx="8970264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Public Outreach Schedule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3"/>
          </p:nvPr>
        </p:nvSpPr>
        <p:spPr>
          <a:xfrm>
            <a:off x="457200" y="1631951"/>
            <a:ext cx="8653463" cy="4333875"/>
          </a:xfrm>
        </p:spPr>
        <p:txBody>
          <a:bodyPr/>
          <a:lstStyle/>
          <a:p>
            <a:pPr>
              <a:lnSpc>
                <a:spcPct val="7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000" b="1" dirty="0">
                <a:ea typeface="ＭＳ Ｐゴシック" panose="020B0600070205080204" pitchFamily="34" charset="-128"/>
              </a:rPr>
              <a:t>Community Meetings</a:t>
            </a:r>
          </a:p>
          <a:p>
            <a:pPr lvl="1">
              <a:lnSpc>
                <a:spcPct val="70000"/>
              </a:lnSpc>
              <a:buFontTx/>
              <a:buNone/>
            </a:pPr>
            <a:endParaRPr lang="en-US" sz="1600" b="1" u="sng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600" b="1" u="sng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600" b="1" u="sng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600" b="1" u="sng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600" b="1" u="sng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600" b="1" u="sng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100" b="1" u="sng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Zapf Dingbats"/>
              <a:buNone/>
            </a:pPr>
            <a:endParaRPr lang="en-US" sz="1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10194"/>
              </p:ext>
            </p:extLst>
          </p:nvPr>
        </p:nvGraphicFramePr>
        <p:xfrm>
          <a:off x="457201" y="2273417"/>
          <a:ext cx="10524503" cy="22586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9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6206">
                <a:tc>
                  <a:txBody>
                    <a:bodyPr/>
                    <a:lstStyle/>
                    <a:p>
                      <a:r>
                        <a:rPr lang="en-US" sz="2400" b="0" dirty="0"/>
                        <a:t>Wednesday, April 21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90998" marT="45499" marB="454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/>
                        <a:t>12:00 pm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82880" marT="45499" marB="45499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Video and Teleconference Meeting</a:t>
                      </a:r>
                    </a:p>
                  </a:txBody>
                  <a:tcPr marL="182880" marR="90998" marT="45499" marB="4549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462">
                <a:tc>
                  <a:txBody>
                    <a:bodyPr/>
                    <a:lstStyle/>
                    <a:p>
                      <a:r>
                        <a:rPr lang="en-US" sz="2400" dirty="0"/>
                        <a:t>Tuesday, April 27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90998" marT="45499" marB="4549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6:00 pm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82880" marT="45499" marB="45499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Video and Teleconference Meeting</a:t>
                      </a:r>
                    </a:p>
                  </a:txBody>
                  <a:tcPr marL="182880" marR="90998" marT="45499" marB="4549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5202E6C-B855-47F7-BDBD-0537B3A720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7864" y="6356351"/>
            <a:ext cx="2844800" cy="365125"/>
          </a:xfrm>
        </p:spPr>
        <p:txBody>
          <a:bodyPr/>
          <a:lstStyle/>
          <a:p>
            <a:pPr>
              <a:defRPr/>
            </a:pPr>
            <a:fld id="{7D849402-4170-CE4A-A196-BDEB35909225}" type="slidenum">
              <a:rPr lang="en-US" sz="1800" b="0">
                <a:solidFill>
                  <a:prstClr val="black"/>
                </a:solidFill>
                <a:latin typeface="Arial"/>
              </a:rPr>
              <a:pPr>
                <a:defRPr/>
              </a:pPr>
              <a:t>36</a:t>
            </a:fld>
            <a:endParaRPr lang="en-US" sz="1800" b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9065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36"/>
            <a:ext cx="8970264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Meeting Schedule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3"/>
          </p:nvPr>
        </p:nvSpPr>
        <p:spPr>
          <a:xfrm>
            <a:off x="348982" y="1522894"/>
            <a:ext cx="10965855" cy="4333875"/>
          </a:xfrm>
        </p:spPr>
        <p:txBody>
          <a:bodyPr/>
          <a:lstStyle/>
          <a:p>
            <a:pPr>
              <a:lnSpc>
                <a:spcPct val="7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>
                <a:ea typeface="ＭＳ Ｐゴシック" panose="020B0600070205080204" pitchFamily="34" charset="-128"/>
              </a:rPr>
              <a:t>Committee Meetings</a:t>
            </a:r>
          </a:p>
          <a:p>
            <a:pPr lvl="1">
              <a:lnSpc>
                <a:spcPct val="70000"/>
              </a:lnSpc>
              <a:buFontTx/>
              <a:buNone/>
            </a:pPr>
            <a:endParaRPr lang="en-US" sz="1800" b="1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800" b="1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800" b="1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800" b="1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800" b="1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800" b="1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800" b="1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800" b="1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800" b="1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1800" b="1" dirty="0"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sz="2400" b="1" dirty="0"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buClrTx/>
              <a:buSzPct val="100000"/>
              <a:buFont typeface="Wingdings" panose="05000000000000000000" pitchFamily="2" charset="2"/>
              <a:buChar char="Ø"/>
            </a:pPr>
            <a:endParaRPr lang="en-US" sz="2400" b="1" dirty="0"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>
                <a:ea typeface="ＭＳ Ｐゴシック" panose="020B0600070205080204" pitchFamily="34" charset="-128"/>
              </a:rPr>
              <a:t>Board Meeting ~ Biennial Budget Adoption</a:t>
            </a:r>
            <a:endParaRPr lang="en-US" sz="1400" b="1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Zapf Dingbats"/>
              <a:buNone/>
            </a:pPr>
            <a:endParaRPr lang="en-US" sz="1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03673"/>
              </p:ext>
            </p:extLst>
          </p:nvPr>
        </p:nvGraphicFramePr>
        <p:xfrm>
          <a:off x="382538" y="1951632"/>
          <a:ext cx="11127157" cy="25759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47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1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951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April 29</a:t>
                      </a: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am</a:t>
                      </a:r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Program Committee</a:t>
                      </a:r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val="2448929336"/>
                  </a:ext>
                </a:extLst>
              </a:tr>
              <a:tr h="361226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Wednesday, May</a:t>
                      </a:r>
                      <a:r>
                        <a:rPr lang="en-US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1:30 pm</a:t>
                      </a:r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Advisory Committee</a:t>
                      </a:r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8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Wednesday, May 12</a:t>
                      </a: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4:00 pm</a:t>
                      </a:r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Citizens’ Advisory Committee</a:t>
                      </a:r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38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May 13</a:t>
                      </a: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4:00 pm</a:t>
                      </a:r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Advisory Committee</a:t>
                      </a:r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0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May 20</a:t>
                      </a: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10:00 am</a:t>
                      </a:r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Congestion Management Program &amp; Planning Committee</a:t>
                      </a:r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val="1746524116"/>
                  </a:ext>
                </a:extLst>
              </a:tr>
              <a:tr h="36560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May 20</a:t>
                      </a: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pm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 &amp; Finance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Committee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0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May 27</a:t>
                      </a: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 pm</a:t>
                      </a:r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Program Committee</a:t>
                      </a:r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val="32275522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6454"/>
              </p:ext>
            </p:extLst>
          </p:nvPr>
        </p:nvGraphicFramePr>
        <p:xfrm>
          <a:off x="365760" y="5342044"/>
          <a:ext cx="11152324" cy="370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81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6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Thursday, June 3</a:t>
                      </a: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5:30 pm</a:t>
                      </a:r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 and Teleconference Meeting</a:t>
                      </a:r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CEB9D80-3E85-4BA6-B18F-8E34CD629B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7864" y="6356351"/>
            <a:ext cx="2844800" cy="365125"/>
          </a:xfrm>
        </p:spPr>
        <p:txBody>
          <a:bodyPr/>
          <a:lstStyle/>
          <a:p>
            <a:pPr>
              <a:defRPr/>
            </a:pPr>
            <a:fld id="{7D849402-4170-CE4A-A196-BDEB35909225}" type="slidenum">
              <a:rPr lang="en-US" sz="1800" b="0">
                <a:solidFill>
                  <a:prstClr val="black"/>
                </a:solidFill>
                <a:latin typeface="Arial"/>
              </a:rPr>
              <a:pPr>
                <a:defRPr/>
              </a:pPr>
              <a:t>37</a:t>
            </a:fld>
            <a:endParaRPr lang="en-US" sz="1800" b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892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background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61263"/>
            <a:ext cx="9856923" cy="4125890"/>
          </a:xfrm>
        </p:spPr>
        <p:txBody>
          <a:bodyPr>
            <a:noAutofit/>
          </a:bodyPr>
          <a:lstStyle/>
          <a:p>
            <a:pPr algn="ctr"/>
            <a:r>
              <a:rPr lang="en-US" sz="9600"/>
              <a:t>QUESTIONS/</a:t>
            </a:r>
            <a:br>
              <a:rPr lang="en-US" sz="9600"/>
            </a:br>
            <a:r>
              <a:rPr lang="en-US" sz="9600"/>
              <a:t>DISCUSSION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6625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629"/>
            <a:ext cx="10848760" cy="487410"/>
          </a:xfrm>
        </p:spPr>
        <p:txBody>
          <a:bodyPr>
            <a:noAutofit/>
          </a:bodyPr>
          <a:lstStyle/>
          <a:p>
            <a:r>
              <a:rPr lang="en-US" sz="3600" dirty="0"/>
              <a:t>Competing Uses for Revenue Dollars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z="1800" b="0" dirty="0">
                <a:solidFill>
                  <a:prstClr val="black"/>
                </a:solidFill>
                <a:latin typeface="Arial"/>
              </a:rPr>
              <a:t>4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3049FAE-D442-4B28-B9EE-36F1C5F97C8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2070105" y="1475374"/>
            <a:ext cx="6027190" cy="4206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D575A-D48E-4F91-AAC9-7F43A073E3E9}"/>
              </a:ext>
            </a:extLst>
          </p:cNvPr>
          <p:cNvSpPr txBox="1"/>
          <p:nvPr/>
        </p:nvSpPr>
        <p:spPr>
          <a:xfrm>
            <a:off x="904088" y="2066295"/>
            <a:ext cx="1375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Service Delivery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DFDFAB-3CEC-4DB4-8A2B-8256D8C59AB3}"/>
              </a:ext>
            </a:extLst>
          </p:cNvPr>
          <p:cNvSpPr txBox="1"/>
          <p:nvPr/>
        </p:nvSpPr>
        <p:spPr>
          <a:xfrm>
            <a:off x="6720356" y="1200341"/>
            <a:ext cx="2840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Wages/Compensation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0CEF35-32FF-40EF-BE67-AB210AFC6E3B}"/>
              </a:ext>
            </a:extLst>
          </p:cNvPr>
          <p:cNvSpPr txBox="1"/>
          <p:nvPr/>
        </p:nvSpPr>
        <p:spPr>
          <a:xfrm>
            <a:off x="736242" y="4654727"/>
            <a:ext cx="1585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New Initiatives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251074-709F-4ABB-85A4-7169BE478B92}"/>
              </a:ext>
            </a:extLst>
          </p:cNvPr>
          <p:cNvSpPr txBox="1"/>
          <p:nvPr/>
        </p:nvSpPr>
        <p:spPr>
          <a:xfrm>
            <a:off x="8266877" y="3541544"/>
            <a:ext cx="2061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Keep Assets in State of Good Repair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97E5EC-17CA-49CC-B4B6-092E4C6C9F33}"/>
              </a:ext>
            </a:extLst>
          </p:cNvPr>
          <p:cNvSpPr txBox="1"/>
          <p:nvPr/>
        </p:nvSpPr>
        <p:spPr>
          <a:xfrm>
            <a:off x="2639028" y="5817918"/>
            <a:ext cx="8801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Unlimited number of ways to spend them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2E19AF-44D0-46E9-BEF3-FB2A3957D5C3}"/>
              </a:ext>
            </a:extLst>
          </p:cNvPr>
          <p:cNvSpPr txBox="1"/>
          <p:nvPr/>
        </p:nvSpPr>
        <p:spPr>
          <a:xfrm>
            <a:off x="3805568" y="5362613"/>
            <a:ext cx="75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Limited number of resources</a:t>
            </a:r>
          </a:p>
        </p:txBody>
      </p:sp>
    </p:spTree>
    <p:extLst>
      <p:ext uri="{BB962C8B-B14F-4D97-AF65-F5344CB8AC3E}">
        <p14:creationId xmlns:p14="http://schemas.microsoft.com/office/powerpoint/2010/main" val="70466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629"/>
            <a:ext cx="10848760" cy="487410"/>
          </a:xfrm>
        </p:spPr>
        <p:txBody>
          <a:bodyPr>
            <a:noAutofit/>
          </a:bodyPr>
          <a:lstStyle/>
          <a:p>
            <a:r>
              <a:rPr lang="en-US" sz="3600" dirty="0"/>
              <a:t>Proposed Biennial Operating Budget Highlights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z="1800" b="0" dirty="0">
                <a:solidFill>
                  <a:prstClr val="black"/>
                </a:solidFill>
                <a:latin typeface="Arial"/>
              </a:rPr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41248" y="1620982"/>
            <a:ext cx="10756585" cy="4481644"/>
          </a:xfrm>
        </p:spPr>
        <p:txBody>
          <a:bodyPr>
            <a:normAutofit/>
          </a:bodyPr>
          <a:lstStyle/>
          <a:p>
            <a:pPr lvl="1" indent="-742950" eaLnBrk="0" fontAlgn="base" hangingPunc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Increase transit service gradually to pre-pandemic level during FY 2022</a:t>
            </a:r>
          </a:p>
          <a:p>
            <a:pPr lvl="1" indent="-742950" eaLnBrk="0" fontAlgn="base" hangingPunc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Maintain current staffing level</a:t>
            </a:r>
          </a:p>
          <a:p>
            <a:pPr lvl="1" indent="-742950" eaLnBrk="0" fontAlgn="base" hangingPunc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No proposed change in current fare structure</a:t>
            </a:r>
            <a:endParaRPr lang="en-US" sz="3200" kern="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-110" charset="-128"/>
              <a:cs typeface="Arial" panose="020B0604020202020204" pitchFamily="34" charset="0"/>
            </a:endParaRPr>
          </a:p>
          <a:p>
            <a:pPr marL="742950" lvl="1" indent="-742950" eaLnBrk="0" fontAlgn="base" hangingPunct="0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t>Supports VTA’s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11593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36"/>
            <a:ext cx="10613136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highlight>
                  <a:srgbClr val="FFFFFF"/>
                </a:highlight>
              </a:rPr>
              <a:t>VTA Transit - Service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b="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547671" y="1493170"/>
            <a:ext cx="914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Thousands)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2926" y="5926211"/>
            <a:ext cx="7345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Note: Totals and percentages may not be precise due to independent rounding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D6AF8521-C6AB-4AEA-9E8A-8D6FD3DD78E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1221450" y="1893428"/>
            <a:ext cx="6714535" cy="39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5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36"/>
            <a:ext cx="10613136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highlight>
                  <a:srgbClr val="FFFFFF"/>
                </a:highlight>
              </a:rPr>
              <a:t>VTA Transit - Ridership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b="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547671" y="1493170"/>
            <a:ext cx="9144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Thousands)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119" y="4449749"/>
            <a:ext cx="7563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Note: Numbers and percentages may not be precise due to independent rounding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A0527-0A6F-49C8-B192-E85AE3CEF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11" y="2021747"/>
            <a:ext cx="11066253" cy="19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1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28995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336"/>
            <a:ext cx="10642922" cy="48741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VTA Transit – </a:t>
            </a:r>
            <a:r>
              <a:rPr lang="en-US" sz="3600" dirty="0">
                <a:solidFill>
                  <a:schemeClr val="tx1"/>
                </a:solidFill>
              </a:rPr>
              <a:t>FY22 &amp; FY23 </a:t>
            </a:r>
            <a:r>
              <a:rPr lang="en-US" sz="3600" dirty="0"/>
              <a:t>Projected Revenues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22327E5-59EF-4339-96DF-DB09EC8BD0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144000" y="6521870"/>
            <a:ext cx="2844800" cy="365125"/>
          </a:xfrm>
        </p:spPr>
        <p:txBody>
          <a:bodyPr/>
          <a:lstStyle/>
          <a:p>
            <a:r>
              <a:rPr lang="en-US" b="0" dirty="0">
                <a:solidFill>
                  <a:prstClr val="black"/>
                </a:solidFill>
              </a:rPr>
              <a:t>8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D83422C-5C67-4227-9A6B-92733AFBFF93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299820938"/>
              </p:ext>
            </p:extLst>
          </p:nvPr>
        </p:nvGraphicFramePr>
        <p:xfrm>
          <a:off x="4864608" y="1263087"/>
          <a:ext cx="7671151" cy="545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DC4C732-4BC6-471F-B8DD-3CD4C1669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36" y="3429000"/>
            <a:ext cx="5266330" cy="2483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DCBB93-287D-4FDE-AC32-6EE6110BDB2C}"/>
              </a:ext>
            </a:extLst>
          </p:cNvPr>
          <p:cNvSpPr txBox="1"/>
          <p:nvPr/>
        </p:nvSpPr>
        <p:spPr>
          <a:xfrm>
            <a:off x="5943601" y="6019268"/>
            <a:ext cx="58852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Note: Numbers &amp; percentages may not be precise due to independent rounding</a:t>
            </a:r>
          </a:p>
        </p:txBody>
      </p:sp>
    </p:spTree>
    <p:extLst>
      <p:ext uri="{BB962C8B-B14F-4D97-AF65-F5344CB8AC3E}">
        <p14:creationId xmlns:p14="http://schemas.microsoft.com/office/powerpoint/2010/main" val="12443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pt4x3-background-07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0" y="-1905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2336"/>
            <a:ext cx="11210926" cy="487410"/>
          </a:xfrm>
        </p:spPr>
        <p:txBody>
          <a:bodyPr>
            <a:noAutofit/>
          </a:bodyPr>
          <a:lstStyle/>
          <a:p>
            <a:r>
              <a:rPr lang="en-US" sz="3600" dirty="0"/>
              <a:t>Sales Tax-Related Revenues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531330"/>
            <a:ext cx="10731180" cy="452657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Sales tax-related revenues: 5 different sources, over 85% of the operating revenues</a:t>
            </a:r>
          </a:p>
          <a:p>
            <a:pPr marL="457200" lvl="0" indent="-4572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Local Sales Tax revenues decreased by 11.8% between FY 2019 and FY 2020</a:t>
            </a:r>
          </a:p>
          <a:p>
            <a:pPr marL="457200" lvl="0" indent="-4572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Proposed Budget for 3 of the sources reflects conservative growth projections from VTA’s sales tax consultants (13.7% in FY 2022 and 6.5% in FY 2023)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other 2 sales tax-related revenues, TDA and STA, are based on the MTC projections</a:t>
            </a:r>
          </a:p>
        </p:txBody>
      </p:sp>
    </p:spTree>
    <p:extLst>
      <p:ext uri="{BB962C8B-B14F-4D97-AF65-F5344CB8AC3E}">
        <p14:creationId xmlns:p14="http://schemas.microsoft.com/office/powerpoint/2010/main" val="4293808195"/>
      </p:ext>
    </p:extLst>
  </p:cSld>
  <p:clrMapOvr>
    <a:masterClrMapping/>
  </p:clrMapOvr>
</p:sld>
</file>

<file path=ppt/theme/theme1.xml><?xml version="1.0" encoding="utf-8"?>
<a:theme xmlns:a="http://schemas.openxmlformats.org/drawingml/2006/main" name="VTA-PPT4x3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VTA-PPT4x3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20832</TotalTime>
  <Words>1787</Words>
  <Application>Microsoft Office PowerPoint</Application>
  <PresentationFormat>Widescreen</PresentationFormat>
  <Paragraphs>451</Paragraphs>
  <Slides>38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VTA-PPT4x3-template</vt:lpstr>
      <vt:lpstr>2_VTA-PPT4x3-template</vt:lpstr>
      <vt:lpstr>Proposed Biennial Budget Fiscal Years 2022 and 2023</vt:lpstr>
      <vt:lpstr>VTA Budgeted Funds</vt:lpstr>
      <vt:lpstr>VTA Transit Fund - Operating Budget</vt:lpstr>
      <vt:lpstr>Competing Uses for Revenue Dollars</vt:lpstr>
      <vt:lpstr>Proposed Biennial Operating Budget Highlights</vt:lpstr>
      <vt:lpstr>VTA Transit - Service Levels</vt:lpstr>
      <vt:lpstr>VTA Transit - Ridership</vt:lpstr>
      <vt:lpstr>VTA Transit – FY22 &amp; FY23 Projected Revenues</vt:lpstr>
      <vt:lpstr>Sales Tax-Related Revenues</vt:lpstr>
      <vt:lpstr>VTA Transit – FY22 &amp; FY23 Proposed Expenses</vt:lpstr>
      <vt:lpstr>VTA Transit – FY22 &amp; FY23 Service Delivery Breakdown</vt:lpstr>
      <vt:lpstr>Labor Costs</vt:lpstr>
      <vt:lpstr>VTA Transit – FY20 to FY23 Operating Balances</vt:lpstr>
      <vt:lpstr>VTA Transit – 10-Year Projection</vt:lpstr>
      <vt:lpstr>Operating Budget Risks</vt:lpstr>
      <vt:lpstr>Capital Programs</vt:lpstr>
      <vt:lpstr>Summary of VTA Capital Assets</vt:lpstr>
      <vt:lpstr>Capital Program Budgets Summary</vt:lpstr>
      <vt:lpstr>Capital Budget Assumptions </vt:lpstr>
      <vt:lpstr>Proposed VTA Transit Fund  FY22 &amp; FY23 Capital Budget </vt:lpstr>
      <vt:lpstr>Proposed VTA Transit Fund   FY22 &amp; FY23 Capital Budget by Funding Source</vt:lpstr>
      <vt:lpstr>2000 Measure A Program</vt:lpstr>
      <vt:lpstr>Proposed 2000 Measure A Program  FY22 &amp; FY23 Capital Budget </vt:lpstr>
      <vt:lpstr>Proposed 2000 Measure A Program  FY22 &amp; FY23 Capital Budget by Funding Source</vt:lpstr>
      <vt:lpstr>2016 Measure B Program  FY22 &amp; FY23 Highlights</vt:lpstr>
      <vt:lpstr>VTP Transportation Program</vt:lpstr>
      <vt:lpstr>Proposed VTP Transportation Program FY22 &amp; FY23 Capital Budget by Category</vt:lpstr>
      <vt:lpstr>Proposed VTP Transportation Program  FY22 &amp; FY23 Capital Budget by Funding Source</vt:lpstr>
      <vt:lpstr>Other Programs</vt:lpstr>
      <vt:lpstr>2000 Measure A Program-Operating FY22 &amp; FY23 Highlights</vt:lpstr>
      <vt:lpstr>Congestion Management Program FY22 &amp; FY23 Highlights</vt:lpstr>
      <vt:lpstr>Transit Oriented Development Program FY22 &amp; FY23 Highlights</vt:lpstr>
      <vt:lpstr>Silicon Valley Express Lanes Program FY22 &amp; FY23 Highlights</vt:lpstr>
      <vt:lpstr>2008 Measure B—BART Operating Sales Tax Program FY22 &amp; FY23 Highlights</vt:lpstr>
      <vt:lpstr>Proposed Budget Summary1</vt:lpstr>
      <vt:lpstr>Public Outreach Schedule</vt:lpstr>
      <vt:lpstr>Meeting Schedule</vt:lpstr>
      <vt:lpstr>QUESTIONS/ DISCUSSION</vt:lpstr>
    </vt:vector>
  </TitlesOfParts>
  <Company>VTA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Carol</dc:creator>
  <cp:lastModifiedBy>Wong, Franklin</cp:lastModifiedBy>
  <cp:revision>468</cp:revision>
  <cp:lastPrinted>2021-04-12T17:16:24Z</cp:lastPrinted>
  <dcterms:created xsi:type="dcterms:W3CDTF">2017-03-02T21:06:27Z</dcterms:created>
  <dcterms:modified xsi:type="dcterms:W3CDTF">2021-04-21T00:58:09Z</dcterms:modified>
</cp:coreProperties>
</file>