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709" r:id="rId6"/>
  </p:sldMasterIdLst>
  <p:notesMasterIdLst>
    <p:notesMasterId r:id="rId48"/>
  </p:notesMasterIdLst>
  <p:sldIdLst>
    <p:sldId id="558" r:id="rId7"/>
    <p:sldId id="539" r:id="rId8"/>
    <p:sldId id="538" r:id="rId9"/>
    <p:sldId id="537" r:id="rId10"/>
    <p:sldId id="536" r:id="rId11"/>
    <p:sldId id="535" r:id="rId12"/>
    <p:sldId id="534" r:id="rId13"/>
    <p:sldId id="533" r:id="rId14"/>
    <p:sldId id="262" r:id="rId15"/>
    <p:sldId id="303" r:id="rId16"/>
    <p:sldId id="286" r:id="rId17"/>
    <p:sldId id="288" r:id="rId18"/>
    <p:sldId id="290" r:id="rId19"/>
    <p:sldId id="280" r:id="rId20"/>
    <p:sldId id="261" r:id="rId21"/>
    <p:sldId id="272" r:id="rId22"/>
    <p:sldId id="275" r:id="rId23"/>
    <p:sldId id="559" r:id="rId24"/>
    <p:sldId id="276" r:id="rId25"/>
    <p:sldId id="292" r:id="rId26"/>
    <p:sldId id="304" r:id="rId27"/>
    <p:sldId id="305" r:id="rId28"/>
    <p:sldId id="306" r:id="rId29"/>
    <p:sldId id="289" r:id="rId30"/>
    <p:sldId id="281" r:id="rId31"/>
    <p:sldId id="301" r:id="rId32"/>
    <p:sldId id="302" r:id="rId33"/>
    <p:sldId id="526" r:id="rId34"/>
    <p:sldId id="530" r:id="rId35"/>
    <p:sldId id="513" r:id="rId36"/>
    <p:sldId id="553" r:id="rId37"/>
    <p:sldId id="554" r:id="rId38"/>
    <p:sldId id="555" r:id="rId39"/>
    <p:sldId id="557" r:id="rId40"/>
    <p:sldId id="545" r:id="rId41"/>
    <p:sldId id="560" r:id="rId42"/>
    <p:sldId id="313" r:id="rId43"/>
    <p:sldId id="549" r:id="rId44"/>
    <p:sldId id="541" r:id="rId45"/>
    <p:sldId id="552" r:id="rId46"/>
    <p:sldId id="561"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8D0494-D725-0C43-E32F-17A3E05F8268}" v="2" dt="2021-08-26T01:28:58.276"/>
    <p1510:client id="{91BC09FA-0182-4030-AA45-C54982C92CD5}" v="1081" dt="2021-08-26T20:24:22.907"/>
    <p1510:client id="{B39D1268-2CC8-4F43-A419-80ADD5ABACE4}" v="83" dt="2021-08-26T19:55:58.268"/>
    <p1510:client id="{B886AEA4-C369-570F-82FC-DB022C17E91C}" v="1691" dt="2021-08-25T23:22:55.8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0975" autoAdjust="0"/>
  </p:normalViewPr>
  <p:slideViewPr>
    <p:cSldViewPr snapToGrid="0">
      <p:cViewPr varScale="1">
        <p:scale>
          <a:sx n="51" d="100"/>
          <a:sy n="51" d="100"/>
        </p:scale>
        <p:origin x="258" y="60"/>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odrasky, Kathleen" userId="f56a7499-c4d6-4d67-926c-aa639a355c68" providerId="ADAL" clId="{91BC09FA-0182-4030-AA45-C54982C92CD5}"/>
    <pc:docChg chg="undo custSel modSld">
      <pc:chgData name="Podrasky, Kathleen" userId="f56a7499-c4d6-4d67-926c-aa639a355c68" providerId="ADAL" clId="{91BC09FA-0182-4030-AA45-C54982C92CD5}" dt="2021-08-26T22:48:50.582" v="2870" actId="6549"/>
      <pc:docMkLst>
        <pc:docMk/>
      </pc:docMkLst>
      <pc:sldChg chg="modSp mod">
        <pc:chgData name="Podrasky, Kathleen" userId="f56a7499-c4d6-4d67-926c-aa639a355c68" providerId="ADAL" clId="{91BC09FA-0182-4030-AA45-C54982C92CD5}" dt="2021-08-26T20:24:22.908" v="208" actId="20577"/>
        <pc:sldMkLst>
          <pc:docMk/>
          <pc:sldMk cId="2776643631" sldId="313"/>
        </pc:sldMkLst>
        <pc:spChg chg="mod">
          <ac:chgData name="Podrasky, Kathleen" userId="f56a7499-c4d6-4d67-926c-aa639a355c68" providerId="ADAL" clId="{91BC09FA-0182-4030-AA45-C54982C92CD5}" dt="2021-08-26T20:24:22.908" v="208" actId="20577"/>
          <ac:spMkLst>
            <pc:docMk/>
            <pc:sldMk cId="2776643631" sldId="313"/>
            <ac:spMk id="3" creationId="{00000000-0000-0000-0000-000000000000}"/>
          </ac:spMkLst>
        </pc:spChg>
      </pc:sldChg>
      <pc:sldChg chg="modNotesTx">
        <pc:chgData name="Podrasky, Kathleen" userId="f56a7499-c4d6-4d67-926c-aa639a355c68" providerId="ADAL" clId="{91BC09FA-0182-4030-AA45-C54982C92CD5}" dt="2021-08-26T22:48:50.582" v="2870" actId="6549"/>
        <pc:sldMkLst>
          <pc:docMk/>
          <pc:sldMk cId="2689805014" sldId="526"/>
        </pc:sldMkLst>
      </pc:sldChg>
      <pc:sldChg chg="modNotesTx">
        <pc:chgData name="Podrasky, Kathleen" userId="f56a7499-c4d6-4d67-926c-aa639a355c68" providerId="ADAL" clId="{91BC09FA-0182-4030-AA45-C54982C92CD5}" dt="2021-08-26T22:41:22.183" v="2311" actId="20577"/>
        <pc:sldMkLst>
          <pc:docMk/>
          <pc:sldMk cId="1906291783" sldId="533"/>
        </pc:sldMkLst>
      </pc:sldChg>
      <pc:sldChg chg="modSp mod modNotesTx">
        <pc:chgData name="Podrasky, Kathleen" userId="f56a7499-c4d6-4d67-926c-aa639a355c68" providerId="ADAL" clId="{91BC09FA-0182-4030-AA45-C54982C92CD5}" dt="2021-08-26T22:45:53.755" v="2825" actId="2710"/>
        <pc:sldMkLst>
          <pc:docMk/>
          <pc:sldMk cId="3943151630" sldId="534"/>
        </pc:sldMkLst>
        <pc:spChg chg="mod">
          <ac:chgData name="Podrasky, Kathleen" userId="f56a7499-c4d6-4d67-926c-aa639a355c68" providerId="ADAL" clId="{91BC09FA-0182-4030-AA45-C54982C92CD5}" dt="2021-08-26T22:05:54.205" v="536" actId="20577"/>
          <ac:spMkLst>
            <pc:docMk/>
            <pc:sldMk cId="3943151630" sldId="534"/>
            <ac:spMk id="11" creationId="{00000000-0000-0000-0000-000000000000}"/>
          </ac:spMkLst>
        </pc:spChg>
      </pc:sldChg>
      <pc:sldChg chg="modNotesTx">
        <pc:chgData name="Podrasky, Kathleen" userId="f56a7499-c4d6-4d67-926c-aa639a355c68" providerId="ADAL" clId="{91BC09FA-0182-4030-AA45-C54982C92CD5}" dt="2021-08-26T22:45:29.674" v="2824" actId="20577"/>
        <pc:sldMkLst>
          <pc:docMk/>
          <pc:sldMk cId="3608420522" sldId="538"/>
        </pc:sldMkLst>
      </pc:sldChg>
      <pc:sldChg chg="modNotesTx">
        <pc:chgData name="Podrasky, Kathleen" userId="f56a7499-c4d6-4d67-926c-aa639a355c68" providerId="ADAL" clId="{91BC09FA-0182-4030-AA45-C54982C92CD5}" dt="2021-08-26T22:45:11.045" v="2789" actId="20577"/>
        <pc:sldMkLst>
          <pc:docMk/>
          <pc:sldMk cId="923279488" sldId="539"/>
        </pc:sldMkLst>
      </pc:sldChg>
      <pc:sldChg chg="modNotesTx">
        <pc:chgData name="Podrasky, Kathleen" userId="f56a7499-c4d6-4d67-926c-aa639a355c68" providerId="ADAL" clId="{91BC09FA-0182-4030-AA45-C54982C92CD5}" dt="2021-08-26T22:47:19.696" v="2831" actId="6549"/>
        <pc:sldMkLst>
          <pc:docMk/>
          <pc:sldMk cId="3946628088" sldId="549"/>
        </pc:sldMkLst>
      </pc:sldChg>
      <pc:sldChg chg="modNotesTx">
        <pc:chgData name="Podrasky, Kathleen" userId="f56a7499-c4d6-4d67-926c-aa639a355c68" providerId="ADAL" clId="{91BC09FA-0182-4030-AA45-C54982C92CD5}" dt="2021-08-26T22:47:48.085" v="2843" actId="20577"/>
        <pc:sldMkLst>
          <pc:docMk/>
          <pc:sldMk cId="2244428148" sldId="552"/>
        </pc:sldMkLst>
      </pc:sldChg>
      <pc:sldChg chg="modNotesTx">
        <pc:chgData name="Podrasky, Kathleen" userId="f56a7499-c4d6-4d67-926c-aa639a355c68" providerId="ADAL" clId="{91BC09FA-0182-4030-AA45-C54982C92CD5}" dt="2021-08-26T22:46:48.617" v="2826" actId="6549"/>
        <pc:sldMkLst>
          <pc:docMk/>
          <pc:sldMk cId="3396239712" sldId="553"/>
        </pc:sldMkLst>
      </pc:sldChg>
      <pc:sldChg chg="modNotesTx">
        <pc:chgData name="Podrasky, Kathleen" userId="f56a7499-c4d6-4d67-926c-aa639a355c68" providerId="ADAL" clId="{91BC09FA-0182-4030-AA45-C54982C92CD5}" dt="2021-08-26T22:46:56.498" v="2827" actId="6549"/>
        <pc:sldMkLst>
          <pc:docMk/>
          <pc:sldMk cId="3805748068" sldId="554"/>
        </pc:sldMkLst>
      </pc:sldChg>
      <pc:sldChg chg="modNotesTx">
        <pc:chgData name="Podrasky, Kathleen" userId="f56a7499-c4d6-4d67-926c-aa639a355c68" providerId="ADAL" clId="{91BC09FA-0182-4030-AA45-C54982C92CD5}" dt="2021-08-26T22:47:02.526" v="2828" actId="6549"/>
        <pc:sldMkLst>
          <pc:docMk/>
          <pc:sldMk cId="3649132813" sldId="555"/>
        </pc:sldMkLst>
      </pc:sldChg>
      <pc:sldChg chg="modNotesTx">
        <pc:chgData name="Podrasky, Kathleen" userId="f56a7499-c4d6-4d67-926c-aa639a355c68" providerId="ADAL" clId="{91BC09FA-0182-4030-AA45-C54982C92CD5}" dt="2021-08-26T22:47:06.402" v="2829" actId="6549"/>
        <pc:sldMkLst>
          <pc:docMk/>
          <pc:sldMk cId="3173846487" sldId="557"/>
        </pc:sldMkLst>
      </pc:sldChg>
      <pc:sldChg chg="modSp mod modNotesTx">
        <pc:chgData name="Podrasky, Kathleen" userId="f56a7499-c4d6-4d67-926c-aa639a355c68" providerId="ADAL" clId="{91BC09FA-0182-4030-AA45-C54982C92CD5}" dt="2021-08-26T22:47:11.945" v="2830" actId="6549"/>
        <pc:sldMkLst>
          <pc:docMk/>
          <pc:sldMk cId="561025881" sldId="560"/>
        </pc:sldMkLst>
        <pc:spChg chg="mod">
          <ac:chgData name="Podrasky, Kathleen" userId="f56a7499-c4d6-4d67-926c-aa639a355c68" providerId="ADAL" clId="{91BC09FA-0182-4030-AA45-C54982C92CD5}" dt="2021-08-26T20:23:10.180" v="151" actId="20577"/>
          <ac:spMkLst>
            <pc:docMk/>
            <pc:sldMk cId="561025881" sldId="560"/>
            <ac:spMk id="11" creationId="{00000000-0000-0000-0000-000000000000}"/>
          </ac:spMkLst>
        </pc:spChg>
      </pc:sldChg>
      <pc:sldChg chg="modNotesTx">
        <pc:chgData name="Podrasky, Kathleen" userId="f56a7499-c4d6-4d67-926c-aa639a355c68" providerId="ADAL" clId="{91BC09FA-0182-4030-AA45-C54982C92CD5}" dt="2021-08-26T22:47:56.218" v="2869" actId="20577"/>
        <pc:sldMkLst>
          <pc:docMk/>
          <pc:sldMk cId="1311506027" sldId="561"/>
        </pc:sldMkLst>
      </pc:sldChg>
    </pc:docChg>
  </pc:docChgLst>
  <pc:docChgLst>
    <pc:chgData name="Kathleen Podrasky" userId="f56a7499-c4d6-4d67-926c-aa639a355c68" providerId="ADAL" clId="{B39D1268-2CC8-4F43-A419-80ADD5ABACE4}"/>
    <pc:docChg chg="custSel modSld">
      <pc:chgData name="Kathleen Podrasky" userId="f56a7499-c4d6-4d67-926c-aa639a355c68" providerId="ADAL" clId="{B39D1268-2CC8-4F43-A419-80ADD5ABACE4}" dt="2021-08-26T19:55:58.268" v="82" actId="20577"/>
      <pc:docMkLst>
        <pc:docMk/>
      </pc:docMkLst>
      <pc:sldChg chg="modNotesTx">
        <pc:chgData name="Kathleen Podrasky" userId="f56a7499-c4d6-4d67-926c-aa639a355c68" providerId="ADAL" clId="{B39D1268-2CC8-4F43-A419-80ADD5ABACE4}" dt="2021-08-26T19:55:58.268" v="82" actId="20577"/>
        <pc:sldMkLst>
          <pc:docMk/>
          <pc:sldMk cId="923279488" sldId="53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E79C1B-E102-4CC9-BE98-7B5D9E49C054}" type="datetimeFigureOut">
              <a:rPr lang="en-US" smtClean="0"/>
              <a:t>8/26/2021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28BF13-BE54-4C6A-9099-CF43F25A0E84}" type="slidenum">
              <a:rPr lang="en-US" smtClean="0"/>
              <a:t>‹#›</a:t>
            </a:fld>
            <a:endParaRPr lang="en-US"/>
          </a:p>
        </p:txBody>
      </p:sp>
    </p:spTree>
    <p:extLst>
      <p:ext uri="{BB962C8B-B14F-4D97-AF65-F5344CB8AC3E}">
        <p14:creationId xmlns:p14="http://schemas.microsoft.com/office/powerpoint/2010/main" val="24954433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C8BE6C-AB9B-4C01-B898-5F68D3C1EC9E}" type="slidenum">
              <a:rPr lang="en-US" smtClean="0"/>
              <a:t>1</a:t>
            </a:fld>
            <a:endParaRPr lang="en-US"/>
          </a:p>
        </p:txBody>
      </p:sp>
    </p:spTree>
    <p:extLst>
      <p:ext uri="{BB962C8B-B14F-4D97-AF65-F5344CB8AC3E}">
        <p14:creationId xmlns:p14="http://schemas.microsoft.com/office/powerpoint/2010/main" val="7511936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28BF13-BE54-4C6A-9099-CF43F25A0E84}" type="slidenum">
              <a:rPr lang="en-US" smtClean="0"/>
              <a:t>10</a:t>
            </a:fld>
            <a:endParaRPr lang="en-US"/>
          </a:p>
        </p:txBody>
      </p:sp>
    </p:spTree>
    <p:extLst>
      <p:ext uri="{BB962C8B-B14F-4D97-AF65-F5344CB8AC3E}">
        <p14:creationId xmlns:p14="http://schemas.microsoft.com/office/powerpoint/2010/main" val="42010064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AA350B-70FC-9D40-A38F-DB8879B1F61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941767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AA350B-70FC-9D40-A38F-DB8879B1F61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941767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AA350B-70FC-9D40-A38F-DB8879B1F61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941767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AA350B-70FC-9D40-A38F-DB8879B1F61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295954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a:t>
            </a:r>
            <a:r>
              <a:rPr lang="en-US" baseline="0"/>
              <a:t> thinking about the opportunities for public art, it will be important to consider the audiences: the traveling public and the community living in the neighborhoods. This slide describes only the baseline opportunities. Note that there is an openness to an artist investigating and expanding potentials. Any proposal will need to be robust and sustainable sites are exterior and prone to graffiti and vandalism.</a:t>
            </a: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AA350B-70FC-9D40-A38F-DB8879B1F61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16851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Elevated station and pedestrian overcrossing are shown in blue.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a:p>
          <a:p>
            <a:pPr marL="0" marR="0" indent="0" algn="l" defTabSz="4572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AA350B-70FC-9D40-A38F-DB8879B1F61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92200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AA350B-70FC-9D40-A38F-DB8879B1F61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455883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C8BE6C-AB9B-4C01-B898-5F68D3C1EC9E}" type="slidenum">
              <a:rPr lang="en-US" smtClean="0"/>
              <a:t>18</a:t>
            </a:fld>
            <a:endParaRPr lang="en-US"/>
          </a:p>
        </p:txBody>
      </p:sp>
    </p:spTree>
    <p:extLst>
      <p:ext uri="{BB962C8B-B14F-4D97-AF65-F5344CB8AC3E}">
        <p14:creationId xmlns:p14="http://schemas.microsoft.com/office/powerpoint/2010/main" val="16979025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AA350B-70FC-9D40-A38F-DB8879B1F61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5860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Mary Rubin – Senior Project Manager with the City of San Jose Public Art Program </a:t>
            </a:r>
          </a:p>
          <a:p>
            <a:endParaRPr lang="en-US" dirty="0"/>
          </a:p>
          <a:p>
            <a:r>
              <a:rPr lang="en-US" dirty="0"/>
              <a:t>Regular project updates and then, like the discussions on traffic, the information on noise and vibration mitigation will take more than one meeting. Tonight, we will provide an introduction and then dive deeper into details in our next meeting next month. This has been timed to leave space for open discussion and then wrap up no later than 8pm.</a:t>
            </a:r>
          </a:p>
          <a:p>
            <a:endParaRPr lang="en-US" dirty="0"/>
          </a:p>
          <a:p>
            <a:r>
              <a:rPr lang="en-US" dirty="0"/>
              <a:t>End on time this evening.  90 minutes go by quickly!</a:t>
            </a:r>
          </a:p>
        </p:txBody>
      </p:sp>
      <p:sp>
        <p:nvSpPr>
          <p:cNvPr id="4" name="Slide Number Placeholder 3"/>
          <p:cNvSpPr>
            <a:spLocks noGrp="1"/>
          </p:cNvSpPr>
          <p:nvPr>
            <p:ph type="sldNum" sz="quarter" idx="5"/>
          </p:nvPr>
        </p:nvSpPr>
        <p:spPr/>
        <p:txBody>
          <a:bodyPr/>
          <a:lstStyle/>
          <a:p>
            <a:fld id="{42C8BE6C-AB9B-4C01-B898-5F68D3C1EC9E}" type="slidenum">
              <a:rPr lang="en-US" smtClean="0"/>
              <a:t>2</a:t>
            </a:fld>
            <a:endParaRPr lang="en-US"/>
          </a:p>
        </p:txBody>
      </p:sp>
    </p:spTree>
    <p:extLst>
      <p:ext uri="{BB962C8B-B14F-4D97-AF65-F5344CB8AC3E}">
        <p14:creationId xmlns:p14="http://schemas.microsoft.com/office/powerpoint/2010/main" val="3655650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AA350B-70FC-9D40-A38F-DB8879B1F61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941767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28BF13-BE54-4C6A-9099-CF43F25A0E84}" type="slidenum">
              <a:rPr lang="en-US" smtClean="0"/>
              <a:t>21</a:t>
            </a:fld>
            <a:endParaRPr lang="en-US"/>
          </a:p>
        </p:txBody>
      </p:sp>
    </p:spTree>
    <p:extLst>
      <p:ext uri="{BB962C8B-B14F-4D97-AF65-F5344CB8AC3E}">
        <p14:creationId xmlns:p14="http://schemas.microsoft.com/office/powerpoint/2010/main" val="15755259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28BF13-BE54-4C6A-9099-CF43F25A0E84}" type="slidenum">
              <a:rPr lang="en-US" smtClean="0"/>
              <a:t>22</a:t>
            </a:fld>
            <a:endParaRPr lang="en-US"/>
          </a:p>
        </p:txBody>
      </p:sp>
    </p:spTree>
    <p:extLst>
      <p:ext uri="{BB962C8B-B14F-4D97-AF65-F5344CB8AC3E}">
        <p14:creationId xmlns:p14="http://schemas.microsoft.com/office/powerpoint/2010/main" val="3294191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28BF13-BE54-4C6A-9099-CF43F25A0E84}" type="slidenum">
              <a:rPr lang="en-US" smtClean="0"/>
              <a:t>23</a:t>
            </a:fld>
            <a:endParaRPr lang="en-US"/>
          </a:p>
        </p:txBody>
      </p:sp>
    </p:spTree>
    <p:extLst>
      <p:ext uri="{BB962C8B-B14F-4D97-AF65-F5344CB8AC3E}">
        <p14:creationId xmlns:p14="http://schemas.microsoft.com/office/powerpoint/2010/main" val="5181922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AA350B-70FC-9D40-A38F-DB8879B1F61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941767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AA350B-70FC-9D40-A38F-DB8879B1F61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219841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28BF13-BE54-4C6A-9099-CF43F25A0E84}" type="slidenum">
              <a:rPr lang="en-US" smtClean="0"/>
              <a:t>26</a:t>
            </a:fld>
            <a:endParaRPr lang="en-US"/>
          </a:p>
        </p:txBody>
      </p:sp>
    </p:spTree>
    <p:extLst>
      <p:ext uri="{BB962C8B-B14F-4D97-AF65-F5344CB8AC3E}">
        <p14:creationId xmlns:p14="http://schemas.microsoft.com/office/powerpoint/2010/main" val="18515760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AA350B-70FC-9D40-A38F-DB8879B1F61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445778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VEN</a:t>
            </a:r>
          </a:p>
          <a:p>
            <a:endParaRPr lang="en-US" dirty="0"/>
          </a:p>
          <a:p>
            <a:r>
              <a:rPr lang="en-US" dirty="0"/>
              <a:t> </a:t>
            </a:r>
          </a:p>
        </p:txBody>
      </p:sp>
      <p:sp>
        <p:nvSpPr>
          <p:cNvPr id="4" name="Slide Number Placeholder 3"/>
          <p:cNvSpPr>
            <a:spLocks noGrp="1"/>
          </p:cNvSpPr>
          <p:nvPr>
            <p:ph type="sldNum" sz="quarter" idx="5"/>
          </p:nvPr>
        </p:nvSpPr>
        <p:spPr/>
        <p:txBody>
          <a:bodyPr/>
          <a:lstStyle/>
          <a:p>
            <a:pPr defTabSz="924916">
              <a:defRPr/>
            </a:pPr>
            <a:fld id="{42C8BE6C-AB9B-4C01-B898-5F68D3C1EC9E}" type="slidenum">
              <a:rPr lang="en-US">
                <a:solidFill>
                  <a:prstClr val="black"/>
                </a:solidFill>
                <a:latin typeface="Calibri" panose="020F0502020204030204"/>
              </a:rPr>
              <a:pPr defTabSz="924916">
                <a:defRPr/>
              </a:pPr>
              <a:t>28</a:t>
            </a:fld>
            <a:endParaRPr lang="en-US">
              <a:solidFill>
                <a:prstClr val="black"/>
              </a:solidFill>
              <a:latin typeface="Calibri" panose="020F0502020204030204"/>
            </a:endParaRPr>
          </a:p>
        </p:txBody>
      </p:sp>
    </p:spTree>
    <p:extLst>
      <p:ext uri="{BB962C8B-B14F-4D97-AF65-F5344CB8AC3E}">
        <p14:creationId xmlns:p14="http://schemas.microsoft.com/office/powerpoint/2010/main" val="4550703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VEN</a:t>
            </a:r>
          </a:p>
          <a:p>
            <a:endParaRPr lang="en-US" dirty="0"/>
          </a:p>
          <a:p>
            <a:r>
              <a:rPr lang="en-US" dirty="0"/>
              <a:t>PGE transmission is 115KV lines to be moved from middle to the outside</a:t>
            </a:r>
          </a:p>
          <a:p>
            <a:endParaRPr lang="en-US" dirty="0"/>
          </a:p>
          <a:p>
            <a:r>
              <a:rPr lang="en-US" dirty="0"/>
              <a:t>Some underground utilities in the way to be relocated</a:t>
            </a:r>
          </a:p>
          <a:p>
            <a:endParaRPr lang="en-US" dirty="0"/>
          </a:p>
          <a:p>
            <a:r>
              <a:rPr lang="en-US" dirty="0"/>
              <a:t>San Jose waterline  - 8” and 12 “ lines to be relocated</a:t>
            </a:r>
          </a:p>
        </p:txBody>
      </p:sp>
      <p:sp>
        <p:nvSpPr>
          <p:cNvPr id="4" name="Slide Number Placeholder 3"/>
          <p:cNvSpPr>
            <a:spLocks noGrp="1"/>
          </p:cNvSpPr>
          <p:nvPr>
            <p:ph type="sldNum" sz="quarter" idx="5"/>
          </p:nvPr>
        </p:nvSpPr>
        <p:spPr/>
        <p:txBody>
          <a:bodyPr/>
          <a:lstStyle/>
          <a:p>
            <a:fld id="{42C8BE6C-AB9B-4C01-B898-5F68D3C1EC9E}" type="slidenum">
              <a:rPr lang="en-US" smtClean="0"/>
              <a:t>29</a:t>
            </a:fld>
            <a:endParaRPr lang="en-US"/>
          </a:p>
        </p:txBody>
      </p:sp>
    </p:spTree>
    <p:extLst>
      <p:ext uri="{BB962C8B-B14F-4D97-AF65-F5344CB8AC3E}">
        <p14:creationId xmlns:p14="http://schemas.microsoft.com/office/powerpoint/2010/main" val="1130606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slide</a:t>
            </a:r>
          </a:p>
        </p:txBody>
      </p:sp>
      <p:sp>
        <p:nvSpPr>
          <p:cNvPr id="4" name="Slide Number Placeholder 3"/>
          <p:cNvSpPr>
            <a:spLocks noGrp="1"/>
          </p:cNvSpPr>
          <p:nvPr>
            <p:ph type="sldNum" sz="quarter" idx="5"/>
          </p:nvPr>
        </p:nvSpPr>
        <p:spPr/>
        <p:txBody>
          <a:bodyPr/>
          <a:lstStyle/>
          <a:p>
            <a:fld id="{42C8BE6C-AB9B-4C01-B898-5F68D3C1EC9E}" type="slidenum">
              <a:rPr lang="en-US" smtClean="0"/>
              <a:t>3</a:t>
            </a:fld>
            <a:endParaRPr lang="en-US"/>
          </a:p>
        </p:txBody>
      </p:sp>
    </p:spTree>
    <p:extLst>
      <p:ext uri="{BB962C8B-B14F-4D97-AF65-F5344CB8AC3E}">
        <p14:creationId xmlns:p14="http://schemas.microsoft.com/office/powerpoint/2010/main" val="39688044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A1CC72-FED1-4EA6-871D-00B340F7FC9D}"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xfrm>
            <a:off x="936345" y="4418017"/>
            <a:ext cx="5137714" cy="4181475"/>
          </a:xfrm>
          <a:noFill/>
          <a:ln/>
        </p:spPr>
        <p:txBody>
          <a:bodyPr/>
          <a:lstStyle/>
          <a:p>
            <a:pPr eaLnBrk="1" hangingPunct="1"/>
            <a:endParaRPr lang="en-US" dirty="0"/>
          </a:p>
        </p:txBody>
      </p:sp>
    </p:spTree>
    <p:extLst>
      <p:ext uri="{BB962C8B-B14F-4D97-AF65-F5344CB8AC3E}">
        <p14:creationId xmlns:p14="http://schemas.microsoft.com/office/powerpoint/2010/main" val="32535219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VEN</a:t>
            </a:r>
          </a:p>
          <a:p>
            <a:endParaRPr lang="en-US" dirty="0"/>
          </a:p>
          <a:p>
            <a:endParaRPr lang="en-US" dirty="0"/>
          </a:p>
          <a:p>
            <a:r>
              <a:rPr lang="en-US" dirty="0"/>
              <a:t> </a:t>
            </a:r>
          </a:p>
        </p:txBody>
      </p:sp>
      <p:sp>
        <p:nvSpPr>
          <p:cNvPr id="4" name="Slide Number Placeholder 3"/>
          <p:cNvSpPr>
            <a:spLocks noGrp="1"/>
          </p:cNvSpPr>
          <p:nvPr>
            <p:ph type="sldNum" sz="quarter" idx="5"/>
          </p:nvPr>
        </p:nvSpPr>
        <p:spPr/>
        <p:txBody>
          <a:bodyPr/>
          <a:lstStyle/>
          <a:p>
            <a:pPr defTabSz="924916">
              <a:defRPr/>
            </a:pPr>
            <a:fld id="{42C8BE6C-AB9B-4C01-B898-5F68D3C1EC9E}" type="slidenum">
              <a:rPr lang="en-US">
                <a:solidFill>
                  <a:prstClr val="black"/>
                </a:solidFill>
                <a:latin typeface="Calibri" panose="020F0502020204030204"/>
              </a:rPr>
              <a:pPr defTabSz="924916">
                <a:defRPr/>
              </a:pPr>
              <a:t>31</a:t>
            </a:fld>
            <a:endParaRPr lang="en-US">
              <a:solidFill>
                <a:prstClr val="black"/>
              </a:solidFill>
              <a:latin typeface="Calibri" panose="020F0502020204030204"/>
            </a:endParaRPr>
          </a:p>
        </p:txBody>
      </p:sp>
    </p:spTree>
    <p:extLst>
      <p:ext uri="{BB962C8B-B14F-4D97-AF65-F5344CB8AC3E}">
        <p14:creationId xmlns:p14="http://schemas.microsoft.com/office/powerpoint/2010/main" val="38388039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24916">
              <a:defRPr/>
            </a:pPr>
            <a:fld id="{42C8BE6C-AB9B-4C01-B898-5F68D3C1EC9E}" type="slidenum">
              <a:rPr lang="en-US">
                <a:solidFill>
                  <a:prstClr val="black"/>
                </a:solidFill>
                <a:latin typeface="Calibri" panose="020F0502020204030204"/>
              </a:rPr>
              <a:pPr defTabSz="924916">
                <a:defRPr/>
              </a:pPr>
              <a:t>32</a:t>
            </a:fld>
            <a:endParaRPr lang="en-US">
              <a:solidFill>
                <a:prstClr val="black"/>
              </a:solidFill>
              <a:latin typeface="Calibri" panose="020F0502020204030204"/>
            </a:endParaRPr>
          </a:p>
        </p:txBody>
      </p:sp>
    </p:spTree>
    <p:extLst>
      <p:ext uri="{BB962C8B-B14F-4D97-AF65-F5344CB8AC3E}">
        <p14:creationId xmlns:p14="http://schemas.microsoft.com/office/powerpoint/2010/main" val="15105266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VEN</a:t>
            </a:r>
          </a:p>
          <a:p>
            <a:endParaRPr lang="en-US" dirty="0"/>
          </a:p>
        </p:txBody>
      </p:sp>
      <p:sp>
        <p:nvSpPr>
          <p:cNvPr id="4" name="Slide Number Placeholder 3"/>
          <p:cNvSpPr>
            <a:spLocks noGrp="1"/>
          </p:cNvSpPr>
          <p:nvPr>
            <p:ph type="sldNum" sz="quarter" idx="5"/>
          </p:nvPr>
        </p:nvSpPr>
        <p:spPr/>
        <p:txBody>
          <a:bodyPr/>
          <a:lstStyle/>
          <a:p>
            <a:pPr defTabSz="924916">
              <a:defRPr/>
            </a:pPr>
            <a:fld id="{42C8BE6C-AB9B-4C01-B898-5F68D3C1EC9E}" type="slidenum">
              <a:rPr lang="en-US">
                <a:solidFill>
                  <a:prstClr val="black"/>
                </a:solidFill>
                <a:latin typeface="Calibri" panose="020F0502020204030204"/>
              </a:rPr>
              <a:pPr defTabSz="924916">
                <a:defRPr/>
              </a:pPr>
              <a:t>33</a:t>
            </a:fld>
            <a:endParaRPr lang="en-US">
              <a:solidFill>
                <a:prstClr val="black"/>
              </a:solidFill>
              <a:latin typeface="Calibri" panose="020F0502020204030204"/>
            </a:endParaRPr>
          </a:p>
        </p:txBody>
      </p:sp>
    </p:spTree>
    <p:extLst>
      <p:ext uri="{BB962C8B-B14F-4D97-AF65-F5344CB8AC3E}">
        <p14:creationId xmlns:p14="http://schemas.microsoft.com/office/powerpoint/2010/main" val="10152726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VEN</a:t>
            </a:r>
          </a:p>
          <a:p>
            <a:endParaRPr lang="en-US" dirty="0"/>
          </a:p>
        </p:txBody>
      </p:sp>
      <p:sp>
        <p:nvSpPr>
          <p:cNvPr id="4" name="Slide Number Placeholder 3"/>
          <p:cNvSpPr>
            <a:spLocks noGrp="1"/>
          </p:cNvSpPr>
          <p:nvPr>
            <p:ph type="sldNum" sz="quarter" idx="5"/>
          </p:nvPr>
        </p:nvSpPr>
        <p:spPr/>
        <p:txBody>
          <a:bodyPr/>
          <a:lstStyle/>
          <a:p>
            <a:pPr defTabSz="924916">
              <a:defRPr/>
            </a:pPr>
            <a:fld id="{42C8BE6C-AB9B-4C01-B898-5F68D3C1EC9E}" type="slidenum">
              <a:rPr lang="en-US">
                <a:solidFill>
                  <a:prstClr val="black"/>
                </a:solidFill>
                <a:latin typeface="Calibri" panose="020F0502020204030204"/>
              </a:rPr>
              <a:pPr defTabSz="924916">
                <a:defRPr/>
              </a:pPr>
              <a:t>34</a:t>
            </a:fld>
            <a:endParaRPr lang="en-US">
              <a:solidFill>
                <a:prstClr val="black"/>
              </a:solidFill>
              <a:latin typeface="Calibri" panose="020F0502020204030204"/>
            </a:endParaRPr>
          </a:p>
        </p:txBody>
      </p:sp>
    </p:spTree>
    <p:extLst>
      <p:ext uri="{BB962C8B-B14F-4D97-AF65-F5344CB8AC3E}">
        <p14:creationId xmlns:p14="http://schemas.microsoft.com/office/powerpoint/2010/main" val="12011710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C8BE6C-AB9B-4C01-B898-5F68D3C1EC9E}" type="slidenum">
              <a:rPr lang="en-US" smtClean="0"/>
              <a:t>35</a:t>
            </a:fld>
            <a:endParaRPr lang="en-US"/>
          </a:p>
        </p:txBody>
      </p:sp>
    </p:spTree>
    <p:extLst>
      <p:ext uri="{BB962C8B-B14F-4D97-AF65-F5344CB8AC3E}">
        <p14:creationId xmlns:p14="http://schemas.microsoft.com/office/powerpoint/2010/main" val="20981105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VEN</a:t>
            </a:r>
          </a:p>
          <a:p>
            <a:endParaRPr lang="en-US" dirty="0"/>
          </a:p>
        </p:txBody>
      </p:sp>
      <p:sp>
        <p:nvSpPr>
          <p:cNvPr id="4" name="Slide Number Placeholder 3"/>
          <p:cNvSpPr>
            <a:spLocks noGrp="1"/>
          </p:cNvSpPr>
          <p:nvPr>
            <p:ph type="sldNum" sz="quarter" idx="5"/>
          </p:nvPr>
        </p:nvSpPr>
        <p:spPr/>
        <p:txBody>
          <a:bodyPr/>
          <a:lstStyle/>
          <a:p>
            <a:pPr defTabSz="924916">
              <a:defRPr/>
            </a:pPr>
            <a:fld id="{42C8BE6C-AB9B-4C01-B898-5F68D3C1EC9E}" type="slidenum">
              <a:rPr lang="en-US">
                <a:solidFill>
                  <a:prstClr val="black"/>
                </a:solidFill>
                <a:latin typeface="Calibri" panose="020F0502020204030204"/>
              </a:rPr>
              <a:pPr defTabSz="924916">
                <a:defRPr/>
              </a:pPr>
              <a:t>36</a:t>
            </a:fld>
            <a:endParaRPr lang="en-US">
              <a:solidFill>
                <a:prstClr val="black"/>
              </a:solidFill>
              <a:latin typeface="Calibri" panose="020F0502020204030204"/>
            </a:endParaRPr>
          </a:p>
        </p:txBody>
      </p:sp>
    </p:spTree>
    <p:extLst>
      <p:ext uri="{BB962C8B-B14F-4D97-AF65-F5344CB8AC3E}">
        <p14:creationId xmlns:p14="http://schemas.microsoft.com/office/powerpoint/2010/main" val="10762398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28BF13-BE54-4C6A-9099-CF43F25A0E84}" type="slidenum">
              <a:rPr lang="en-US" smtClean="0"/>
              <a:t>37</a:t>
            </a:fld>
            <a:endParaRPr lang="en-US"/>
          </a:p>
        </p:txBody>
      </p:sp>
    </p:spTree>
    <p:extLst>
      <p:ext uri="{BB962C8B-B14F-4D97-AF65-F5344CB8AC3E}">
        <p14:creationId xmlns:p14="http://schemas.microsoft.com/office/powerpoint/2010/main" val="25574594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VEN</a:t>
            </a:r>
          </a:p>
          <a:p>
            <a:endParaRPr lang="en-US" dirty="0"/>
          </a:p>
          <a:p>
            <a:endParaRPr lang="en-US" dirty="0"/>
          </a:p>
          <a:p>
            <a:r>
              <a:rPr lang="en-US" dirty="0"/>
              <a:t> </a:t>
            </a:r>
          </a:p>
        </p:txBody>
      </p:sp>
      <p:sp>
        <p:nvSpPr>
          <p:cNvPr id="4" name="Slide Number Placeholder 3"/>
          <p:cNvSpPr>
            <a:spLocks noGrp="1"/>
          </p:cNvSpPr>
          <p:nvPr>
            <p:ph type="sldNum" sz="quarter" idx="5"/>
          </p:nvPr>
        </p:nvSpPr>
        <p:spPr/>
        <p:txBody>
          <a:bodyPr/>
          <a:lstStyle/>
          <a:p>
            <a:pPr defTabSz="924916">
              <a:defRPr/>
            </a:pPr>
            <a:fld id="{42C8BE6C-AB9B-4C01-B898-5F68D3C1EC9E}" type="slidenum">
              <a:rPr lang="en-US">
                <a:solidFill>
                  <a:prstClr val="black"/>
                </a:solidFill>
                <a:latin typeface="Calibri" panose="020F0502020204030204"/>
              </a:rPr>
              <a:pPr defTabSz="924916">
                <a:defRPr/>
              </a:pPr>
              <a:t>38</a:t>
            </a:fld>
            <a:endParaRPr lang="en-US">
              <a:solidFill>
                <a:prstClr val="black"/>
              </a:solidFill>
              <a:latin typeface="Calibri" panose="020F0502020204030204"/>
            </a:endParaRPr>
          </a:p>
        </p:txBody>
      </p:sp>
    </p:spTree>
    <p:extLst>
      <p:ext uri="{BB962C8B-B14F-4D97-AF65-F5344CB8AC3E}">
        <p14:creationId xmlns:p14="http://schemas.microsoft.com/office/powerpoint/2010/main" val="30422889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Project team available to attend your virtual neighborhood meeting.</a:t>
            </a:r>
          </a:p>
        </p:txBody>
      </p:sp>
      <p:sp>
        <p:nvSpPr>
          <p:cNvPr id="4" name="Slide Number Placeholder 3"/>
          <p:cNvSpPr>
            <a:spLocks noGrp="1"/>
          </p:cNvSpPr>
          <p:nvPr>
            <p:ph type="sldNum" sz="quarter" idx="5"/>
          </p:nvPr>
        </p:nvSpPr>
        <p:spPr/>
        <p:txBody>
          <a:bodyPr/>
          <a:lstStyle/>
          <a:p>
            <a:fld id="{42C8BE6C-AB9B-4C01-B898-5F68D3C1EC9E}" type="slidenum">
              <a:rPr lang="en-US" smtClean="0"/>
              <a:t>39</a:t>
            </a:fld>
            <a:endParaRPr lang="en-US"/>
          </a:p>
        </p:txBody>
      </p:sp>
    </p:spTree>
    <p:extLst>
      <p:ext uri="{BB962C8B-B14F-4D97-AF65-F5344CB8AC3E}">
        <p14:creationId xmlns:p14="http://schemas.microsoft.com/office/powerpoint/2010/main" val="10714056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Recognize different experiences and perspectives – doesn’t mean anyone is wrong. Continue to be respectful of each other. </a:t>
            </a:r>
          </a:p>
        </p:txBody>
      </p:sp>
      <p:sp>
        <p:nvSpPr>
          <p:cNvPr id="4" name="Slide Number Placeholder 3"/>
          <p:cNvSpPr>
            <a:spLocks noGrp="1"/>
          </p:cNvSpPr>
          <p:nvPr>
            <p:ph type="sldNum" sz="quarter" idx="5"/>
          </p:nvPr>
        </p:nvSpPr>
        <p:spPr/>
        <p:txBody>
          <a:bodyPr/>
          <a:lstStyle/>
          <a:p>
            <a:fld id="{42C8BE6C-AB9B-4C01-B898-5F68D3C1EC9E}" type="slidenum">
              <a:rPr lang="en-US" smtClean="0"/>
              <a:t>4</a:t>
            </a:fld>
            <a:endParaRPr lang="en-US"/>
          </a:p>
        </p:txBody>
      </p:sp>
    </p:spTree>
    <p:extLst>
      <p:ext uri="{BB962C8B-B14F-4D97-AF65-F5344CB8AC3E}">
        <p14:creationId xmlns:p14="http://schemas.microsoft.com/office/powerpoint/2010/main" val="3479332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Slide</a:t>
            </a:r>
          </a:p>
        </p:txBody>
      </p:sp>
      <p:sp>
        <p:nvSpPr>
          <p:cNvPr id="4" name="Slide Number Placeholder 3"/>
          <p:cNvSpPr>
            <a:spLocks noGrp="1"/>
          </p:cNvSpPr>
          <p:nvPr>
            <p:ph type="sldNum" sz="quarter" idx="5"/>
          </p:nvPr>
        </p:nvSpPr>
        <p:spPr/>
        <p:txBody>
          <a:bodyPr/>
          <a:lstStyle/>
          <a:p>
            <a:pPr defTabSz="924916">
              <a:defRPr/>
            </a:pPr>
            <a:fld id="{42C8BE6C-AB9B-4C01-B898-5F68D3C1EC9E}" type="slidenum">
              <a:rPr lang="en-US">
                <a:solidFill>
                  <a:prstClr val="black"/>
                </a:solidFill>
                <a:latin typeface="Calibri" panose="020F0502020204030204"/>
              </a:rPr>
              <a:pPr defTabSz="924916">
                <a:defRPr/>
              </a:pPr>
              <a:t>40</a:t>
            </a:fld>
            <a:endParaRPr lang="en-US">
              <a:solidFill>
                <a:prstClr val="black"/>
              </a:solidFill>
              <a:latin typeface="Calibri" panose="020F0502020204030204"/>
            </a:endParaRPr>
          </a:p>
        </p:txBody>
      </p:sp>
    </p:spTree>
    <p:extLst>
      <p:ext uri="{BB962C8B-B14F-4D97-AF65-F5344CB8AC3E}">
        <p14:creationId xmlns:p14="http://schemas.microsoft.com/office/powerpoint/2010/main" val="32950419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last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C8BE6C-AB9B-4C01-B898-5F68D3C1EC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26357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Roll call and updates</a:t>
            </a:r>
          </a:p>
        </p:txBody>
      </p:sp>
      <p:sp>
        <p:nvSpPr>
          <p:cNvPr id="4" name="Slide Number Placeholder 3"/>
          <p:cNvSpPr>
            <a:spLocks noGrp="1"/>
          </p:cNvSpPr>
          <p:nvPr>
            <p:ph type="sldNum" sz="quarter" idx="5"/>
          </p:nvPr>
        </p:nvSpPr>
        <p:spPr/>
        <p:txBody>
          <a:bodyPr/>
          <a:lstStyle/>
          <a:p>
            <a:fld id="{42C8BE6C-AB9B-4C01-B898-5F68D3C1EC9E}" type="slidenum">
              <a:rPr lang="en-US" smtClean="0"/>
              <a:t>5</a:t>
            </a:fld>
            <a:endParaRPr lang="en-US"/>
          </a:p>
        </p:txBody>
      </p:sp>
    </p:spTree>
    <p:extLst>
      <p:ext uri="{BB962C8B-B14F-4D97-AF65-F5344CB8AC3E}">
        <p14:creationId xmlns:p14="http://schemas.microsoft.com/office/powerpoint/2010/main" val="5560517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C8BE6C-AB9B-4C01-B898-5F68D3C1EC9E}" type="slidenum">
              <a:rPr lang="en-US" smtClean="0"/>
              <a:t>6</a:t>
            </a:fld>
            <a:endParaRPr lang="en-US"/>
          </a:p>
        </p:txBody>
      </p:sp>
    </p:spTree>
    <p:extLst>
      <p:ext uri="{BB962C8B-B14F-4D97-AF65-F5344CB8AC3E}">
        <p14:creationId xmlns:p14="http://schemas.microsoft.com/office/powerpoint/2010/main" val="35677319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50000"/>
              </a:lnSpc>
              <a:buFont typeface="Arial" panose="020B0604020202020204" pitchFamily="34" charset="0"/>
              <a:buChar char="•"/>
            </a:pPr>
            <a:r>
              <a:rPr lang="en-US" dirty="0"/>
              <a:t> Community Outreach –targeted outreach (May – PG&amp;E @ Cap/Cap) vs. full corridor outreach (upcoming utility relocation – discuss that momentarily)</a:t>
            </a:r>
          </a:p>
          <a:p>
            <a:pPr marL="171450" indent="-171450">
              <a:lnSpc>
                <a:spcPct val="150000"/>
              </a:lnSpc>
              <a:buFont typeface="Arial" panose="020B0604020202020204" pitchFamily="34" charset="0"/>
              <a:buChar char="•"/>
            </a:pPr>
            <a:r>
              <a:rPr lang="en-US" dirty="0"/>
              <a:t>Ven provided project status updates on ROW, schedule, and the removal of a building at Story &amp; Capitol E.</a:t>
            </a:r>
          </a:p>
          <a:p>
            <a:pPr marL="171450" indent="-171450">
              <a:lnSpc>
                <a:spcPct val="150000"/>
              </a:lnSpc>
              <a:buFont typeface="Arial" panose="020B0604020202020204" pitchFamily="34" charset="0"/>
              <a:buChar char="•"/>
            </a:pPr>
            <a:r>
              <a:rPr lang="en-US" dirty="0"/>
              <a:t>Utilities Relocation Presentation-Ven gave a detailed description of what types of activities are going to occur at what locations. He will give an update this evening. Your feedback influenced the upcoming newsletter – </a:t>
            </a:r>
          </a:p>
          <a:p>
            <a:pPr marL="0" indent="0">
              <a:lnSpc>
                <a:spcPct val="150000"/>
              </a:lnSpc>
              <a:buFont typeface="Arial" panose="020B0604020202020204" pitchFamily="34" charset="0"/>
              <a:buNone/>
            </a:pPr>
            <a:r>
              <a:rPr lang="en-US" dirty="0"/>
              <a:t>	Next slide</a:t>
            </a:r>
          </a:p>
        </p:txBody>
      </p:sp>
      <p:sp>
        <p:nvSpPr>
          <p:cNvPr id="4" name="Slide Number Placeholder 3"/>
          <p:cNvSpPr>
            <a:spLocks noGrp="1"/>
          </p:cNvSpPr>
          <p:nvPr>
            <p:ph type="sldNum" sz="quarter" idx="5"/>
          </p:nvPr>
        </p:nvSpPr>
        <p:spPr/>
        <p:txBody>
          <a:bodyPr/>
          <a:lstStyle/>
          <a:p>
            <a:fld id="{42C8BE6C-AB9B-4C01-B898-5F68D3C1EC9E}" type="slidenum">
              <a:rPr lang="en-US" smtClean="0"/>
              <a:t>7</a:t>
            </a:fld>
            <a:endParaRPr lang="en-US"/>
          </a:p>
        </p:txBody>
      </p:sp>
    </p:spTree>
    <p:extLst>
      <p:ext uri="{BB962C8B-B14F-4D97-AF65-F5344CB8AC3E}">
        <p14:creationId xmlns:p14="http://schemas.microsoft.com/office/powerpoint/2010/main" val="25339028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50000"/>
              </a:lnSpc>
              <a:buFont typeface="Arial" panose="020B0604020202020204" pitchFamily="34" charset="0"/>
              <a:buChar char="•"/>
            </a:pPr>
            <a:r>
              <a:rPr lang="en-US" b="1" dirty="0"/>
              <a:t>End</a:t>
            </a:r>
            <a:r>
              <a:rPr lang="en-US" b="1" baseline="0" dirty="0"/>
              <a:t> of July </a:t>
            </a:r>
            <a:r>
              <a:rPr lang="en-US" dirty="0"/>
              <a:t>1093 S. Capitol Expressway (Capitol @ Story, next to/behind World Oil) Targeted notice, no impacts</a:t>
            </a:r>
          </a:p>
          <a:p>
            <a:pPr marL="628650" lvl="1" indent="-171450">
              <a:buFont typeface="Arial" panose="020B0604020202020204" pitchFamily="34" charset="0"/>
              <a:buChar char="•"/>
            </a:pPr>
            <a:r>
              <a:rPr lang="en-US" dirty="0"/>
              <a:t>Walked notices door-door S. Capitol Avenue &amp; Sinbad Ave.</a:t>
            </a:r>
          </a:p>
          <a:p>
            <a:pPr marL="628650" lvl="1" indent="-171450">
              <a:buFont typeface="Arial" panose="020B0604020202020204" pitchFamily="34" charset="0"/>
              <a:buChar char="•"/>
            </a:pPr>
            <a:r>
              <a:rPr lang="en-US" dirty="0"/>
              <a:t>Next Door – Capitol Goss (24/383 impressions)</a:t>
            </a:r>
          </a:p>
          <a:p>
            <a:pPr marL="628650" lvl="1" indent="-171450">
              <a:buFont typeface="Arial" panose="020B0604020202020204" pitchFamily="34" charset="0"/>
              <a:buChar char="•"/>
            </a:pPr>
            <a:r>
              <a:rPr lang="en-US" dirty="0"/>
              <a:t>Stakeholder List (805)</a:t>
            </a:r>
          </a:p>
          <a:p>
            <a:pPr marL="628650" lvl="1" indent="-171450">
              <a:buFont typeface="Arial" panose="020B0604020202020204" pitchFamily="34" charset="0"/>
              <a:buChar char="•"/>
            </a:pPr>
            <a:r>
              <a:rPr lang="en-US" dirty="0"/>
              <a:t>Web page</a:t>
            </a:r>
            <a:br>
              <a:rPr lang="en-US" dirty="0"/>
            </a:br>
            <a:endParaRPr lang="en-US" dirty="0"/>
          </a:p>
          <a:p>
            <a:pPr marL="0" lvl="0" indent="0">
              <a:buFont typeface="Arial" panose="020B0604020202020204" pitchFamily="34" charset="0"/>
              <a:buNone/>
            </a:pPr>
            <a:r>
              <a:rPr lang="en-US" b="1" dirty="0"/>
              <a:t>Newsletter</a:t>
            </a:r>
            <a:r>
              <a:rPr lang="en-US" b="1" baseline="0" dirty="0"/>
              <a:t> &amp; Utility Relocation Notice</a:t>
            </a:r>
          </a:p>
          <a:p>
            <a:pPr marL="171450" lvl="0" indent="-171450">
              <a:buFont typeface="Arial" panose="020B0604020202020204" pitchFamily="34" charset="0"/>
              <a:buChar char="•"/>
            </a:pPr>
            <a:r>
              <a:rPr lang="en-US" b="0" baseline="0" dirty="0"/>
              <a:t>Mailed 11,000+ residents, businesses, absentee property owners (mile wide of the project area) </a:t>
            </a:r>
          </a:p>
          <a:p>
            <a:pPr marL="171450" lvl="0" indent="-171450">
              <a:buFont typeface="Arial" panose="020B0604020202020204" pitchFamily="34" charset="0"/>
              <a:buChar char="•"/>
            </a:pPr>
            <a:r>
              <a:rPr lang="en-US" b="0" baseline="0" dirty="0"/>
              <a:t>Translated in Spanish, Vietnamese, Chinese, Tagalog</a:t>
            </a:r>
          </a:p>
          <a:p>
            <a:pPr marL="171450" lvl="0" indent="-171450">
              <a:buFont typeface="Arial" panose="020B0604020202020204" pitchFamily="34" charset="0"/>
              <a:buChar char="•"/>
            </a:pPr>
            <a:r>
              <a:rPr lang="en-US" b="0" baseline="0" dirty="0"/>
              <a:t>Stakeholder list = Monday/Tuesday next week</a:t>
            </a:r>
          </a:p>
          <a:p>
            <a:pPr marL="171450" lvl="0" indent="-171450">
              <a:buFont typeface="Arial" panose="020B0604020202020204" pitchFamily="34" charset="0"/>
              <a:buChar char="•"/>
            </a:pPr>
            <a:r>
              <a:rPr lang="en-US" b="0" baseline="0" dirty="0"/>
              <a:t>Nextdoor</a:t>
            </a:r>
          </a:p>
          <a:p>
            <a:pPr marL="171450" lvl="0" indent="-171450">
              <a:buFont typeface="Arial" panose="020B0604020202020204" pitchFamily="34" charset="0"/>
              <a:buChar char="•"/>
            </a:pPr>
            <a:r>
              <a:rPr lang="en-US" b="0" baseline="0" dirty="0"/>
              <a:t>Door-Door Businesses/Coordinated timing with PG&amp;E</a:t>
            </a:r>
          </a:p>
          <a:p>
            <a:pPr marL="628650" lvl="1" indent="-171450">
              <a:buFont typeface="Arial" panose="020B0604020202020204" pitchFamily="34" charset="0"/>
              <a:buChar char="•"/>
            </a:pPr>
            <a:r>
              <a:rPr lang="en-US" b="0" baseline="0" dirty="0"/>
              <a:t>Libraries, Community Centers (Jessica – thank you!)</a:t>
            </a:r>
          </a:p>
          <a:p>
            <a:pPr marL="171450" lvl="0" indent="-171450">
              <a:buFont typeface="Arial" panose="020B0604020202020204" pitchFamily="34" charset="0"/>
              <a:buChar char="•"/>
            </a:pPr>
            <a:r>
              <a:rPr lang="en-US" b="0" baseline="0" dirty="0"/>
              <a:t>Project web page - </a:t>
            </a:r>
          </a:p>
          <a:p>
            <a:pPr marL="171450" lvl="0" indent="-171450">
              <a:buFont typeface="Arial" panose="020B0604020202020204" pitchFamily="34" charset="0"/>
              <a:buChar char="•"/>
            </a:pPr>
            <a:r>
              <a:rPr lang="en-US" b="0" baseline="0" dirty="0"/>
              <a:t>Social</a:t>
            </a:r>
          </a:p>
          <a:p>
            <a:pPr marL="171450" lvl="0" indent="-171450">
              <a:buFont typeface="Arial" panose="020B0604020202020204" pitchFamily="34" charset="0"/>
              <a:buChar char="•"/>
            </a:pPr>
            <a:r>
              <a:rPr lang="en-US" b="0" baseline="0" dirty="0"/>
              <a:t>PAB (staff ideally will share with their constituents)</a:t>
            </a:r>
          </a:p>
          <a:p>
            <a:pPr marL="171450" lvl="0" indent="-171450">
              <a:buFont typeface="Arial" panose="020B0604020202020204" pitchFamily="34" charset="0"/>
              <a:buChar char="•"/>
            </a:pPr>
            <a:r>
              <a:rPr lang="en-US" dirty="0"/>
              <a:t>SWG- email-if</a:t>
            </a:r>
            <a:r>
              <a:rPr lang="en-US" baseline="0" dirty="0"/>
              <a:t> you would like hard copies, I can drop in mail for you.</a:t>
            </a:r>
            <a:r>
              <a:rPr lang="en-US" dirty="0"/>
              <a:t>	</a:t>
            </a:r>
          </a:p>
          <a:p>
            <a:pPr marL="171450" lvl="0" indent="-171450">
              <a:buFont typeface="Arial" panose="020B0604020202020204" pitchFamily="34" charset="0"/>
              <a:buChar char="•"/>
            </a:pPr>
            <a:r>
              <a:rPr lang="en-US" dirty="0"/>
              <a:t>VTA Bus yards keeping our operator informed</a:t>
            </a:r>
          </a:p>
          <a:p>
            <a:pPr marL="171450" lvl="0" indent="-171450">
              <a:buFont typeface="Arial" panose="020B0604020202020204" pitchFamily="34" charset="0"/>
              <a:buChar char="•"/>
            </a:pPr>
            <a:r>
              <a:rPr lang="en-US" dirty="0"/>
              <a:t>As dates from Utility</a:t>
            </a:r>
            <a:r>
              <a:rPr lang="en-US" baseline="0" dirty="0"/>
              <a:t> Companies are confirmed, the UC’s will provide their own notification and we will post their notices on-line and share via Stakeholder &amp; Nextdoor to help expand notification</a:t>
            </a:r>
          </a:p>
          <a:p>
            <a:pPr marL="171450" lvl="0" indent="-171450">
              <a:buFont typeface="Arial" panose="020B0604020202020204" pitchFamily="34" charset="0"/>
              <a:buChar char="•"/>
            </a:pPr>
            <a:endParaRPr lang="en-US" baseline="0" dirty="0"/>
          </a:p>
          <a:p>
            <a:pPr marL="171450" lvl="0" indent="-171450">
              <a:buFont typeface="Arial" panose="020B0604020202020204" pitchFamily="34" charset="0"/>
              <a:buChar char="•"/>
            </a:pPr>
            <a:r>
              <a:rPr lang="en-US" b="1" baseline="0" dirty="0"/>
              <a:t>East Side Leaders Meeting</a:t>
            </a:r>
          </a:p>
          <a:p>
            <a:pPr marL="171450" lvl="0" indent="-171450">
              <a:buFont typeface="Arial" panose="020B0604020202020204" pitchFamily="34" charset="0"/>
              <a:buChar char="•"/>
            </a:pPr>
            <a:r>
              <a:rPr lang="en-US" b="0" baseline="0" dirty="0"/>
              <a:t>Monday 8/23</a:t>
            </a:r>
          </a:p>
          <a:p>
            <a:pPr marL="171450" lvl="0" indent="-171450">
              <a:buFont typeface="Arial" panose="020B0604020202020204" pitchFamily="34" charset="0"/>
              <a:buChar char="•"/>
            </a:pPr>
            <a:r>
              <a:rPr lang="en-US" b="0" baseline="0" dirty="0"/>
              <a:t>Ocala Area History – Similar to the presentation provided in November (available)</a:t>
            </a:r>
          </a:p>
          <a:p>
            <a:pPr marL="171450" lvl="0" indent="-171450">
              <a:buFont typeface="Arial" panose="020B0604020202020204" pitchFamily="34" charset="0"/>
              <a:buChar char="•"/>
            </a:pPr>
            <a:r>
              <a:rPr lang="en-US" b="0" baseline="0" dirty="0"/>
              <a:t>Provided responses to questions about space, ROW, engineering, design, traffic studies, ridership studies, env. documents. </a:t>
            </a:r>
          </a:p>
          <a:p>
            <a:pPr marL="171450" lvl="0" indent="-171450">
              <a:buFont typeface="Arial" panose="020B0604020202020204" pitchFamily="34" charset="0"/>
              <a:buChar char="•"/>
            </a:pPr>
            <a:r>
              <a:rPr lang="en-US" b="0" baseline="0" dirty="0"/>
              <a:t>Materials provided to Cindy’s office to forward</a:t>
            </a:r>
          </a:p>
          <a:p>
            <a:pPr marL="171450" lvl="0" indent="-171450">
              <a:buFont typeface="Arial" panose="020B0604020202020204" pitchFamily="34" charset="0"/>
              <a:buChar char="•"/>
            </a:pPr>
            <a:r>
              <a:rPr lang="en-US" b="1" baseline="0" dirty="0"/>
              <a:t>Ocala Field Visit</a:t>
            </a:r>
          </a:p>
          <a:p>
            <a:pPr marL="628650" lvl="1" indent="-171450">
              <a:buFont typeface="Arial" panose="020B0604020202020204" pitchFamily="34" charset="0"/>
              <a:buChar char="•"/>
            </a:pPr>
            <a:r>
              <a:rPr lang="en-US" baseline="0" dirty="0"/>
              <a:t>Held 2-days ago</a:t>
            </a:r>
          </a:p>
          <a:p>
            <a:pPr marL="628650" lvl="1" indent="-171450">
              <a:buFont typeface="Arial" panose="020B0604020202020204" pitchFamily="34" charset="0"/>
              <a:buChar char="•"/>
            </a:pPr>
            <a:r>
              <a:rPr lang="en-US" baseline="0" dirty="0"/>
              <a:t>Points: </a:t>
            </a:r>
          </a:p>
          <a:p>
            <a:pPr marL="1085850" lvl="2" indent="-171450">
              <a:buFont typeface="Arial" panose="020B0604020202020204" pitchFamily="34" charset="0"/>
              <a:buChar char="•"/>
            </a:pPr>
            <a:r>
              <a:rPr lang="en-US" baseline="0" dirty="0"/>
              <a:t>help SWG and community members understand VTA Board decision in 2014 to eliminate a station at Ocala from the project. </a:t>
            </a:r>
          </a:p>
          <a:p>
            <a:pPr marL="1085850" lvl="2" indent="-171450">
              <a:buFont typeface="Arial" panose="020B0604020202020204" pitchFamily="34" charset="0"/>
              <a:buChar char="•"/>
            </a:pPr>
            <a:r>
              <a:rPr lang="en-US" baseline="0" dirty="0"/>
              <a:t>Staff is building the approved plan</a:t>
            </a:r>
          </a:p>
          <a:p>
            <a:pPr marL="1085850" lvl="2" indent="-171450">
              <a:buFont typeface="Arial" panose="020B0604020202020204" pitchFamily="34" charset="0"/>
              <a:buChar char="•"/>
            </a:pPr>
            <a:r>
              <a:rPr lang="en-US" baseline="0" dirty="0"/>
              <a:t>The approved plan eliminated the need of property acquisition at homes</a:t>
            </a:r>
          </a:p>
          <a:p>
            <a:pPr marL="1085850" lvl="2" indent="-171450">
              <a:buFont typeface="Arial" panose="020B0604020202020204" pitchFamily="34" charset="0"/>
              <a:buChar char="•"/>
            </a:pPr>
            <a:r>
              <a:rPr lang="en-US" baseline="0" dirty="0"/>
              <a:t>Retained 2-left turn lanes on Cap E to Ocala which further eliminated traffic impacts</a:t>
            </a:r>
          </a:p>
          <a:p>
            <a:pPr marL="1543050" lvl="3" indent="-171450">
              <a:buFont typeface="Arial" panose="020B0604020202020204" pitchFamily="34" charset="0"/>
              <a:buChar char="•"/>
            </a:pPr>
            <a:r>
              <a:rPr lang="en-US" baseline="0" dirty="0"/>
              <a:t>Community advised on challenges to any changes at this point:</a:t>
            </a:r>
          </a:p>
          <a:p>
            <a:pPr marL="2000250" lvl="4" indent="-171450">
              <a:buFont typeface="Arial" panose="020B0604020202020204" pitchFamily="34" charset="0"/>
              <a:buChar char="•"/>
            </a:pPr>
            <a:r>
              <a:rPr lang="en-US" baseline="0" dirty="0"/>
              <a:t>Low ridership in this area</a:t>
            </a:r>
          </a:p>
          <a:p>
            <a:pPr marL="2000250" lvl="4" indent="-171450">
              <a:buFont typeface="Arial" panose="020B0604020202020204" pitchFamily="34" charset="0"/>
              <a:buChar char="•"/>
            </a:pPr>
            <a:r>
              <a:rPr lang="en-US" baseline="0" dirty="0"/>
              <a:t>Proximity to Eastridge Station/Transit Center</a:t>
            </a:r>
          </a:p>
          <a:p>
            <a:pPr marL="2000250" lvl="4" indent="-171450">
              <a:buFont typeface="Arial" panose="020B0604020202020204" pitchFamily="34" charset="0"/>
              <a:buChar char="•"/>
            </a:pPr>
            <a:r>
              <a:rPr lang="en-US" baseline="0" dirty="0"/>
              <a:t>Change is sensitive at the board level</a:t>
            </a:r>
          </a:p>
          <a:p>
            <a:pPr marL="2000250" lvl="4" indent="-171450">
              <a:buFont typeface="Arial" panose="020B0604020202020204" pitchFamily="34" charset="0"/>
              <a:buChar char="•"/>
            </a:pPr>
            <a:r>
              <a:rPr lang="en-US" baseline="0" dirty="0"/>
              <a:t>Could take community back (no project)</a:t>
            </a:r>
          </a:p>
          <a:p>
            <a:pPr marL="2000250" lvl="4" indent="-171450">
              <a:buFont typeface="Arial" panose="020B0604020202020204" pitchFamily="34" charset="0"/>
              <a:buChar char="•"/>
            </a:pPr>
            <a:endParaRPr lang="en-US"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Turn this over to the </a:t>
            </a:r>
            <a:r>
              <a:rPr lang="en-US" sz="1200" dirty="0">
                <a:latin typeface="Calibri"/>
                <a:cs typeface="Calibri"/>
              </a:rPr>
              <a:t>Station Art Enhancement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Mary Rubin – Senior Project Manager with the City of San Jose Public Art Program </a:t>
            </a:r>
          </a:p>
          <a:p>
            <a:pPr marL="171450" lvl="0" indent="-171450">
              <a:buFont typeface="Arial" panose="020B0604020202020204" pitchFamily="34" charset="0"/>
              <a:buChar char="•"/>
            </a:pPr>
            <a:endParaRPr lang="en-US" baseline="0" dirty="0"/>
          </a:p>
          <a:p>
            <a:pPr marL="1085850" lvl="2"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6428BF13-BE54-4C6A-9099-CF43F25A0E84}" type="slidenum">
              <a:rPr lang="en-US" smtClean="0"/>
              <a:t>8</a:t>
            </a:fld>
            <a:endParaRPr lang="en-US"/>
          </a:p>
        </p:txBody>
      </p:sp>
    </p:spTree>
    <p:extLst>
      <p:ext uri="{BB962C8B-B14F-4D97-AF65-F5344CB8AC3E}">
        <p14:creationId xmlns:p14="http://schemas.microsoft.com/office/powerpoint/2010/main" val="184039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AA350B-70FC-9D40-A38F-DB8879B1F61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43053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17CED-D1EF-4AF8-AE2A-4DCBB25A558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4BFD03C-B31C-4FB7-B018-295273BE2F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77AC6E-3E7E-40EE-83F4-72F635FB57D6}"/>
              </a:ext>
            </a:extLst>
          </p:cNvPr>
          <p:cNvSpPr>
            <a:spLocks noGrp="1"/>
          </p:cNvSpPr>
          <p:nvPr>
            <p:ph type="dt" sz="half" idx="10"/>
          </p:nvPr>
        </p:nvSpPr>
        <p:spPr/>
        <p:txBody>
          <a:bodyPr/>
          <a:lstStyle/>
          <a:p>
            <a:fld id="{1A547AB6-F730-422C-BB47-C5E25F70BC47}" type="datetimeFigureOut">
              <a:rPr lang="en-US" smtClean="0"/>
              <a:t>8/26/2021</a:t>
            </a:fld>
            <a:endParaRPr lang="en-US"/>
          </a:p>
        </p:txBody>
      </p:sp>
      <p:sp>
        <p:nvSpPr>
          <p:cNvPr id="5" name="Footer Placeholder 4">
            <a:extLst>
              <a:ext uri="{FF2B5EF4-FFF2-40B4-BE49-F238E27FC236}">
                <a16:creationId xmlns:a16="http://schemas.microsoft.com/office/drawing/2014/main" id="{A60907F1-E75B-4BB9-B76F-614CEA7B68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2B555E-BCF8-4195-AEA8-93AF5B6BC5E4}"/>
              </a:ext>
            </a:extLst>
          </p:cNvPr>
          <p:cNvSpPr>
            <a:spLocks noGrp="1"/>
          </p:cNvSpPr>
          <p:nvPr>
            <p:ph type="sldNum" sz="quarter" idx="12"/>
          </p:nvPr>
        </p:nvSpPr>
        <p:spPr/>
        <p:txBody>
          <a:bodyPr/>
          <a:lstStyle/>
          <a:p>
            <a:fld id="{78D31896-BD71-4B10-A547-76F17BCED0CE}" type="slidenum">
              <a:rPr lang="en-US" smtClean="0"/>
              <a:t>‹#›</a:t>
            </a:fld>
            <a:endParaRPr lang="en-US"/>
          </a:p>
        </p:txBody>
      </p:sp>
    </p:spTree>
    <p:extLst>
      <p:ext uri="{BB962C8B-B14F-4D97-AF65-F5344CB8AC3E}">
        <p14:creationId xmlns:p14="http://schemas.microsoft.com/office/powerpoint/2010/main" val="37443446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E028D-45AD-4081-BD14-CC83C5AB65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B2833C-D11A-40AB-B733-08927C685A9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70CC91-3768-48E9-9CA7-345DA09F28C6}"/>
              </a:ext>
            </a:extLst>
          </p:cNvPr>
          <p:cNvSpPr>
            <a:spLocks noGrp="1"/>
          </p:cNvSpPr>
          <p:nvPr>
            <p:ph type="dt" sz="half" idx="10"/>
          </p:nvPr>
        </p:nvSpPr>
        <p:spPr/>
        <p:txBody>
          <a:bodyPr/>
          <a:lstStyle/>
          <a:p>
            <a:fld id="{1A547AB6-F730-422C-BB47-C5E25F70BC47}" type="datetimeFigureOut">
              <a:rPr lang="en-US" smtClean="0"/>
              <a:t>8/26/2021</a:t>
            </a:fld>
            <a:endParaRPr lang="en-US"/>
          </a:p>
        </p:txBody>
      </p:sp>
      <p:sp>
        <p:nvSpPr>
          <p:cNvPr id="5" name="Footer Placeholder 4">
            <a:extLst>
              <a:ext uri="{FF2B5EF4-FFF2-40B4-BE49-F238E27FC236}">
                <a16:creationId xmlns:a16="http://schemas.microsoft.com/office/drawing/2014/main" id="{A5563BB6-7D9A-4017-ADC6-B15DE5C59B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08DA34-363A-4BC1-B3EE-26752162F0D1}"/>
              </a:ext>
            </a:extLst>
          </p:cNvPr>
          <p:cNvSpPr>
            <a:spLocks noGrp="1"/>
          </p:cNvSpPr>
          <p:nvPr>
            <p:ph type="sldNum" sz="quarter" idx="12"/>
          </p:nvPr>
        </p:nvSpPr>
        <p:spPr/>
        <p:txBody>
          <a:bodyPr/>
          <a:lstStyle/>
          <a:p>
            <a:fld id="{78D31896-BD71-4B10-A547-76F17BCED0CE}" type="slidenum">
              <a:rPr lang="en-US" smtClean="0"/>
              <a:t>‹#›</a:t>
            </a:fld>
            <a:endParaRPr lang="en-US"/>
          </a:p>
        </p:txBody>
      </p:sp>
    </p:spTree>
    <p:extLst>
      <p:ext uri="{BB962C8B-B14F-4D97-AF65-F5344CB8AC3E}">
        <p14:creationId xmlns:p14="http://schemas.microsoft.com/office/powerpoint/2010/main" val="920475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F8FEC3-9A22-4D90-B616-AA75AFB2E9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78E79A-95A9-496F-9933-D55DE0C0C1E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6EE75B-662A-43C6-8A96-573FADFB0714}"/>
              </a:ext>
            </a:extLst>
          </p:cNvPr>
          <p:cNvSpPr>
            <a:spLocks noGrp="1"/>
          </p:cNvSpPr>
          <p:nvPr>
            <p:ph type="dt" sz="half" idx="10"/>
          </p:nvPr>
        </p:nvSpPr>
        <p:spPr/>
        <p:txBody>
          <a:bodyPr/>
          <a:lstStyle/>
          <a:p>
            <a:fld id="{1A547AB6-F730-422C-BB47-C5E25F70BC47}" type="datetimeFigureOut">
              <a:rPr lang="en-US" smtClean="0"/>
              <a:t>8/26/2021</a:t>
            </a:fld>
            <a:endParaRPr lang="en-US"/>
          </a:p>
        </p:txBody>
      </p:sp>
      <p:sp>
        <p:nvSpPr>
          <p:cNvPr id="5" name="Footer Placeholder 4">
            <a:extLst>
              <a:ext uri="{FF2B5EF4-FFF2-40B4-BE49-F238E27FC236}">
                <a16:creationId xmlns:a16="http://schemas.microsoft.com/office/drawing/2014/main" id="{D23A80AA-9E23-4F99-AC8F-7A151E1C9D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9BE1BD-D936-4C77-A731-0D0E26738676}"/>
              </a:ext>
            </a:extLst>
          </p:cNvPr>
          <p:cNvSpPr>
            <a:spLocks noGrp="1"/>
          </p:cNvSpPr>
          <p:nvPr>
            <p:ph type="sldNum" sz="quarter" idx="12"/>
          </p:nvPr>
        </p:nvSpPr>
        <p:spPr/>
        <p:txBody>
          <a:bodyPr/>
          <a:lstStyle/>
          <a:p>
            <a:fld id="{78D31896-BD71-4B10-A547-76F17BCED0CE}" type="slidenum">
              <a:rPr lang="en-US" smtClean="0"/>
              <a:t>‹#›</a:t>
            </a:fld>
            <a:endParaRPr lang="en-US"/>
          </a:p>
        </p:txBody>
      </p:sp>
    </p:spTree>
    <p:extLst>
      <p:ext uri="{BB962C8B-B14F-4D97-AF65-F5344CB8AC3E}">
        <p14:creationId xmlns:p14="http://schemas.microsoft.com/office/powerpoint/2010/main" val="1863614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48577" y="792760"/>
            <a:ext cx="7446724" cy="874840"/>
          </a:xfrm>
        </p:spPr>
        <p:txBody>
          <a:bodyPr>
            <a:normAutofit/>
          </a:bodyPr>
          <a:lstStyle>
            <a:lvl1pPr algn="l">
              <a:defRPr sz="5600">
                <a:solidFill>
                  <a:schemeClr val="bg1"/>
                </a:solidFill>
                <a:latin typeface="Arial"/>
                <a:cs typeface="Arial"/>
              </a:defRPr>
            </a:lvl1pPr>
          </a:lstStyle>
          <a:p>
            <a:r>
              <a:rPr lang="en-US"/>
              <a:t>Presentation Title</a:t>
            </a:r>
          </a:p>
        </p:txBody>
      </p:sp>
      <p:sp>
        <p:nvSpPr>
          <p:cNvPr id="3" name="Text Placeholder 2"/>
          <p:cNvSpPr>
            <a:spLocks noGrp="1"/>
          </p:cNvSpPr>
          <p:nvPr>
            <p:ph type="body" idx="1" hasCustomPrompt="1"/>
          </p:nvPr>
        </p:nvSpPr>
        <p:spPr>
          <a:xfrm>
            <a:off x="3893583" y="1669805"/>
            <a:ext cx="5386917" cy="331315"/>
          </a:xfrm>
        </p:spPr>
        <p:txBody>
          <a:bodyPr anchor="b">
            <a:normAutofit/>
          </a:bodyPr>
          <a:lstStyle>
            <a:lvl1pPr marL="0" indent="0">
              <a:buNone/>
              <a:defRPr sz="2400" b="1">
                <a:solidFill>
                  <a:schemeClr val="bg1"/>
                </a:solidFill>
                <a:latin typeface="Arial"/>
                <a:cs typeface="Aria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Presentation Sub-title</a:t>
            </a:r>
          </a:p>
        </p:txBody>
      </p:sp>
      <p:sp>
        <p:nvSpPr>
          <p:cNvPr id="4" name="Content Placeholder 3"/>
          <p:cNvSpPr>
            <a:spLocks noGrp="1"/>
          </p:cNvSpPr>
          <p:nvPr>
            <p:ph sz="half" idx="2" hasCustomPrompt="1"/>
          </p:nvPr>
        </p:nvSpPr>
        <p:spPr>
          <a:xfrm>
            <a:off x="4463650" y="2383393"/>
            <a:ext cx="5386917" cy="313331"/>
          </a:xfrm>
        </p:spPr>
        <p:txBody>
          <a:bodyPr>
            <a:normAutofit/>
          </a:bodyPr>
          <a:lstStyle>
            <a:lvl1pPr marL="0" indent="0">
              <a:buNone/>
              <a:defRPr sz="1867">
                <a:solidFill>
                  <a:schemeClr val="bg1"/>
                </a:solidFill>
                <a:latin typeface="Arial"/>
                <a:cs typeface="Arial"/>
              </a:defRPr>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Date</a:t>
            </a:r>
          </a:p>
        </p:txBody>
      </p:sp>
    </p:spTree>
    <p:extLst>
      <p:ext uri="{BB962C8B-B14F-4D97-AF65-F5344CB8AC3E}">
        <p14:creationId xmlns:p14="http://schemas.microsoft.com/office/powerpoint/2010/main" val="241235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19200" y="1699837"/>
            <a:ext cx="10972800" cy="631855"/>
          </a:xfrm>
        </p:spPr>
        <p:txBody>
          <a:bodyPr>
            <a:normAutofit/>
          </a:bodyPr>
          <a:lstStyle>
            <a:lvl1pPr algn="l">
              <a:defRPr sz="6933">
                <a:solidFill>
                  <a:schemeClr val="bg1"/>
                </a:solidFill>
                <a:latin typeface="Museo Sans 700"/>
              </a:defRPr>
            </a:lvl1pPr>
          </a:lstStyle>
          <a:p>
            <a:r>
              <a:rPr lang="en-US"/>
              <a:t>Presentation Title</a:t>
            </a:r>
          </a:p>
        </p:txBody>
      </p:sp>
      <p:sp>
        <p:nvSpPr>
          <p:cNvPr id="3" name="Text Placeholder 2"/>
          <p:cNvSpPr>
            <a:spLocks noGrp="1"/>
          </p:cNvSpPr>
          <p:nvPr>
            <p:ph type="body" idx="1" hasCustomPrompt="1"/>
          </p:nvPr>
        </p:nvSpPr>
        <p:spPr>
          <a:xfrm>
            <a:off x="1219200" y="2344329"/>
            <a:ext cx="5386917" cy="426431"/>
          </a:xfrm>
        </p:spPr>
        <p:txBody>
          <a:bodyPr anchor="b">
            <a:normAutofit/>
          </a:bodyPr>
          <a:lstStyle>
            <a:lvl1pPr marL="0" indent="0">
              <a:buNone/>
              <a:defRPr sz="2933" b="1">
                <a:solidFill>
                  <a:schemeClr val="bg1"/>
                </a:solidFill>
                <a:latin typeface="Arial"/>
                <a:cs typeface="Aria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Presentation Sub-title</a:t>
            </a:r>
          </a:p>
        </p:txBody>
      </p:sp>
      <p:sp>
        <p:nvSpPr>
          <p:cNvPr id="4" name="Content Placeholder 3"/>
          <p:cNvSpPr>
            <a:spLocks noGrp="1"/>
          </p:cNvSpPr>
          <p:nvPr>
            <p:ph sz="half" idx="2" hasCustomPrompt="1"/>
          </p:nvPr>
        </p:nvSpPr>
        <p:spPr>
          <a:xfrm>
            <a:off x="1219200" y="3288246"/>
            <a:ext cx="5386917" cy="414427"/>
          </a:xfrm>
        </p:spPr>
        <p:txBody>
          <a:bodyPr>
            <a:normAutofit/>
          </a:bodyPr>
          <a:lstStyle>
            <a:lvl1pPr marL="0" indent="0">
              <a:buNone/>
              <a:defRPr sz="2400">
                <a:solidFill>
                  <a:schemeClr val="bg1"/>
                </a:solidFill>
                <a:latin typeface="Arial"/>
                <a:cs typeface="Arial"/>
              </a:defRPr>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Date</a:t>
            </a:r>
          </a:p>
        </p:txBody>
      </p:sp>
    </p:spTree>
    <p:extLst>
      <p:ext uri="{BB962C8B-B14F-4D97-AF65-F5344CB8AC3E}">
        <p14:creationId xmlns:p14="http://schemas.microsoft.com/office/powerpoint/2010/main" val="11794254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19200" y="2217958"/>
            <a:ext cx="7946387" cy="631855"/>
          </a:xfrm>
        </p:spPr>
        <p:txBody>
          <a:bodyPr>
            <a:normAutofit/>
          </a:bodyPr>
          <a:lstStyle>
            <a:lvl1pPr algn="l">
              <a:defRPr sz="6933">
                <a:solidFill>
                  <a:schemeClr val="bg1"/>
                </a:solidFill>
                <a:latin typeface="Arial"/>
                <a:cs typeface="Arial"/>
              </a:defRPr>
            </a:lvl1pPr>
          </a:lstStyle>
          <a:p>
            <a:r>
              <a:rPr lang="en-US"/>
              <a:t>Section Title</a:t>
            </a:r>
          </a:p>
        </p:txBody>
      </p:sp>
      <p:sp>
        <p:nvSpPr>
          <p:cNvPr id="4" name="Footer Placeholder 3"/>
          <p:cNvSpPr>
            <a:spLocks noGrp="1"/>
          </p:cNvSpPr>
          <p:nvPr>
            <p:ph type="ftr" sz="quarter" idx="11"/>
          </p:nvPr>
        </p:nvSpPr>
        <p:spPr/>
        <p:txBody>
          <a:bodyPr/>
          <a:lstStyle>
            <a:lvl1pPr>
              <a:defRPr>
                <a:latin typeface="Arial"/>
                <a:cs typeface="Arial"/>
              </a:defRPr>
            </a:lvl1pPr>
          </a:lstStyle>
          <a:p>
            <a:endParaRPr lang="en-US"/>
          </a:p>
        </p:txBody>
      </p:sp>
      <p:sp>
        <p:nvSpPr>
          <p:cNvPr id="6" name="Slide Number Placeholder 5"/>
          <p:cNvSpPr>
            <a:spLocks noGrp="1"/>
          </p:cNvSpPr>
          <p:nvPr>
            <p:ph type="sldNum" sz="quarter" idx="12"/>
          </p:nvPr>
        </p:nvSpPr>
        <p:spPr>
          <a:xfrm>
            <a:off x="8957865" y="6356352"/>
            <a:ext cx="2844800" cy="365125"/>
          </a:xfrm>
        </p:spPr>
        <p:txBody>
          <a:bodyPr/>
          <a:lstStyle>
            <a:lvl1pPr>
              <a:defRPr>
                <a:latin typeface="Arial"/>
                <a:cs typeface="Arial"/>
              </a:defRPr>
            </a:lvl1pPr>
          </a:lstStyle>
          <a:p>
            <a:fld id="{7D849402-4170-CE4A-A196-BDEB35909225}" type="slidenum">
              <a:rPr lang="en-US" smtClean="0"/>
              <a:pPr/>
              <a:t>‹#›</a:t>
            </a:fld>
            <a:endParaRPr lang="en-US"/>
          </a:p>
        </p:txBody>
      </p:sp>
    </p:spTree>
    <p:extLst>
      <p:ext uri="{BB962C8B-B14F-4D97-AF65-F5344CB8AC3E}">
        <p14:creationId xmlns:p14="http://schemas.microsoft.com/office/powerpoint/2010/main" val="5939832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5758" y="480210"/>
            <a:ext cx="10966644" cy="448617"/>
          </a:xfrm>
        </p:spPr>
        <p:txBody>
          <a:bodyPr>
            <a:normAutofit/>
          </a:bodyPr>
          <a:lstStyle>
            <a:lvl1pPr algn="l">
              <a:defRPr sz="3733">
                <a:solidFill>
                  <a:srgbClr val="313231"/>
                </a:solidFill>
                <a:latin typeface="Arial"/>
                <a:cs typeface="Arial"/>
              </a:defRPr>
            </a:lvl1pPr>
          </a:lstStyle>
          <a:p>
            <a:r>
              <a:rPr lang="en-US"/>
              <a:t>Click to edit Master title style</a:t>
            </a:r>
          </a:p>
        </p:txBody>
      </p:sp>
      <p:sp>
        <p:nvSpPr>
          <p:cNvPr id="3" name="Content Placeholder 2"/>
          <p:cNvSpPr>
            <a:spLocks noGrp="1"/>
          </p:cNvSpPr>
          <p:nvPr>
            <p:ph idx="1"/>
          </p:nvPr>
        </p:nvSpPr>
        <p:spPr>
          <a:xfrm>
            <a:off x="6225526" y="1600200"/>
            <a:ext cx="5356876" cy="4265275"/>
          </a:xfrm>
        </p:spPr>
        <p:txBody>
          <a:bodyPr>
            <a:normAutofit/>
          </a:bodyPr>
          <a:lstStyle>
            <a:lvl1pPr marL="219451">
              <a:defRPr sz="2400" baseline="0">
                <a:solidFill>
                  <a:srgbClr val="313231"/>
                </a:solidFill>
                <a:latin typeface="Arial"/>
                <a:cs typeface="Arial"/>
              </a:defRPr>
            </a:lvl1pPr>
          </a:lstStyle>
          <a:p>
            <a:pPr lvl="0"/>
            <a:r>
              <a:rPr lang="en-US"/>
              <a:t>Click to edit Master text styles</a:t>
            </a:r>
          </a:p>
        </p:txBody>
      </p:sp>
      <p:sp>
        <p:nvSpPr>
          <p:cNvPr id="7" name="Content Placeholder 2"/>
          <p:cNvSpPr>
            <a:spLocks noGrp="1"/>
          </p:cNvSpPr>
          <p:nvPr>
            <p:ph idx="13" hasCustomPrompt="1"/>
          </p:nvPr>
        </p:nvSpPr>
        <p:spPr>
          <a:xfrm>
            <a:off x="3" y="1537012"/>
            <a:ext cx="6090735" cy="4328464"/>
          </a:xfrm>
        </p:spPr>
        <p:txBody>
          <a:bodyPr/>
          <a:lstStyle>
            <a:lvl1pPr marL="0" indent="0">
              <a:buNone/>
              <a:defRPr baseline="0"/>
            </a:lvl1pPr>
          </a:lstStyle>
          <a:p>
            <a:pPr lvl="0"/>
            <a:r>
              <a:rPr lang="en-US"/>
              <a:t>Add image here</a:t>
            </a:r>
          </a:p>
        </p:txBody>
      </p:sp>
      <p:sp>
        <p:nvSpPr>
          <p:cNvPr id="5" name="Footer Placeholder 4"/>
          <p:cNvSpPr>
            <a:spLocks noGrp="1"/>
          </p:cNvSpPr>
          <p:nvPr>
            <p:ph type="ftr" sz="quarter" idx="15"/>
          </p:nvPr>
        </p:nvSpPr>
        <p:spPr/>
        <p:txBody>
          <a:bodyPr/>
          <a:lstStyle>
            <a:lvl1pPr>
              <a:defRPr>
                <a:latin typeface="Arial"/>
                <a:cs typeface="Arial"/>
              </a:defRPr>
            </a:lvl1pPr>
          </a:lstStyle>
          <a:p>
            <a:endParaRPr lang="en-US"/>
          </a:p>
        </p:txBody>
      </p:sp>
      <p:sp>
        <p:nvSpPr>
          <p:cNvPr id="6" name="Slide Number Placeholder 5"/>
          <p:cNvSpPr>
            <a:spLocks noGrp="1"/>
          </p:cNvSpPr>
          <p:nvPr>
            <p:ph type="sldNum" sz="quarter" idx="16"/>
          </p:nvPr>
        </p:nvSpPr>
        <p:spPr>
          <a:xfrm>
            <a:off x="8957865" y="6356352"/>
            <a:ext cx="2844800" cy="365125"/>
          </a:xfrm>
        </p:spPr>
        <p:txBody>
          <a:bodyPr/>
          <a:lstStyle>
            <a:lvl1pPr>
              <a:defRPr>
                <a:latin typeface="Arial"/>
                <a:cs typeface="Arial"/>
              </a:defRPr>
            </a:lvl1pPr>
          </a:lstStyle>
          <a:p>
            <a:fld id="{7D849402-4170-CE4A-A196-BDEB35909225}" type="slidenum">
              <a:rPr lang="en-US" smtClean="0"/>
              <a:pPr/>
              <a:t>‹#›</a:t>
            </a:fld>
            <a:endParaRPr lang="en-US"/>
          </a:p>
        </p:txBody>
      </p:sp>
    </p:spTree>
    <p:extLst>
      <p:ext uri="{BB962C8B-B14F-4D97-AF65-F5344CB8AC3E}">
        <p14:creationId xmlns:p14="http://schemas.microsoft.com/office/powerpoint/2010/main" val="19859030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5758" y="480210"/>
            <a:ext cx="10966644" cy="448617"/>
          </a:xfrm>
        </p:spPr>
        <p:txBody>
          <a:bodyPr>
            <a:normAutofit/>
          </a:bodyPr>
          <a:lstStyle>
            <a:lvl1pPr algn="l">
              <a:defRPr sz="3733">
                <a:solidFill>
                  <a:srgbClr val="313231"/>
                </a:solidFill>
                <a:latin typeface="Arial"/>
                <a:cs typeface="Arial"/>
              </a:defRPr>
            </a:lvl1pPr>
          </a:lstStyle>
          <a:p>
            <a:r>
              <a:rPr lang="en-US"/>
              <a:t>Click to edit Master title style</a:t>
            </a:r>
          </a:p>
        </p:txBody>
      </p:sp>
      <p:sp>
        <p:nvSpPr>
          <p:cNvPr id="3" name="Content Placeholder 2"/>
          <p:cNvSpPr>
            <a:spLocks noGrp="1"/>
          </p:cNvSpPr>
          <p:nvPr>
            <p:ph idx="1" hasCustomPrompt="1"/>
          </p:nvPr>
        </p:nvSpPr>
        <p:spPr>
          <a:xfrm>
            <a:off x="427245" y="1600200"/>
            <a:ext cx="5356876" cy="4320285"/>
          </a:xfrm>
        </p:spPr>
        <p:txBody>
          <a:bodyPr>
            <a:normAutofit/>
          </a:bodyPr>
          <a:lstStyle>
            <a:lvl1pPr marL="219451">
              <a:defRPr sz="2400" baseline="0">
                <a:solidFill>
                  <a:schemeClr val="bg1"/>
                </a:solidFill>
                <a:latin typeface="Museo Sans 500"/>
              </a:defRPr>
            </a:lvl1pPr>
          </a:lstStyle>
          <a:p>
            <a:pPr lvl="0"/>
            <a:r>
              <a:rPr lang="en-US"/>
              <a:t>Click to edit Master text styles </a:t>
            </a:r>
          </a:p>
        </p:txBody>
      </p:sp>
      <p:sp>
        <p:nvSpPr>
          <p:cNvPr id="7" name="Content Placeholder 2"/>
          <p:cNvSpPr>
            <a:spLocks noGrp="1"/>
          </p:cNvSpPr>
          <p:nvPr>
            <p:ph idx="13" hasCustomPrompt="1"/>
          </p:nvPr>
        </p:nvSpPr>
        <p:spPr>
          <a:xfrm>
            <a:off x="6101269" y="1536063"/>
            <a:ext cx="6090735" cy="4310024"/>
          </a:xfrm>
        </p:spPr>
        <p:txBody>
          <a:bodyPr/>
          <a:lstStyle>
            <a:lvl1pPr marL="0" indent="0">
              <a:buNone/>
              <a:defRPr baseline="0"/>
            </a:lvl1pPr>
          </a:lstStyle>
          <a:p>
            <a:pPr lvl="0"/>
            <a:r>
              <a:rPr lang="en-US"/>
              <a:t>Add image here</a:t>
            </a:r>
          </a:p>
        </p:txBody>
      </p:sp>
      <p:sp>
        <p:nvSpPr>
          <p:cNvPr id="8" name="Footer Placeholder 7"/>
          <p:cNvSpPr>
            <a:spLocks noGrp="1"/>
          </p:cNvSpPr>
          <p:nvPr>
            <p:ph type="ftr" sz="quarter" idx="15"/>
          </p:nvPr>
        </p:nvSpPr>
        <p:spPr/>
        <p:txBody>
          <a:bodyPr/>
          <a:lstStyle>
            <a:lvl1pPr>
              <a:defRPr>
                <a:latin typeface="Arial"/>
                <a:cs typeface="Arial"/>
              </a:defRPr>
            </a:lvl1pPr>
          </a:lstStyle>
          <a:p>
            <a:endParaRPr lang="en-US"/>
          </a:p>
        </p:txBody>
      </p:sp>
      <p:sp>
        <p:nvSpPr>
          <p:cNvPr id="9" name="Slide Number Placeholder 8"/>
          <p:cNvSpPr>
            <a:spLocks noGrp="1"/>
          </p:cNvSpPr>
          <p:nvPr>
            <p:ph type="sldNum" sz="quarter" idx="16"/>
          </p:nvPr>
        </p:nvSpPr>
        <p:spPr>
          <a:xfrm>
            <a:off x="8957864" y="6356352"/>
            <a:ext cx="2844800" cy="365125"/>
          </a:xfrm>
        </p:spPr>
        <p:txBody>
          <a:bodyPr/>
          <a:lstStyle>
            <a:lvl1pPr>
              <a:defRPr>
                <a:latin typeface="Arial"/>
                <a:cs typeface="Arial"/>
              </a:defRPr>
            </a:lvl1pPr>
          </a:lstStyle>
          <a:p>
            <a:fld id="{7D849402-4170-CE4A-A196-BDEB35909225}" type="slidenum">
              <a:rPr lang="en-US" smtClean="0"/>
              <a:pPr/>
              <a:t>‹#›</a:t>
            </a:fld>
            <a:endParaRPr lang="en-US"/>
          </a:p>
        </p:txBody>
      </p:sp>
    </p:spTree>
    <p:extLst>
      <p:ext uri="{BB962C8B-B14F-4D97-AF65-F5344CB8AC3E}">
        <p14:creationId xmlns:p14="http://schemas.microsoft.com/office/powerpoint/2010/main" val="9454126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Content Placeholder 2"/>
          <p:cNvSpPr>
            <a:spLocks noGrp="1"/>
          </p:cNvSpPr>
          <p:nvPr>
            <p:ph idx="13" hasCustomPrompt="1"/>
          </p:nvPr>
        </p:nvSpPr>
        <p:spPr>
          <a:xfrm>
            <a:off x="1" y="1352501"/>
            <a:ext cx="12192000" cy="4511775"/>
          </a:xfrm>
        </p:spPr>
        <p:txBody>
          <a:bodyPr anchor="ctr"/>
          <a:lstStyle>
            <a:lvl1pPr marL="0" indent="0" algn="ctr">
              <a:buNone/>
              <a:defRPr baseline="0">
                <a:solidFill>
                  <a:srgbClr val="40B4E5"/>
                </a:solidFill>
              </a:defRPr>
            </a:lvl1pPr>
          </a:lstStyle>
          <a:p>
            <a:pPr lvl="0"/>
            <a:r>
              <a:rPr lang="en-US"/>
              <a:t>Add image here</a:t>
            </a:r>
          </a:p>
        </p:txBody>
      </p:sp>
      <p:pic>
        <p:nvPicPr>
          <p:cNvPr id="3" name="Picture 2" descr="VTA Header-01.eps"/>
          <p:cNvPicPr>
            <a:picLocks noChangeAspect="1"/>
          </p:cNvPicPr>
          <p:nvPr userDrawn="1"/>
        </p:nvPicPr>
        <p:blipFill rotWithShape="1">
          <a:blip r:embed="rId2">
            <a:extLst>
              <a:ext uri="{28A0092B-C50C-407E-A947-70E740481C1C}">
                <a14:useLocalDpi xmlns:a14="http://schemas.microsoft.com/office/drawing/2010/main" val="0"/>
              </a:ext>
            </a:extLst>
          </a:blip>
          <a:srcRect b="67332"/>
          <a:stretch/>
        </p:blipFill>
        <p:spPr>
          <a:xfrm>
            <a:off x="0" y="0"/>
            <a:ext cx="12192000" cy="2240400"/>
          </a:xfrm>
          <a:prstGeom prst="rect">
            <a:avLst/>
          </a:prstGeom>
        </p:spPr>
      </p:pic>
      <p:sp>
        <p:nvSpPr>
          <p:cNvPr id="2" name="Title 1"/>
          <p:cNvSpPr>
            <a:spLocks noGrp="1"/>
          </p:cNvSpPr>
          <p:nvPr>
            <p:ph type="title"/>
          </p:nvPr>
        </p:nvSpPr>
        <p:spPr>
          <a:xfrm>
            <a:off x="615758" y="480210"/>
            <a:ext cx="10966644" cy="448617"/>
          </a:xfrm>
        </p:spPr>
        <p:txBody>
          <a:bodyPr>
            <a:normAutofit/>
          </a:bodyPr>
          <a:lstStyle>
            <a:lvl1pPr algn="l">
              <a:defRPr sz="3733">
                <a:solidFill>
                  <a:srgbClr val="313231"/>
                </a:solidFill>
                <a:latin typeface="Arial"/>
                <a:cs typeface="Arial"/>
              </a:defRPr>
            </a:lvl1pPr>
          </a:lstStyle>
          <a:p>
            <a:r>
              <a:rPr lang="en-US"/>
              <a:t>Click to edit Master title style</a:t>
            </a:r>
          </a:p>
        </p:txBody>
      </p:sp>
      <p:sp>
        <p:nvSpPr>
          <p:cNvPr id="5" name="Footer Placeholder 4"/>
          <p:cNvSpPr>
            <a:spLocks noGrp="1"/>
          </p:cNvSpPr>
          <p:nvPr>
            <p:ph type="ftr" sz="quarter" idx="15"/>
          </p:nvPr>
        </p:nvSpPr>
        <p:spPr/>
        <p:txBody>
          <a:bodyPr/>
          <a:lstStyle>
            <a:lvl1pPr>
              <a:defRPr>
                <a:latin typeface="Arial"/>
                <a:cs typeface="Arial"/>
              </a:defRPr>
            </a:lvl1pPr>
          </a:lstStyle>
          <a:p>
            <a:endParaRPr lang="en-US"/>
          </a:p>
        </p:txBody>
      </p:sp>
      <p:sp>
        <p:nvSpPr>
          <p:cNvPr id="6" name="Slide Number Placeholder 5"/>
          <p:cNvSpPr>
            <a:spLocks noGrp="1"/>
          </p:cNvSpPr>
          <p:nvPr>
            <p:ph type="sldNum" sz="quarter" idx="16"/>
          </p:nvPr>
        </p:nvSpPr>
        <p:spPr>
          <a:xfrm>
            <a:off x="8957864" y="6356352"/>
            <a:ext cx="2844800" cy="365125"/>
          </a:xfrm>
        </p:spPr>
        <p:txBody>
          <a:bodyPr/>
          <a:lstStyle>
            <a:lvl1pPr>
              <a:defRPr>
                <a:latin typeface="Arial"/>
                <a:cs typeface="Arial"/>
              </a:defRPr>
            </a:lvl1pPr>
          </a:lstStyle>
          <a:p>
            <a:fld id="{7D849402-4170-CE4A-A196-BDEB35909225}" type="slidenum">
              <a:rPr lang="en-US" smtClean="0"/>
              <a:pPr/>
              <a:t>‹#›</a:t>
            </a:fld>
            <a:endParaRPr lang="en-US"/>
          </a:p>
        </p:txBody>
      </p:sp>
      <p:sp>
        <p:nvSpPr>
          <p:cNvPr id="9" name="Round Single Corner Rectangle 8"/>
          <p:cNvSpPr/>
          <p:nvPr userDrawn="1"/>
        </p:nvSpPr>
        <p:spPr>
          <a:xfrm>
            <a:off x="0" y="1342175"/>
            <a:ext cx="12192000" cy="4511776"/>
          </a:xfrm>
          <a:prstGeom prst="round1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7888208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5758" y="480210"/>
            <a:ext cx="10966644" cy="448617"/>
          </a:xfrm>
        </p:spPr>
        <p:txBody>
          <a:bodyPr>
            <a:normAutofit/>
          </a:bodyPr>
          <a:lstStyle>
            <a:lvl1pPr algn="l">
              <a:defRPr sz="3733">
                <a:solidFill>
                  <a:srgbClr val="313231"/>
                </a:solidFill>
                <a:latin typeface="Arial"/>
                <a:cs typeface="Arial"/>
              </a:defRPr>
            </a:lvl1pPr>
          </a:lstStyle>
          <a:p>
            <a:r>
              <a:rPr lang="en-US"/>
              <a:t>Click to edit Master title style</a:t>
            </a:r>
          </a:p>
        </p:txBody>
      </p:sp>
      <p:sp>
        <p:nvSpPr>
          <p:cNvPr id="3" name="Content Placeholder 2"/>
          <p:cNvSpPr>
            <a:spLocks noGrp="1"/>
          </p:cNvSpPr>
          <p:nvPr>
            <p:ph idx="1"/>
          </p:nvPr>
        </p:nvSpPr>
        <p:spPr>
          <a:xfrm>
            <a:off x="1187820" y="4285587"/>
            <a:ext cx="9342496" cy="1685447"/>
          </a:xfrm>
        </p:spPr>
        <p:txBody>
          <a:bodyPr>
            <a:normAutofit/>
          </a:bodyPr>
          <a:lstStyle>
            <a:lvl1pPr marL="219451">
              <a:defRPr sz="2400" baseline="0">
                <a:solidFill>
                  <a:srgbClr val="313231"/>
                </a:solidFill>
                <a:latin typeface="Arial"/>
                <a:cs typeface="Arial"/>
              </a:defRPr>
            </a:lvl1pPr>
          </a:lstStyle>
          <a:p>
            <a:pPr lvl="0"/>
            <a:r>
              <a:rPr lang="en-US"/>
              <a:t>Click to edit Master text styles</a:t>
            </a:r>
          </a:p>
        </p:txBody>
      </p:sp>
      <p:sp>
        <p:nvSpPr>
          <p:cNvPr id="7" name="Content Placeholder 2"/>
          <p:cNvSpPr>
            <a:spLocks noGrp="1"/>
          </p:cNvSpPr>
          <p:nvPr>
            <p:ph idx="13" hasCustomPrompt="1"/>
          </p:nvPr>
        </p:nvSpPr>
        <p:spPr>
          <a:xfrm>
            <a:off x="0" y="1537012"/>
            <a:ext cx="12192000" cy="2551093"/>
          </a:xfrm>
        </p:spPr>
        <p:txBody>
          <a:bodyPr/>
          <a:lstStyle>
            <a:lvl1pPr marL="0" indent="0">
              <a:buNone/>
              <a:defRPr/>
            </a:lvl1pPr>
          </a:lstStyle>
          <a:p>
            <a:pPr lvl="0"/>
            <a:r>
              <a:rPr lang="en-US"/>
              <a:t>Add image here</a:t>
            </a:r>
          </a:p>
        </p:txBody>
      </p:sp>
      <p:sp>
        <p:nvSpPr>
          <p:cNvPr id="10" name="Footer Placeholder 9"/>
          <p:cNvSpPr>
            <a:spLocks noGrp="1"/>
          </p:cNvSpPr>
          <p:nvPr>
            <p:ph type="ftr" sz="quarter" idx="15"/>
          </p:nvPr>
        </p:nvSpPr>
        <p:spPr/>
        <p:txBody>
          <a:bodyPr/>
          <a:lstStyle>
            <a:lvl1pPr>
              <a:defRPr>
                <a:latin typeface="Arial"/>
                <a:cs typeface="Arial"/>
              </a:defRPr>
            </a:lvl1pPr>
          </a:lstStyle>
          <a:p>
            <a:endParaRPr lang="en-US"/>
          </a:p>
        </p:txBody>
      </p:sp>
      <p:sp>
        <p:nvSpPr>
          <p:cNvPr id="11" name="Slide Number Placeholder 10"/>
          <p:cNvSpPr>
            <a:spLocks noGrp="1"/>
          </p:cNvSpPr>
          <p:nvPr>
            <p:ph type="sldNum" sz="quarter" idx="16"/>
          </p:nvPr>
        </p:nvSpPr>
        <p:spPr>
          <a:xfrm>
            <a:off x="8957865" y="6346027"/>
            <a:ext cx="2844800" cy="365125"/>
          </a:xfrm>
        </p:spPr>
        <p:txBody>
          <a:bodyPr/>
          <a:lstStyle>
            <a:lvl1pPr>
              <a:defRPr>
                <a:latin typeface="Arial"/>
                <a:cs typeface="Arial"/>
              </a:defRPr>
            </a:lvl1pPr>
          </a:lstStyle>
          <a:p>
            <a:fld id="{7D849402-4170-CE4A-A196-BDEB35909225}" type="slidenum">
              <a:rPr lang="en-US" smtClean="0"/>
              <a:pPr/>
              <a:t>‹#›</a:t>
            </a:fld>
            <a:endParaRPr lang="en-US"/>
          </a:p>
        </p:txBody>
      </p:sp>
    </p:spTree>
    <p:extLst>
      <p:ext uri="{BB962C8B-B14F-4D97-AF65-F5344CB8AC3E}">
        <p14:creationId xmlns:p14="http://schemas.microsoft.com/office/powerpoint/2010/main" val="2673894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E08AE-42FF-4D90-9F26-53EB1794D5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4D4E0F-C113-4A1C-8AA4-3CC5820F102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F6E1ED-940E-4FB4-A8D8-71636A003D64}"/>
              </a:ext>
            </a:extLst>
          </p:cNvPr>
          <p:cNvSpPr>
            <a:spLocks noGrp="1"/>
          </p:cNvSpPr>
          <p:nvPr>
            <p:ph type="dt" sz="half" idx="10"/>
          </p:nvPr>
        </p:nvSpPr>
        <p:spPr/>
        <p:txBody>
          <a:bodyPr/>
          <a:lstStyle/>
          <a:p>
            <a:fld id="{1A547AB6-F730-422C-BB47-C5E25F70BC47}" type="datetimeFigureOut">
              <a:rPr lang="en-US" smtClean="0"/>
              <a:t>8/26/2021</a:t>
            </a:fld>
            <a:endParaRPr lang="en-US"/>
          </a:p>
        </p:txBody>
      </p:sp>
      <p:sp>
        <p:nvSpPr>
          <p:cNvPr id="5" name="Footer Placeholder 4">
            <a:extLst>
              <a:ext uri="{FF2B5EF4-FFF2-40B4-BE49-F238E27FC236}">
                <a16:creationId xmlns:a16="http://schemas.microsoft.com/office/drawing/2014/main" id="{9AF8D098-D8EF-40A0-BFD1-77BBCEF1FD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353537-6DCB-4497-B040-18754218D969}"/>
              </a:ext>
            </a:extLst>
          </p:cNvPr>
          <p:cNvSpPr>
            <a:spLocks noGrp="1"/>
          </p:cNvSpPr>
          <p:nvPr>
            <p:ph type="sldNum" sz="quarter" idx="12"/>
          </p:nvPr>
        </p:nvSpPr>
        <p:spPr/>
        <p:txBody>
          <a:bodyPr/>
          <a:lstStyle/>
          <a:p>
            <a:fld id="{78D31896-BD71-4B10-A547-76F17BCED0CE}" type="slidenum">
              <a:rPr lang="en-US" smtClean="0"/>
              <a:t>‹#›</a:t>
            </a:fld>
            <a:endParaRPr lang="en-US"/>
          </a:p>
        </p:txBody>
      </p:sp>
    </p:spTree>
    <p:extLst>
      <p:ext uri="{BB962C8B-B14F-4D97-AF65-F5344CB8AC3E}">
        <p14:creationId xmlns:p14="http://schemas.microsoft.com/office/powerpoint/2010/main" val="25466316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5" name="Rectangle 4"/>
          <p:cNvSpPr/>
          <p:nvPr userDrawn="1"/>
        </p:nvSpPr>
        <p:spPr>
          <a:xfrm>
            <a:off x="0" y="4129771"/>
            <a:ext cx="12192000" cy="1703531"/>
          </a:xfrm>
          <a:prstGeom prst="rect">
            <a:avLst/>
          </a:prstGeom>
          <a:solidFill>
            <a:srgbClr val="40B4E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n>
                <a:noFill/>
              </a:ln>
              <a:solidFill>
                <a:srgbClr val="40B4E5"/>
              </a:solidFill>
            </a:endParaRPr>
          </a:p>
        </p:txBody>
      </p:sp>
      <p:sp>
        <p:nvSpPr>
          <p:cNvPr id="2" name="Title 1"/>
          <p:cNvSpPr>
            <a:spLocks noGrp="1"/>
          </p:cNvSpPr>
          <p:nvPr>
            <p:ph type="title"/>
          </p:nvPr>
        </p:nvSpPr>
        <p:spPr>
          <a:xfrm>
            <a:off x="615758" y="480210"/>
            <a:ext cx="10966644" cy="448617"/>
          </a:xfrm>
        </p:spPr>
        <p:txBody>
          <a:bodyPr>
            <a:normAutofit/>
          </a:bodyPr>
          <a:lstStyle>
            <a:lvl1pPr algn="l">
              <a:defRPr sz="3733">
                <a:solidFill>
                  <a:srgbClr val="313231"/>
                </a:solidFill>
                <a:latin typeface="Arial"/>
                <a:cs typeface="Arial"/>
              </a:defRPr>
            </a:lvl1pPr>
          </a:lstStyle>
          <a:p>
            <a:r>
              <a:rPr lang="en-US"/>
              <a:t>Click to edit Master title style</a:t>
            </a:r>
          </a:p>
        </p:txBody>
      </p:sp>
      <p:sp>
        <p:nvSpPr>
          <p:cNvPr id="3" name="Content Placeholder 2"/>
          <p:cNvSpPr>
            <a:spLocks noGrp="1"/>
          </p:cNvSpPr>
          <p:nvPr>
            <p:ph idx="1"/>
          </p:nvPr>
        </p:nvSpPr>
        <p:spPr>
          <a:xfrm>
            <a:off x="1187820" y="4412746"/>
            <a:ext cx="9342496" cy="1532225"/>
          </a:xfrm>
        </p:spPr>
        <p:txBody>
          <a:bodyPr>
            <a:normAutofit/>
          </a:bodyPr>
          <a:lstStyle>
            <a:lvl1pPr marL="219451">
              <a:defRPr sz="2400" baseline="0">
                <a:solidFill>
                  <a:schemeClr val="bg1"/>
                </a:solidFill>
                <a:latin typeface="Arial"/>
                <a:cs typeface="Arial"/>
              </a:defRPr>
            </a:lvl1pPr>
          </a:lstStyle>
          <a:p>
            <a:pPr lvl="0"/>
            <a:r>
              <a:rPr lang="en-US"/>
              <a:t>Click to edit Master text styles</a:t>
            </a:r>
          </a:p>
        </p:txBody>
      </p:sp>
      <p:sp>
        <p:nvSpPr>
          <p:cNvPr id="7" name="Content Placeholder 2"/>
          <p:cNvSpPr>
            <a:spLocks noGrp="1"/>
          </p:cNvSpPr>
          <p:nvPr>
            <p:ph idx="13" hasCustomPrompt="1"/>
          </p:nvPr>
        </p:nvSpPr>
        <p:spPr>
          <a:xfrm>
            <a:off x="0" y="1323722"/>
            <a:ext cx="12192000" cy="2631839"/>
          </a:xfrm>
        </p:spPr>
        <p:txBody>
          <a:bodyPr/>
          <a:lstStyle>
            <a:lvl1pPr marL="0" indent="0">
              <a:buNone/>
              <a:defRPr/>
            </a:lvl1pPr>
          </a:lstStyle>
          <a:p>
            <a:pPr lvl="0"/>
            <a:r>
              <a:rPr lang="en-US"/>
              <a:t>Add image here</a:t>
            </a:r>
          </a:p>
        </p:txBody>
      </p:sp>
      <p:sp>
        <p:nvSpPr>
          <p:cNvPr id="11" name="Footer Placeholder 10"/>
          <p:cNvSpPr>
            <a:spLocks noGrp="1"/>
          </p:cNvSpPr>
          <p:nvPr>
            <p:ph type="ftr" sz="quarter" idx="15"/>
          </p:nvPr>
        </p:nvSpPr>
        <p:spPr/>
        <p:txBody>
          <a:bodyPr/>
          <a:lstStyle>
            <a:lvl1pPr>
              <a:defRPr>
                <a:latin typeface="Arial"/>
                <a:cs typeface="Arial"/>
              </a:defRPr>
            </a:lvl1pPr>
          </a:lstStyle>
          <a:p>
            <a:endParaRPr lang="en-US"/>
          </a:p>
        </p:txBody>
      </p:sp>
      <p:sp>
        <p:nvSpPr>
          <p:cNvPr id="12" name="Slide Number Placeholder 11"/>
          <p:cNvSpPr>
            <a:spLocks noGrp="1"/>
          </p:cNvSpPr>
          <p:nvPr>
            <p:ph type="sldNum" sz="quarter" idx="16"/>
          </p:nvPr>
        </p:nvSpPr>
        <p:spPr>
          <a:xfrm>
            <a:off x="8957865" y="6356352"/>
            <a:ext cx="2844800" cy="365125"/>
          </a:xfrm>
        </p:spPr>
        <p:txBody>
          <a:bodyPr/>
          <a:lstStyle>
            <a:lvl1pPr>
              <a:defRPr>
                <a:latin typeface="Arial"/>
                <a:cs typeface="Arial"/>
              </a:defRPr>
            </a:lvl1pPr>
          </a:lstStyle>
          <a:p>
            <a:fld id="{7D849402-4170-CE4A-A196-BDEB35909225}" type="slidenum">
              <a:rPr lang="en-US" smtClean="0"/>
              <a:pPr/>
              <a:t>‹#›</a:t>
            </a:fld>
            <a:endParaRPr lang="en-US"/>
          </a:p>
        </p:txBody>
      </p:sp>
    </p:spTree>
    <p:extLst>
      <p:ext uri="{BB962C8B-B14F-4D97-AF65-F5344CB8AC3E}">
        <p14:creationId xmlns:p14="http://schemas.microsoft.com/office/powerpoint/2010/main" val="2614551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8/26/2021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8480195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0A22AC2-25ED-4335-AD54-B0E46F6DBEA5}"/>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967639BA-ADC1-4C1C-A97C-04A37C00F76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BB023959-7D7B-4106-9691-76B211133D6E}"/>
              </a:ext>
            </a:extLst>
          </p:cNvPr>
          <p:cNvSpPr>
            <a:spLocks noGrp="1"/>
          </p:cNvSpPr>
          <p:nvPr>
            <p:ph type="sldNum" sz="quarter" idx="12"/>
          </p:nvPr>
        </p:nvSpPr>
        <p:spPr/>
        <p:txBody>
          <a:bodyPr/>
          <a:lstStyle>
            <a:lvl1pPr>
              <a:defRPr/>
            </a:lvl1pPr>
          </a:lstStyle>
          <a:p>
            <a:pPr>
              <a:defRPr/>
            </a:pPr>
            <a:fld id="{C0210159-5A91-4154-AFAA-890CD7BC5B1B}" type="slidenum">
              <a:rPr lang="en-US" altLang="en-US"/>
              <a:pPr>
                <a:defRPr/>
              </a:pPr>
              <a:t>‹#›</a:t>
            </a:fld>
            <a:endParaRPr lang="en-US" altLang="en-US"/>
          </a:p>
        </p:txBody>
      </p:sp>
    </p:spTree>
    <p:extLst>
      <p:ext uri="{BB962C8B-B14F-4D97-AF65-F5344CB8AC3E}">
        <p14:creationId xmlns:p14="http://schemas.microsoft.com/office/powerpoint/2010/main" val="31660941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80877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89AF730-B396-A54E-9274-5D4594B36C75}" type="datetimeFigureOut">
              <a:rPr lang="en-US" smtClean="0"/>
              <a:t>8/26/2021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A89DFC-AA3B-D448-8A65-C8217C5716C6}" type="slidenum">
              <a:rPr lang="en-US" smtClean="0"/>
              <a:t>‹#›</a:t>
            </a:fld>
            <a:endParaRPr lang="en-US"/>
          </a:p>
        </p:txBody>
      </p:sp>
    </p:spTree>
    <p:extLst>
      <p:ext uri="{BB962C8B-B14F-4D97-AF65-F5344CB8AC3E}">
        <p14:creationId xmlns:p14="http://schemas.microsoft.com/office/powerpoint/2010/main" val="10473808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9AF730-B396-A54E-9274-5D4594B36C75}" type="datetimeFigureOut">
              <a:rPr lang="en-US" smtClean="0"/>
              <a:t>8/26/2021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A89DFC-AA3B-D448-8A65-C8217C5716C6}" type="slidenum">
              <a:rPr lang="en-US" smtClean="0"/>
              <a:t>‹#›</a:t>
            </a:fld>
            <a:endParaRPr lang="en-US"/>
          </a:p>
        </p:txBody>
      </p:sp>
    </p:spTree>
    <p:extLst>
      <p:ext uri="{BB962C8B-B14F-4D97-AF65-F5344CB8AC3E}">
        <p14:creationId xmlns:p14="http://schemas.microsoft.com/office/powerpoint/2010/main" val="33152418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89AF730-B396-A54E-9274-5D4594B36C75}" type="datetimeFigureOut">
              <a:rPr lang="en-US" smtClean="0"/>
              <a:t>8/26/2021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A89DFC-AA3B-D448-8A65-C8217C5716C6}" type="slidenum">
              <a:rPr lang="en-US" smtClean="0"/>
              <a:t>‹#›</a:t>
            </a:fld>
            <a:endParaRPr lang="en-US"/>
          </a:p>
        </p:txBody>
      </p:sp>
    </p:spTree>
    <p:extLst>
      <p:ext uri="{BB962C8B-B14F-4D97-AF65-F5344CB8AC3E}">
        <p14:creationId xmlns:p14="http://schemas.microsoft.com/office/powerpoint/2010/main" val="29807611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89AF730-B396-A54E-9274-5D4594B36C75}" type="datetimeFigureOut">
              <a:rPr lang="en-US" smtClean="0"/>
              <a:t>8/26/2021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A89DFC-AA3B-D448-8A65-C8217C5716C6}" type="slidenum">
              <a:rPr lang="en-US" smtClean="0"/>
              <a:t>‹#›</a:t>
            </a:fld>
            <a:endParaRPr lang="en-US"/>
          </a:p>
        </p:txBody>
      </p:sp>
    </p:spTree>
    <p:extLst>
      <p:ext uri="{BB962C8B-B14F-4D97-AF65-F5344CB8AC3E}">
        <p14:creationId xmlns:p14="http://schemas.microsoft.com/office/powerpoint/2010/main" val="18139521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89AF730-B396-A54E-9274-5D4594B36C75}" type="datetimeFigureOut">
              <a:rPr lang="en-US" smtClean="0"/>
              <a:t>8/26/2021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0A89DFC-AA3B-D448-8A65-C8217C5716C6}" type="slidenum">
              <a:rPr lang="en-US" smtClean="0"/>
              <a:t>‹#›</a:t>
            </a:fld>
            <a:endParaRPr lang="en-US"/>
          </a:p>
        </p:txBody>
      </p:sp>
    </p:spTree>
    <p:extLst>
      <p:ext uri="{BB962C8B-B14F-4D97-AF65-F5344CB8AC3E}">
        <p14:creationId xmlns:p14="http://schemas.microsoft.com/office/powerpoint/2010/main" val="13041447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89AF730-B396-A54E-9274-5D4594B36C75}" type="datetimeFigureOut">
              <a:rPr lang="en-US" smtClean="0"/>
              <a:t>8/26/2021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0A89DFC-AA3B-D448-8A65-C8217C5716C6}" type="slidenum">
              <a:rPr lang="en-US" smtClean="0"/>
              <a:t>‹#›</a:t>
            </a:fld>
            <a:endParaRPr lang="en-US"/>
          </a:p>
        </p:txBody>
      </p:sp>
    </p:spTree>
    <p:extLst>
      <p:ext uri="{BB962C8B-B14F-4D97-AF65-F5344CB8AC3E}">
        <p14:creationId xmlns:p14="http://schemas.microsoft.com/office/powerpoint/2010/main" val="3409692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F376F-5A62-430A-9F7D-B8195712C86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6C8A98-BF67-4876-ADC7-7CE3EC0EE0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C23736F-969E-48E7-9C3E-CA79197E2C52}"/>
              </a:ext>
            </a:extLst>
          </p:cNvPr>
          <p:cNvSpPr>
            <a:spLocks noGrp="1"/>
          </p:cNvSpPr>
          <p:nvPr>
            <p:ph type="dt" sz="half" idx="10"/>
          </p:nvPr>
        </p:nvSpPr>
        <p:spPr/>
        <p:txBody>
          <a:bodyPr/>
          <a:lstStyle/>
          <a:p>
            <a:fld id="{1A547AB6-F730-422C-BB47-C5E25F70BC47}" type="datetimeFigureOut">
              <a:rPr lang="en-US" smtClean="0"/>
              <a:t>8/26/2021</a:t>
            </a:fld>
            <a:endParaRPr lang="en-US"/>
          </a:p>
        </p:txBody>
      </p:sp>
      <p:sp>
        <p:nvSpPr>
          <p:cNvPr id="5" name="Footer Placeholder 4">
            <a:extLst>
              <a:ext uri="{FF2B5EF4-FFF2-40B4-BE49-F238E27FC236}">
                <a16:creationId xmlns:a16="http://schemas.microsoft.com/office/drawing/2014/main" id="{8DC340E2-C2BF-48E4-A92C-09BDC47996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413E31-3D96-4A7F-B6E8-714BBA61A613}"/>
              </a:ext>
            </a:extLst>
          </p:cNvPr>
          <p:cNvSpPr>
            <a:spLocks noGrp="1"/>
          </p:cNvSpPr>
          <p:nvPr>
            <p:ph type="sldNum" sz="quarter" idx="12"/>
          </p:nvPr>
        </p:nvSpPr>
        <p:spPr/>
        <p:txBody>
          <a:bodyPr/>
          <a:lstStyle/>
          <a:p>
            <a:fld id="{78D31896-BD71-4B10-A547-76F17BCED0CE}" type="slidenum">
              <a:rPr lang="en-US" smtClean="0"/>
              <a:t>‹#›</a:t>
            </a:fld>
            <a:endParaRPr lang="en-US"/>
          </a:p>
        </p:txBody>
      </p:sp>
    </p:spTree>
    <p:extLst>
      <p:ext uri="{BB962C8B-B14F-4D97-AF65-F5344CB8AC3E}">
        <p14:creationId xmlns:p14="http://schemas.microsoft.com/office/powerpoint/2010/main" val="41798670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9AF730-B396-A54E-9274-5D4594B36C75}" type="datetimeFigureOut">
              <a:rPr lang="en-US" smtClean="0"/>
              <a:t>8/26/2021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0A89DFC-AA3B-D448-8A65-C8217C5716C6}" type="slidenum">
              <a:rPr lang="en-US" smtClean="0"/>
              <a:t>‹#›</a:t>
            </a:fld>
            <a:endParaRPr lang="en-US"/>
          </a:p>
        </p:txBody>
      </p:sp>
    </p:spTree>
    <p:extLst>
      <p:ext uri="{BB962C8B-B14F-4D97-AF65-F5344CB8AC3E}">
        <p14:creationId xmlns:p14="http://schemas.microsoft.com/office/powerpoint/2010/main" val="12637140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89AF730-B396-A54E-9274-5D4594B36C75}" type="datetimeFigureOut">
              <a:rPr lang="en-US" smtClean="0"/>
              <a:t>8/26/2021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A89DFC-AA3B-D448-8A65-C8217C5716C6}" type="slidenum">
              <a:rPr lang="en-US" smtClean="0"/>
              <a:t>‹#›</a:t>
            </a:fld>
            <a:endParaRPr lang="en-US"/>
          </a:p>
        </p:txBody>
      </p:sp>
    </p:spTree>
    <p:extLst>
      <p:ext uri="{BB962C8B-B14F-4D97-AF65-F5344CB8AC3E}">
        <p14:creationId xmlns:p14="http://schemas.microsoft.com/office/powerpoint/2010/main" val="17463293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89AF730-B396-A54E-9274-5D4594B36C75}" type="datetimeFigureOut">
              <a:rPr lang="en-US" smtClean="0"/>
              <a:t>8/26/2021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A89DFC-AA3B-D448-8A65-C8217C5716C6}" type="slidenum">
              <a:rPr lang="en-US" smtClean="0"/>
              <a:t>‹#›</a:t>
            </a:fld>
            <a:endParaRPr lang="en-US"/>
          </a:p>
        </p:txBody>
      </p:sp>
    </p:spTree>
    <p:extLst>
      <p:ext uri="{BB962C8B-B14F-4D97-AF65-F5344CB8AC3E}">
        <p14:creationId xmlns:p14="http://schemas.microsoft.com/office/powerpoint/2010/main" val="12491063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9AF730-B396-A54E-9274-5D4594B36C75}" type="datetimeFigureOut">
              <a:rPr lang="en-US" smtClean="0"/>
              <a:t>8/26/2021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A89DFC-AA3B-D448-8A65-C8217C5716C6}" type="slidenum">
              <a:rPr lang="en-US" smtClean="0"/>
              <a:t>‹#›</a:t>
            </a:fld>
            <a:endParaRPr lang="en-US"/>
          </a:p>
        </p:txBody>
      </p:sp>
    </p:spTree>
    <p:extLst>
      <p:ext uri="{BB962C8B-B14F-4D97-AF65-F5344CB8AC3E}">
        <p14:creationId xmlns:p14="http://schemas.microsoft.com/office/powerpoint/2010/main" val="6495469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9AF730-B396-A54E-9274-5D4594B36C75}" type="datetimeFigureOut">
              <a:rPr lang="en-US" smtClean="0"/>
              <a:t>8/26/2021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A89DFC-AA3B-D448-8A65-C8217C5716C6}" type="slidenum">
              <a:rPr lang="en-US" smtClean="0"/>
              <a:t>‹#›</a:t>
            </a:fld>
            <a:endParaRPr lang="en-US"/>
          </a:p>
        </p:txBody>
      </p:sp>
    </p:spTree>
    <p:extLst>
      <p:ext uri="{BB962C8B-B14F-4D97-AF65-F5344CB8AC3E}">
        <p14:creationId xmlns:p14="http://schemas.microsoft.com/office/powerpoint/2010/main" val="15689707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856B9-170C-4FA3-B5CB-A72F4F6773FE}"/>
              </a:ext>
            </a:extLst>
          </p:cNvPr>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32BD257-8E63-4B55-AD1B-8B2240A761DF}"/>
              </a:ext>
            </a:extLst>
          </p:cNvPr>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3F47116-14F9-4F09-885A-AB44862E1621}"/>
              </a:ext>
            </a:extLst>
          </p:cNvPr>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9A291130-0F77-4046-A6C7-3D606A6BEF11}"/>
              </a:ext>
            </a:extLst>
          </p:cNvPr>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350E83DF-CBC4-4558-9D06-2504A23D1767}"/>
              </a:ext>
            </a:extLst>
          </p:cNvPr>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051F73-7307-49A5-ACCF-04CE95520ED0}"/>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2A15B70B-3F77-47A5-9ED6-03C6E908396C}"/>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710C666E-137F-46DC-B18F-ADD2ECBD21FC}"/>
              </a:ext>
            </a:extLst>
          </p:cNvPr>
          <p:cNvSpPr>
            <a:spLocks noGrp="1"/>
          </p:cNvSpPr>
          <p:nvPr>
            <p:ph type="sldNum" sz="quarter" idx="12"/>
          </p:nvPr>
        </p:nvSpPr>
        <p:spPr>
          <a:xfrm>
            <a:off x="8737600" y="6245225"/>
            <a:ext cx="2844800" cy="476250"/>
          </a:xfrm>
        </p:spPr>
        <p:txBody>
          <a:bodyPr/>
          <a:lstStyle>
            <a:lvl1pPr>
              <a:defRPr/>
            </a:lvl1pPr>
          </a:lstStyle>
          <a:p>
            <a:fld id="{F724FD01-3F53-4883-86AE-6841647E9F9E}" type="slidenum">
              <a:rPr lang="en-US" altLang="en-US"/>
              <a:pPr/>
              <a:t>‹#›</a:t>
            </a:fld>
            <a:endParaRPr lang="en-US" altLang="en-US"/>
          </a:p>
        </p:txBody>
      </p:sp>
    </p:spTree>
    <p:extLst>
      <p:ext uri="{BB962C8B-B14F-4D97-AF65-F5344CB8AC3E}">
        <p14:creationId xmlns:p14="http://schemas.microsoft.com/office/powerpoint/2010/main" val="25528027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539C7-63B6-4671-9CA9-29BA173B4D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CF1623-069B-4A44-BFD5-72D1ABDBEC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F2CB49-983D-469C-A3F1-FC24B21FCD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68F2B9-9BAC-465B-BBEE-E7A178951394}"/>
              </a:ext>
            </a:extLst>
          </p:cNvPr>
          <p:cNvSpPr>
            <a:spLocks noGrp="1"/>
          </p:cNvSpPr>
          <p:nvPr>
            <p:ph type="dt" sz="half" idx="10"/>
          </p:nvPr>
        </p:nvSpPr>
        <p:spPr/>
        <p:txBody>
          <a:bodyPr/>
          <a:lstStyle/>
          <a:p>
            <a:fld id="{1A547AB6-F730-422C-BB47-C5E25F70BC47}" type="datetimeFigureOut">
              <a:rPr lang="en-US" smtClean="0"/>
              <a:t>8/26/2021</a:t>
            </a:fld>
            <a:endParaRPr lang="en-US"/>
          </a:p>
        </p:txBody>
      </p:sp>
      <p:sp>
        <p:nvSpPr>
          <p:cNvPr id="6" name="Footer Placeholder 5">
            <a:extLst>
              <a:ext uri="{FF2B5EF4-FFF2-40B4-BE49-F238E27FC236}">
                <a16:creationId xmlns:a16="http://schemas.microsoft.com/office/drawing/2014/main" id="{FD998A53-0FB5-4686-9984-EB768D620C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766B39-F3FC-4F6F-AB9A-041B59799B04}"/>
              </a:ext>
            </a:extLst>
          </p:cNvPr>
          <p:cNvSpPr>
            <a:spLocks noGrp="1"/>
          </p:cNvSpPr>
          <p:nvPr>
            <p:ph type="sldNum" sz="quarter" idx="12"/>
          </p:nvPr>
        </p:nvSpPr>
        <p:spPr/>
        <p:txBody>
          <a:bodyPr/>
          <a:lstStyle/>
          <a:p>
            <a:fld id="{78D31896-BD71-4B10-A547-76F17BCED0CE}" type="slidenum">
              <a:rPr lang="en-US" smtClean="0"/>
              <a:t>‹#›</a:t>
            </a:fld>
            <a:endParaRPr lang="en-US"/>
          </a:p>
        </p:txBody>
      </p:sp>
    </p:spTree>
    <p:extLst>
      <p:ext uri="{BB962C8B-B14F-4D97-AF65-F5344CB8AC3E}">
        <p14:creationId xmlns:p14="http://schemas.microsoft.com/office/powerpoint/2010/main" val="2104986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B77AA-0B80-421D-8176-2E0DB589069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5C9F6C-FDF0-49A6-B75A-8ECF53FE44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EF46047-858B-4530-A42E-E5B942489F0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7C8DF0B-CEEE-49A4-9638-A696518D0B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731835-0623-4A5A-B603-FF36D544EA1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71A0DB9-70DC-4E2B-9AA4-6AB275D41A1B}"/>
              </a:ext>
            </a:extLst>
          </p:cNvPr>
          <p:cNvSpPr>
            <a:spLocks noGrp="1"/>
          </p:cNvSpPr>
          <p:nvPr>
            <p:ph type="dt" sz="half" idx="10"/>
          </p:nvPr>
        </p:nvSpPr>
        <p:spPr/>
        <p:txBody>
          <a:bodyPr/>
          <a:lstStyle/>
          <a:p>
            <a:fld id="{1A547AB6-F730-422C-BB47-C5E25F70BC47}" type="datetimeFigureOut">
              <a:rPr lang="en-US" smtClean="0"/>
              <a:t>8/26/2021</a:t>
            </a:fld>
            <a:endParaRPr lang="en-US"/>
          </a:p>
        </p:txBody>
      </p:sp>
      <p:sp>
        <p:nvSpPr>
          <p:cNvPr id="8" name="Footer Placeholder 7">
            <a:extLst>
              <a:ext uri="{FF2B5EF4-FFF2-40B4-BE49-F238E27FC236}">
                <a16:creationId xmlns:a16="http://schemas.microsoft.com/office/drawing/2014/main" id="{35856395-2AB3-4B67-8D70-A6A475F978A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299ADB4-E8A7-4852-B7BC-BBED2B1F7C50}"/>
              </a:ext>
            </a:extLst>
          </p:cNvPr>
          <p:cNvSpPr>
            <a:spLocks noGrp="1"/>
          </p:cNvSpPr>
          <p:nvPr>
            <p:ph type="sldNum" sz="quarter" idx="12"/>
          </p:nvPr>
        </p:nvSpPr>
        <p:spPr/>
        <p:txBody>
          <a:bodyPr/>
          <a:lstStyle/>
          <a:p>
            <a:fld id="{78D31896-BD71-4B10-A547-76F17BCED0CE}" type="slidenum">
              <a:rPr lang="en-US" smtClean="0"/>
              <a:t>‹#›</a:t>
            </a:fld>
            <a:endParaRPr lang="en-US"/>
          </a:p>
        </p:txBody>
      </p:sp>
    </p:spTree>
    <p:extLst>
      <p:ext uri="{BB962C8B-B14F-4D97-AF65-F5344CB8AC3E}">
        <p14:creationId xmlns:p14="http://schemas.microsoft.com/office/powerpoint/2010/main" val="13902675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B8109-DB60-4263-B164-6C9DF91FA0D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2EE9A46-D793-4538-8CA0-5DEE9A9572FE}"/>
              </a:ext>
            </a:extLst>
          </p:cNvPr>
          <p:cNvSpPr>
            <a:spLocks noGrp="1"/>
          </p:cNvSpPr>
          <p:nvPr>
            <p:ph type="dt" sz="half" idx="10"/>
          </p:nvPr>
        </p:nvSpPr>
        <p:spPr/>
        <p:txBody>
          <a:bodyPr/>
          <a:lstStyle/>
          <a:p>
            <a:fld id="{1A547AB6-F730-422C-BB47-C5E25F70BC47}" type="datetimeFigureOut">
              <a:rPr lang="en-US" smtClean="0"/>
              <a:t>8/26/2021</a:t>
            </a:fld>
            <a:endParaRPr lang="en-US"/>
          </a:p>
        </p:txBody>
      </p:sp>
      <p:sp>
        <p:nvSpPr>
          <p:cNvPr id="4" name="Footer Placeholder 3">
            <a:extLst>
              <a:ext uri="{FF2B5EF4-FFF2-40B4-BE49-F238E27FC236}">
                <a16:creationId xmlns:a16="http://schemas.microsoft.com/office/drawing/2014/main" id="{36C61F5B-263D-4145-9546-0AAC2DA9BE0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0C46D05-4F9B-43FF-94E3-D308D86D987E}"/>
              </a:ext>
            </a:extLst>
          </p:cNvPr>
          <p:cNvSpPr>
            <a:spLocks noGrp="1"/>
          </p:cNvSpPr>
          <p:nvPr>
            <p:ph type="sldNum" sz="quarter" idx="12"/>
          </p:nvPr>
        </p:nvSpPr>
        <p:spPr/>
        <p:txBody>
          <a:bodyPr/>
          <a:lstStyle/>
          <a:p>
            <a:fld id="{78D31896-BD71-4B10-A547-76F17BCED0CE}" type="slidenum">
              <a:rPr lang="en-US" smtClean="0"/>
              <a:t>‹#›</a:t>
            </a:fld>
            <a:endParaRPr lang="en-US"/>
          </a:p>
        </p:txBody>
      </p:sp>
    </p:spTree>
    <p:extLst>
      <p:ext uri="{BB962C8B-B14F-4D97-AF65-F5344CB8AC3E}">
        <p14:creationId xmlns:p14="http://schemas.microsoft.com/office/powerpoint/2010/main" val="845504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A91E3D-63AA-49A9-A83F-4C7FC8F1FEA4}"/>
              </a:ext>
            </a:extLst>
          </p:cNvPr>
          <p:cNvSpPr>
            <a:spLocks noGrp="1"/>
          </p:cNvSpPr>
          <p:nvPr>
            <p:ph type="dt" sz="half" idx="10"/>
          </p:nvPr>
        </p:nvSpPr>
        <p:spPr/>
        <p:txBody>
          <a:bodyPr/>
          <a:lstStyle/>
          <a:p>
            <a:fld id="{1A547AB6-F730-422C-BB47-C5E25F70BC47}" type="datetimeFigureOut">
              <a:rPr lang="en-US" smtClean="0"/>
              <a:t>8/26/2021</a:t>
            </a:fld>
            <a:endParaRPr lang="en-US"/>
          </a:p>
        </p:txBody>
      </p:sp>
      <p:sp>
        <p:nvSpPr>
          <p:cNvPr id="3" name="Footer Placeholder 2">
            <a:extLst>
              <a:ext uri="{FF2B5EF4-FFF2-40B4-BE49-F238E27FC236}">
                <a16:creationId xmlns:a16="http://schemas.microsoft.com/office/drawing/2014/main" id="{8BC7D696-CD07-4B59-95FC-F160C01C17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5EDC912-0CF7-4E3E-9D7B-7522E9C1CD5E}"/>
              </a:ext>
            </a:extLst>
          </p:cNvPr>
          <p:cNvSpPr>
            <a:spLocks noGrp="1"/>
          </p:cNvSpPr>
          <p:nvPr>
            <p:ph type="sldNum" sz="quarter" idx="12"/>
          </p:nvPr>
        </p:nvSpPr>
        <p:spPr/>
        <p:txBody>
          <a:bodyPr/>
          <a:lstStyle/>
          <a:p>
            <a:fld id="{78D31896-BD71-4B10-A547-76F17BCED0CE}" type="slidenum">
              <a:rPr lang="en-US" smtClean="0"/>
              <a:t>‹#›</a:t>
            </a:fld>
            <a:endParaRPr lang="en-US"/>
          </a:p>
        </p:txBody>
      </p:sp>
    </p:spTree>
    <p:extLst>
      <p:ext uri="{BB962C8B-B14F-4D97-AF65-F5344CB8AC3E}">
        <p14:creationId xmlns:p14="http://schemas.microsoft.com/office/powerpoint/2010/main" val="12782496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DEBC7-11D8-46E5-8606-F8D651C920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0C927F-4C91-452E-B31A-767A1495F1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136C6EB-2C5B-4D6E-A9DB-5467237D08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EE844E-F2E9-4575-915D-0FAE97215286}"/>
              </a:ext>
            </a:extLst>
          </p:cNvPr>
          <p:cNvSpPr>
            <a:spLocks noGrp="1"/>
          </p:cNvSpPr>
          <p:nvPr>
            <p:ph type="dt" sz="half" idx="10"/>
          </p:nvPr>
        </p:nvSpPr>
        <p:spPr/>
        <p:txBody>
          <a:bodyPr/>
          <a:lstStyle/>
          <a:p>
            <a:fld id="{1A547AB6-F730-422C-BB47-C5E25F70BC47}" type="datetimeFigureOut">
              <a:rPr lang="en-US" smtClean="0"/>
              <a:t>8/26/2021</a:t>
            </a:fld>
            <a:endParaRPr lang="en-US"/>
          </a:p>
        </p:txBody>
      </p:sp>
      <p:sp>
        <p:nvSpPr>
          <p:cNvPr id="6" name="Footer Placeholder 5">
            <a:extLst>
              <a:ext uri="{FF2B5EF4-FFF2-40B4-BE49-F238E27FC236}">
                <a16:creationId xmlns:a16="http://schemas.microsoft.com/office/drawing/2014/main" id="{18489F8A-1133-4581-82F5-7E859D5288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5921B0-4B50-4F0F-8A76-9CDC8E873AA3}"/>
              </a:ext>
            </a:extLst>
          </p:cNvPr>
          <p:cNvSpPr>
            <a:spLocks noGrp="1"/>
          </p:cNvSpPr>
          <p:nvPr>
            <p:ph type="sldNum" sz="quarter" idx="12"/>
          </p:nvPr>
        </p:nvSpPr>
        <p:spPr/>
        <p:txBody>
          <a:bodyPr/>
          <a:lstStyle/>
          <a:p>
            <a:fld id="{78D31896-BD71-4B10-A547-76F17BCED0CE}" type="slidenum">
              <a:rPr lang="en-US" smtClean="0"/>
              <a:t>‹#›</a:t>
            </a:fld>
            <a:endParaRPr lang="en-US"/>
          </a:p>
        </p:txBody>
      </p:sp>
    </p:spTree>
    <p:extLst>
      <p:ext uri="{BB962C8B-B14F-4D97-AF65-F5344CB8AC3E}">
        <p14:creationId xmlns:p14="http://schemas.microsoft.com/office/powerpoint/2010/main" val="1591267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52B15-ECFC-4957-BD48-AEF8280625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F4FD33B-1A13-4D42-8E12-66C05F961E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1E0A3D1-E7E6-4228-B51D-87B01DA93B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DFDE2D-4730-4977-901A-6A4894829204}"/>
              </a:ext>
            </a:extLst>
          </p:cNvPr>
          <p:cNvSpPr>
            <a:spLocks noGrp="1"/>
          </p:cNvSpPr>
          <p:nvPr>
            <p:ph type="dt" sz="half" idx="10"/>
          </p:nvPr>
        </p:nvSpPr>
        <p:spPr/>
        <p:txBody>
          <a:bodyPr/>
          <a:lstStyle/>
          <a:p>
            <a:fld id="{1A547AB6-F730-422C-BB47-C5E25F70BC47}" type="datetimeFigureOut">
              <a:rPr lang="en-US" smtClean="0"/>
              <a:t>8/26/2021</a:t>
            </a:fld>
            <a:endParaRPr lang="en-US"/>
          </a:p>
        </p:txBody>
      </p:sp>
      <p:sp>
        <p:nvSpPr>
          <p:cNvPr id="6" name="Footer Placeholder 5">
            <a:extLst>
              <a:ext uri="{FF2B5EF4-FFF2-40B4-BE49-F238E27FC236}">
                <a16:creationId xmlns:a16="http://schemas.microsoft.com/office/drawing/2014/main" id="{583920A2-2444-401A-81C3-D9B0B1A10C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4EE9B4-5A79-45BC-8A6F-A4584A4BA9A3}"/>
              </a:ext>
            </a:extLst>
          </p:cNvPr>
          <p:cNvSpPr>
            <a:spLocks noGrp="1"/>
          </p:cNvSpPr>
          <p:nvPr>
            <p:ph type="sldNum" sz="quarter" idx="12"/>
          </p:nvPr>
        </p:nvSpPr>
        <p:spPr/>
        <p:txBody>
          <a:bodyPr/>
          <a:lstStyle/>
          <a:p>
            <a:fld id="{78D31896-BD71-4B10-A547-76F17BCED0CE}" type="slidenum">
              <a:rPr lang="en-US" smtClean="0"/>
              <a:t>‹#›</a:t>
            </a:fld>
            <a:endParaRPr lang="en-US"/>
          </a:p>
        </p:txBody>
      </p:sp>
    </p:spTree>
    <p:extLst>
      <p:ext uri="{BB962C8B-B14F-4D97-AF65-F5344CB8AC3E}">
        <p14:creationId xmlns:p14="http://schemas.microsoft.com/office/powerpoint/2010/main" val="42569316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7E565E-32CC-4895-BE9B-9A43A879D1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E1E20C-3972-475E-A6E6-7F29FD8FB7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0FD346-99CF-49FA-AB4A-C6AF78A534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547AB6-F730-422C-BB47-C5E25F70BC47}" type="datetimeFigureOut">
              <a:rPr lang="en-US" smtClean="0"/>
              <a:t>8/26/2021</a:t>
            </a:fld>
            <a:endParaRPr lang="en-US"/>
          </a:p>
        </p:txBody>
      </p:sp>
      <p:sp>
        <p:nvSpPr>
          <p:cNvPr id="5" name="Footer Placeholder 4">
            <a:extLst>
              <a:ext uri="{FF2B5EF4-FFF2-40B4-BE49-F238E27FC236}">
                <a16:creationId xmlns:a16="http://schemas.microsoft.com/office/drawing/2014/main" id="{92B69CDC-A136-430B-A54D-93F9E430E4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3935910-8C51-4641-938C-505BDCF4B1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D31896-BD71-4B10-A547-76F17BCED0CE}" type="slidenum">
              <a:rPr lang="en-US" smtClean="0"/>
              <a:t>‹#›</a:t>
            </a:fld>
            <a:endParaRPr lang="en-US"/>
          </a:p>
        </p:txBody>
      </p:sp>
    </p:spTree>
    <p:extLst>
      <p:ext uri="{BB962C8B-B14F-4D97-AF65-F5344CB8AC3E}">
        <p14:creationId xmlns:p14="http://schemas.microsoft.com/office/powerpoint/2010/main" val="16778646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solidFill>
                <a:latin typeface="Arial" panose="020B0604020202020204" pitchFamily="34" charset="0"/>
                <a:cs typeface="Arial" panose="020B0604020202020204" pitchFamily="34" charset="0"/>
              </a:defRPr>
            </a:lvl1pPr>
          </a:lstStyle>
          <a:p>
            <a:fld id="{7D849402-4170-CE4A-A196-BDEB35909225}" type="slidenum">
              <a:rPr lang="en-US" smtClean="0"/>
              <a:pPr/>
              <a:t>‹#›</a:t>
            </a:fld>
            <a:endParaRPr lang="en-US"/>
          </a:p>
        </p:txBody>
      </p:sp>
    </p:spTree>
    <p:extLst>
      <p:ext uri="{BB962C8B-B14F-4D97-AF65-F5344CB8AC3E}">
        <p14:creationId xmlns:p14="http://schemas.microsoft.com/office/powerpoint/2010/main" val="20838392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708" r:id="rId11"/>
  </p:sldLayoutIdLst>
  <p:hf hdr="0" ftr="0" dt="0"/>
  <p:txStyles>
    <p:titleStyle>
      <a:lvl1pPr algn="ctr" defTabSz="609585" rtl="0" eaLnBrk="1" latinLnBrk="0" hangingPunct="1">
        <a:spcBef>
          <a:spcPct val="0"/>
        </a:spcBef>
        <a:buNone/>
        <a:defRPr sz="5867" kern="1200">
          <a:solidFill>
            <a:schemeClr val="tx1"/>
          </a:solidFill>
          <a:latin typeface="Arial"/>
          <a:ea typeface="+mj-ea"/>
          <a:cs typeface="Arial"/>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3733" kern="1200">
          <a:solidFill>
            <a:schemeClr val="tx1"/>
          </a:solidFill>
          <a:latin typeface="Arial"/>
          <a:ea typeface="+mn-ea"/>
          <a:cs typeface="Arial"/>
        </a:defRPr>
      </a:lvl2pPr>
      <a:lvl3pPr marL="1523962" indent="-304792" algn="l" defTabSz="609585" rtl="0" eaLnBrk="1" latinLnBrk="0" hangingPunct="1">
        <a:spcBef>
          <a:spcPct val="20000"/>
        </a:spcBef>
        <a:buFont typeface="Arial"/>
        <a:buChar char="•"/>
        <a:defRPr sz="3200" kern="1200">
          <a:solidFill>
            <a:schemeClr val="tx1"/>
          </a:solidFill>
          <a:latin typeface="Arial"/>
          <a:ea typeface="+mn-ea"/>
          <a:cs typeface="Arial"/>
        </a:defRPr>
      </a:lvl3pPr>
      <a:lvl4pPr marL="2133547" indent="-304792" algn="l" defTabSz="609585" rtl="0" eaLnBrk="1" latinLnBrk="0" hangingPunct="1">
        <a:spcBef>
          <a:spcPct val="20000"/>
        </a:spcBef>
        <a:buFont typeface="Arial"/>
        <a:buChar char="–"/>
        <a:defRPr sz="2667" kern="1200">
          <a:solidFill>
            <a:schemeClr val="tx1"/>
          </a:solidFill>
          <a:latin typeface="Arial"/>
          <a:ea typeface="+mn-ea"/>
          <a:cs typeface="Arial"/>
        </a:defRPr>
      </a:lvl4pPr>
      <a:lvl5pPr marL="2743131" indent="-304792" algn="l" defTabSz="609585" rtl="0" eaLnBrk="1" latinLnBrk="0" hangingPunct="1">
        <a:spcBef>
          <a:spcPct val="20000"/>
        </a:spcBef>
        <a:buFont typeface="Arial"/>
        <a:buChar char="»"/>
        <a:defRPr sz="2667"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9AF730-B396-A54E-9274-5D4594B36C75}" type="datetimeFigureOut">
              <a:rPr lang="en-US" smtClean="0"/>
              <a:t>8/26/2021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A89DFC-AA3B-D448-8A65-C8217C5716C6}" type="slidenum">
              <a:rPr lang="en-US" smtClean="0"/>
              <a:t>‹#›</a:t>
            </a:fld>
            <a:endParaRPr lang="en-US"/>
          </a:p>
        </p:txBody>
      </p:sp>
    </p:spTree>
    <p:extLst>
      <p:ext uri="{BB962C8B-B14F-4D97-AF65-F5344CB8AC3E}">
        <p14:creationId xmlns:p14="http://schemas.microsoft.com/office/powerpoint/2010/main" val="105556127"/>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5.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5.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2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25.xml"/><Relationship Id="rId4" Type="http://schemas.openxmlformats.org/officeDocument/2006/relationships/image" Target="../media/image23.sv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8.xml"/><Relationship Id="rId1" Type="http://schemas.openxmlformats.org/officeDocument/2006/relationships/slideLayout" Target="../slideLayouts/slideLayout23.xml"/><Relationship Id="rId4" Type="http://schemas.openxmlformats.org/officeDocument/2006/relationships/image" Target="../media/image28.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hyperlink" Target="http://www.vta.org/eastridgetobart"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12.xml"/><Relationship Id="rId6" Type="http://schemas.openxmlformats.org/officeDocument/2006/relationships/image" Target="../media/image29.jpeg"/><Relationship Id="rId5" Type="http://schemas.openxmlformats.org/officeDocument/2006/relationships/hyperlink" Target="http://www.vta.org/eastridgetobart" TargetMode="External"/><Relationship Id="rId4" Type="http://schemas.openxmlformats.org/officeDocument/2006/relationships/hyperlink" Target="mailto:Kathleen.Podrasky@vta.or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nding">
            <a:extLst>
              <a:ext uri="{FF2B5EF4-FFF2-40B4-BE49-F238E27FC236}">
                <a16:creationId xmlns:a16="http://schemas.microsoft.com/office/drawing/2014/main" id="{10EA4160-C278-40B4-ABE7-04EB523D0D09}"/>
              </a:ext>
            </a:extLst>
          </p:cNvPr>
          <p:cNvPicPr>
            <a:picLocks noChangeAspect="1"/>
          </p:cNvPicPr>
          <p:nvPr/>
        </p:nvPicPr>
        <p:blipFill>
          <a:blip r:embed="rId3"/>
          <a:stretch>
            <a:fillRect/>
          </a:stretch>
        </p:blipFill>
        <p:spPr>
          <a:xfrm>
            <a:off x="-37383" y="1"/>
            <a:ext cx="5088670" cy="4837814"/>
          </a:xfrm>
          <a:prstGeom prst="rect">
            <a:avLst/>
          </a:prstGeom>
        </p:spPr>
      </p:pic>
      <p:sp>
        <p:nvSpPr>
          <p:cNvPr id="2" name="Title 1"/>
          <p:cNvSpPr>
            <a:spLocks noGrp="1"/>
          </p:cNvSpPr>
          <p:nvPr>
            <p:ph type="title"/>
          </p:nvPr>
        </p:nvSpPr>
        <p:spPr>
          <a:xfrm>
            <a:off x="3438145" y="922942"/>
            <a:ext cx="8501484" cy="2117437"/>
          </a:xfrm>
        </p:spPr>
        <p:txBody>
          <a:bodyPr vert="horz" lIns="121920" tIns="60960" rIns="121920" bIns="60960" rtlCol="0" anchor="b">
            <a:normAutofit fontScale="90000"/>
          </a:bodyPr>
          <a:lstStyle/>
          <a:p>
            <a:br>
              <a:rPr lang="en-US"/>
            </a:br>
            <a:r>
              <a:rPr lang="en-US"/>
              <a:t>			</a:t>
            </a:r>
            <a:r>
              <a:rPr lang="en-US" sz="4000">
                <a:solidFill>
                  <a:schemeClr val="tx1"/>
                </a:solidFill>
              </a:rPr>
              <a:t>Eastridge to BART </a:t>
            </a:r>
            <a:br>
              <a:rPr lang="en-US" sz="4000">
                <a:solidFill>
                  <a:schemeClr val="tx1"/>
                </a:solidFill>
              </a:rPr>
            </a:br>
            <a:r>
              <a:rPr lang="en-US" sz="4000">
                <a:solidFill>
                  <a:schemeClr val="tx1"/>
                </a:solidFill>
              </a:rPr>
              <a:t>			Regional Connector</a:t>
            </a:r>
            <a:br>
              <a:rPr lang="en-US" sz="4000">
                <a:solidFill>
                  <a:schemeClr val="tx1"/>
                </a:solidFill>
              </a:rPr>
            </a:br>
            <a:r>
              <a:rPr lang="en-US" sz="4000">
                <a:solidFill>
                  <a:schemeClr val="tx1"/>
                </a:solidFill>
              </a:rPr>
              <a:t>			Stakeholder Working Group</a:t>
            </a:r>
            <a:br>
              <a:rPr lang="en-US" sz="4000">
                <a:solidFill>
                  <a:schemeClr val="tx1"/>
                </a:solidFill>
              </a:rPr>
            </a:br>
            <a:br>
              <a:rPr lang="en-US" sz="4000">
                <a:solidFill>
                  <a:schemeClr val="tx1"/>
                </a:solidFill>
              </a:rPr>
            </a:br>
            <a:endParaRPr lang="en-US" sz="3100">
              <a:solidFill>
                <a:schemeClr val="tx1"/>
              </a:solidFill>
            </a:endParaRPr>
          </a:p>
        </p:txBody>
      </p:sp>
      <p:sp>
        <p:nvSpPr>
          <p:cNvPr id="6" name="Content Placeholder 9">
            <a:extLst>
              <a:ext uri="{FF2B5EF4-FFF2-40B4-BE49-F238E27FC236}">
                <a16:creationId xmlns:a16="http://schemas.microsoft.com/office/drawing/2014/main" id="{43504688-CEBE-4253-8980-7DC1EE2FEC9A}"/>
              </a:ext>
            </a:extLst>
          </p:cNvPr>
          <p:cNvSpPr txBox="1">
            <a:spLocks/>
          </p:cNvSpPr>
          <p:nvPr/>
        </p:nvSpPr>
        <p:spPr>
          <a:xfrm>
            <a:off x="4187392" y="3142127"/>
            <a:ext cx="6180131" cy="414427"/>
          </a:xfrm>
          <a:prstGeom prst="rect">
            <a:avLst/>
          </a:prstGeom>
        </p:spPr>
        <p:txBody>
          <a:bodyPr vert="horz" lIns="121920" tIns="60960" rIns="121920" bIns="60960" rtlCol="0">
            <a:noAutofit/>
          </a:bodyPr>
          <a:lstStyle>
            <a:lvl1pPr marL="0" indent="0" algn="l" defTabSz="457200" rtl="0" eaLnBrk="1" latinLnBrk="0" hangingPunct="1">
              <a:spcBef>
                <a:spcPct val="20000"/>
              </a:spcBef>
              <a:buFont typeface="Arial"/>
              <a:buNone/>
              <a:defRPr sz="1400" kern="1200">
                <a:solidFill>
                  <a:schemeClr val="bg1"/>
                </a:solidFill>
                <a:latin typeface="Museo Sans 300"/>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kumimoji="0" lang="en-US" sz="2667" b="0" i="0" u="none" strike="noStrike" kern="1200" cap="none" spc="0" normalizeH="0" baseline="0" noProof="0">
                <a:ln>
                  <a:noFill/>
                </a:ln>
                <a:solidFill>
                  <a:prstClr val="black"/>
                </a:solidFill>
                <a:effectLst/>
                <a:uLnTx/>
                <a:uFillTx/>
                <a:latin typeface="Museo Sans 300"/>
                <a:ea typeface="+mn-ea"/>
                <a:cs typeface="+mn-cs"/>
              </a:rPr>
              <a:t>		</a:t>
            </a:r>
          </a:p>
          <a:p>
            <a:pPr marL="0" marR="0" lvl="0" indent="0" algn="ctr" defTabSz="609585" rtl="0" eaLnBrk="1" fontAlgn="auto" latinLnBrk="0" hangingPunct="1">
              <a:lnSpc>
                <a:spcPct val="100000"/>
              </a:lnSpc>
              <a:spcBef>
                <a:spcPct val="20000"/>
              </a:spcBef>
              <a:spcAft>
                <a:spcPts val="0"/>
              </a:spcAft>
              <a:buClrTx/>
              <a:buSzTx/>
              <a:buFont typeface="Arial"/>
              <a:buNone/>
              <a:tabLst/>
              <a:defRPr/>
            </a:pPr>
            <a:r>
              <a:rPr kumimoji="0" lang="en-US" sz="2667" b="0" i="0" u="none" strike="noStrike" kern="1200" cap="none" spc="0" normalizeH="0" baseline="0" noProof="0">
                <a:ln>
                  <a:noFill/>
                </a:ln>
                <a:solidFill>
                  <a:prstClr val="white"/>
                </a:solidFill>
                <a:effectLst/>
                <a:uLnTx/>
                <a:uFillTx/>
                <a:latin typeface="Museo Sans 300"/>
                <a:ea typeface="+mn-ea"/>
                <a:cs typeface="+mn-cs"/>
              </a:rPr>
              <a:t>		</a:t>
            </a:r>
          </a:p>
          <a:p>
            <a:pPr marL="0" marR="0" lvl="0" indent="0" algn="ctr" defTabSz="609585" rtl="0" eaLnBrk="1" fontAlgn="auto" latinLnBrk="0" hangingPunct="1">
              <a:lnSpc>
                <a:spcPct val="100000"/>
              </a:lnSpc>
              <a:spcBef>
                <a:spcPct val="20000"/>
              </a:spcBef>
              <a:spcAft>
                <a:spcPts val="0"/>
              </a:spcAft>
              <a:buClrTx/>
              <a:buSzTx/>
              <a:buFont typeface="Arial"/>
              <a:buNone/>
              <a:tabLst/>
              <a:defRPr/>
            </a:pPr>
            <a:r>
              <a:rPr kumimoji="0" lang="en-US" sz="2667" b="1" i="1" u="none" strike="noStrike" kern="1200" cap="none" spc="0" normalizeH="0" baseline="0" noProof="0">
                <a:ln>
                  <a:noFill/>
                </a:ln>
                <a:solidFill>
                  <a:prstClr val="white"/>
                </a:solidFill>
                <a:effectLst/>
                <a:uLnTx/>
                <a:uFillTx/>
                <a:latin typeface="Museo Sans 300"/>
                <a:ea typeface="+mn-ea"/>
                <a:cs typeface="+mn-cs"/>
              </a:rPr>
              <a:t>		</a:t>
            </a:r>
          </a:p>
        </p:txBody>
      </p:sp>
      <p:sp>
        <p:nvSpPr>
          <p:cNvPr id="17" name="Content Placeholder 9">
            <a:extLst>
              <a:ext uri="{FF2B5EF4-FFF2-40B4-BE49-F238E27FC236}">
                <a16:creationId xmlns:a16="http://schemas.microsoft.com/office/drawing/2014/main" id="{03DDD7ED-9090-48B3-A6B0-4362C54F6982}"/>
              </a:ext>
            </a:extLst>
          </p:cNvPr>
          <p:cNvSpPr txBox="1">
            <a:spLocks/>
          </p:cNvSpPr>
          <p:nvPr/>
        </p:nvSpPr>
        <p:spPr>
          <a:xfrm>
            <a:off x="6842761" y="5650726"/>
            <a:ext cx="5836919" cy="1207273"/>
          </a:xfrm>
          <a:prstGeom prst="rect">
            <a:avLst/>
          </a:prstGeom>
        </p:spPr>
        <p:txBody>
          <a:bodyPr vert="horz" lIns="121920" tIns="60960" rIns="121920" bIns="60960" rtlCol="0">
            <a:noAutofit/>
          </a:bodyPr>
          <a:lstStyle>
            <a:lvl1pPr marL="0" indent="0" algn="l" defTabSz="457200" rtl="0" eaLnBrk="1" latinLnBrk="0" hangingPunct="1">
              <a:spcBef>
                <a:spcPct val="20000"/>
              </a:spcBef>
              <a:buFont typeface="Arial"/>
              <a:buNone/>
              <a:defRPr sz="1400" kern="1200">
                <a:solidFill>
                  <a:schemeClr val="bg1"/>
                </a:solidFill>
                <a:latin typeface="Museo Sans 300"/>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kumimoji="0" lang="en-US" sz="2667" b="1" i="1" u="none" strike="noStrike" kern="1200" cap="none" spc="0" normalizeH="0" baseline="0" noProof="0">
                <a:ln>
                  <a:noFill/>
                </a:ln>
                <a:solidFill>
                  <a:prstClr val="black"/>
                </a:solidFill>
                <a:effectLst/>
                <a:uLnTx/>
                <a:uFillTx/>
                <a:latin typeface="Museo Sans 300"/>
                <a:ea typeface="+mn-ea"/>
                <a:cs typeface="+mn-cs"/>
              </a:rPr>
              <a:t>This event is being recorded by 	         VTA for posting on vta.org</a:t>
            </a:r>
          </a:p>
        </p:txBody>
      </p:sp>
      <p:sp>
        <p:nvSpPr>
          <p:cNvPr id="5" name="Content Placeholder 4">
            <a:extLst>
              <a:ext uri="{FF2B5EF4-FFF2-40B4-BE49-F238E27FC236}">
                <a16:creationId xmlns:a16="http://schemas.microsoft.com/office/drawing/2014/main" id="{6E46B220-4E6A-472A-8124-6F030CC68696}"/>
              </a:ext>
            </a:extLst>
          </p:cNvPr>
          <p:cNvSpPr>
            <a:spLocks noGrp="1"/>
          </p:cNvSpPr>
          <p:nvPr>
            <p:ph sz="half" idx="2"/>
          </p:nvPr>
        </p:nvSpPr>
        <p:spPr>
          <a:xfrm>
            <a:off x="4710223" y="2200941"/>
            <a:ext cx="5140344" cy="495784"/>
          </a:xfrm>
        </p:spPr>
        <p:txBody>
          <a:bodyPr>
            <a:normAutofit/>
          </a:bodyPr>
          <a:lstStyle/>
          <a:p>
            <a:r>
              <a:rPr lang="en-US" sz="2000">
                <a:solidFill>
                  <a:schemeClr val="tx1"/>
                </a:solidFill>
              </a:rPr>
              <a:t>	</a:t>
            </a:r>
            <a:r>
              <a:rPr lang="en-US" sz="2400">
                <a:solidFill>
                  <a:schemeClr val="tx1"/>
                </a:solidFill>
              </a:rPr>
              <a:t>August 26, 2021, 6:30 p.m.</a:t>
            </a:r>
          </a:p>
          <a:p>
            <a:endParaRPr lang="en-US"/>
          </a:p>
        </p:txBody>
      </p:sp>
    </p:spTree>
    <p:extLst>
      <p:ext uri="{BB962C8B-B14F-4D97-AF65-F5344CB8AC3E}">
        <p14:creationId xmlns:p14="http://schemas.microsoft.com/office/powerpoint/2010/main" val="37076576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6">
            <a:extLst>
              <a:ext uri="{FF2B5EF4-FFF2-40B4-BE49-F238E27FC236}">
                <a16:creationId xmlns:a16="http://schemas.microsoft.com/office/drawing/2014/main" id="{DB90EDA9-2517-46EC-B6D4-3918D04786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Arial"/>
            </a:endParaRPr>
          </a:p>
        </p:txBody>
      </p:sp>
      <p:sp>
        <p:nvSpPr>
          <p:cNvPr id="2" name="Title 1">
            <a:extLst>
              <a:ext uri="{FF2B5EF4-FFF2-40B4-BE49-F238E27FC236}">
                <a16:creationId xmlns:a16="http://schemas.microsoft.com/office/drawing/2014/main" id="{5C67D142-EECE-420D-9165-9D89F95CDA06}"/>
              </a:ext>
            </a:extLst>
          </p:cNvPr>
          <p:cNvSpPr>
            <a:spLocks noGrp="1"/>
          </p:cNvSpPr>
          <p:nvPr>
            <p:ph type="title"/>
          </p:nvPr>
        </p:nvSpPr>
        <p:spPr>
          <a:xfrm>
            <a:off x="1829538" y="1078992"/>
            <a:ext cx="4704588" cy="1536192"/>
          </a:xfrm>
        </p:spPr>
        <p:txBody>
          <a:bodyPr anchor="b">
            <a:normAutofit/>
          </a:bodyPr>
          <a:lstStyle/>
          <a:p>
            <a:r>
              <a:rPr lang="en-US" sz="4500">
                <a:cs typeface="Arial"/>
              </a:rPr>
              <a:t>Art Program Management</a:t>
            </a:r>
            <a:endParaRPr lang="en-US" sz="4500"/>
          </a:p>
        </p:txBody>
      </p:sp>
      <p:sp>
        <p:nvSpPr>
          <p:cNvPr id="28" name="Rectangle 28">
            <a:extLst>
              <a:ext uri="{FF2B5EF4-FFF2-40B4-BE49-F238E27FC236}">
                <a16:creationId xmlns:a16="http://schemas.microsoft.com/office/drawing/2014/main" id="{D449B1F2-532C-44C7-8AC7-28EA15EE0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152650" y="431969"/>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pic>
        <p:nvPicPr>
          <p:cNvPr id="7" name="Picture 6" descr="Screen Shot 2021-08-24 at 2.19.30 PM.png">
            <a:extLst>
              <a:ext uri="{FF2B5EF4-FFF2-40B4-BE49-F238E27FC236}">
                <a16:creationId xmlns:a16="http://schemas.microsoft.com/office/drawing/2014/main" id="{77FB3557-71AA-42B9-84E3-2D285C4D6A47}"/>
              </a:ext>
            </a:extLst>
          </p:cNvPr>
          <p:cNvPicPr>
            <a:picLocks noChangeAspect="1"/>
          </p:cNvPicPr>
          <p:nvPr/>
        </p:nvPicPr>
        <p:blipFill rotWithShape="1">
          <a:blip r:embed="rId3">
            <a:extLst>
              <a:ext uri="{28A0092B-C50C-407E-A947-70E740481C1C}">
                <a14:useLocalDpi xmlns:a14="http://schemas.microsoft.com/office/drawing/2010/main" val="0"/>
              </a:ext>
            </a:extLst>
          </a:blip>
          <a:srcRect l="6195" t="593" r="4794" b="4255"/>
          <a:stretch/>
        </p:blipFill>
        <p:spPr>
          <a:xfrm>
            <a:off x="6796794" y="10"/>
            <a:ext cx="3871206" cy="2934576"/>
          </a:xfrm>
          <a:prstGeom prst="rect">
            <a:avLst/>
          </a:prstGeom>
          <a:scene3d>
            <a:camera prst="orthographicFront"/>
            <a:lightRig rig="threePt" dir="t"/>
          </a:scene3d>
          <a:sp3d extrusionH="107950">
            <a:extrusionClr>
              <a:schemeClr val="bg1">
                <a:lumMod val="50000"/>
              </a:schemeClr>
            </a:extrusionClr>
          </a:sp3d>
        </p:spPr>
      </p:pic>
      <p:sp>
        <p:nvSpPr>
          <p:cNvPr id="31" name="Rectangle 30">
            <a:extLst>
              <a:ext uri="{FF2B5EF4-FFF2-40B4-BE49-F238E27FC236}">
                <a16:creationId xmlns:a16="http://schemas.microsoft.com/office/drawing/2014/main" id="{EE7D3784-5CF9-4282-9B1C-523957852B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0344" y="2935541"/>
            <a:ext cx="46634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6CA71565-DDAD-4F0D-87B3-947D343690F7}"/>
              </a:ext>
            </a:extLst>
          </p:cNvPr>
          <p:cNvSpPr>
            <a:spLocks noGrp="1"/>
          </p:cNvSpPr>
          <p:nvPr>
            <p:ph idx="1"/>
          </p:nvPr>
        </p:nvSpPr>
        <p:spPr>
          <a:xfrm>
            <a:off x="1841895" y="3224276"/>
            <a:ext cx="4811890" cy="2825496"/>
          </a:xfrm>
        </p:spPr>
        <p:txBody>
          <a:bodyPr vert="horz" lIns="91440" tIns="45720" rIns="91440" bIns="45720" rtlCol="0">
            <a:normAutofit/>
          </a:bodyPr>
          <a:lstStyle/>
          <a:p>
            <a:pPr marL="0" indent="0">
              <a:buNone/>
            </a:pPr>
            <a:r>
              <a:rPr lang="en-US" sz="1900">
                <a:ea typeface="+mn-lt"/>
                <a:cs typeface="+mn-lt"/>
              </a:rPr>
              <a:t>San José Public Art Program engaged by VTA to facilitate artist selection, community engagement, design development, construction documentation, fabrication and installation.   </a:t>
            </a:r>
            <a:endParaRPr lang="en-US" sz="1900">
              <a:cs typeface="Arial"/>
            </a:endParaRPr>
          </a:p>
          <a:p>
            <a:endParaRPr lang="en-US" sz="1900">
              <a:cs typeface="Arial"/>
            </a:endParaRPr>
          </a:p>
        </p:txBody>
      </p:sp>
      <p:pic>
        <p:nvPicPr>
          <p:cNvPr id="5" name="Picture 4" descr="Screen Shot 2021-08-24 at 2.24.49 PM.png">
            <a:extLst>
              <a:ext uri="{FF2B5EF4-FFF2-40B4-BE49-F238E27FC236}">
                <a16:creationId xmlns:a16="http://schemas.microsoft.com/office/drawing/2014/main" id="{9A5E8368-0E2B-4116-B188-27A314517FFC}"/>
              </a:ext>
            </a:extLst>
          </p:cNvPr>
          <p:cNvPicPr>
            <a:picLocks noChangeAspect="1"/>
          </p:cNvPicPr>
          <p:nvPr/>
        </p:nvPicPr>
        <p:blipFill rotWithShape="1">
          <a:blip r:embed="rId4">
            <a:extLst>
              <a:ext uri="{28A0092B-C50C-407E-A947-70E740481C1C}">
                <a14:useLocalDpi xmlns:a14="http://schemas.microsoft.com/office/drawing/2010/main" val="0"/>
              </a:ext>
            </a:extLst>
          </a:blip>
          <a:srcRect l="31912" t="8610" r="5807" b="4542"/>
          <a:stretch/>
        </p:blipFill>
        <p:spPr>
          <a:xfrm>
            <a:off x="6886598" y="3172968"/>
            <a:ext cx="3781402" cy="3685032"/>
          </a:xfrm>
          <a:prstGeom prst="rect">
            <a:avLst/>
          </a:prstGeom>
        </p:spPr>
      </p:pic>
      <p:pic>
        <p:nvPicPr>
          <p:cNvPr id="10" name="Picture 10">
            <a:extLst>
              <a:ext uri="{FF2B5EF4-FFF2-40B4-BE49-F238E27FC236}">
                <a16:creationId xmlns:a16="http://schemas.microsoft.com/office/drawing/2014/main" id="{831B597B-8A8D-4667-8B8D-81DB555F05FA}"/>
              </a:ext>
            </a:extLst>
          </p:cNvPr>
          <p:cNvPicPr>
            <a:picLocks noChangeAspect="1"/>
          </p:cNvPicPr>
          <p:nvPr/>
        </p:nvPicPr>
        <p:blipFill>
          <a:blip r:embed="rId5"/>
          <a:stretch>
            <a:fillRect/>
          </a:stretch>
        </p:blipFill>
        <p:spPr>
          <a:xfrm>
            <a:off x="4914876" y="5114312"/>
            <a:ext cx="1619250" cy="1104900"/>
          </a:xfrm>
          <a:prstGeom prst="rect">
            <a:avLst/>
          </a:prstGeom>
        </p:spPr>
      </p:pic>
      <p:pic>
        <p:nvPicPr>
          <p:cNvPr id="11" name="Picture 12">
            <a:extLst>
              <a:ext uri="{FF2B5EF4-FFF2-40B4-BE49-F238E27FC236}">
                <a16:creationId xmlns:a16="http://schemas.microsoft.com/office/drawing/2014/main" id="{00ECCBD1-F85E-459C-B629-F7D241305451}"/>
              </a:ext>
            </a:extLst>
          </p:cNvPr>
          <p:cNvPicPr>
            <a:picLocks noChangeAspect="1"/>
          </p:cNvPicPr>
          <p:nvPr/>
        </p:nvPicPr>
        <p:blipFill>
          <a:blip r:embed="rId6"/>
          <a:stretch>
            <a:fillRect/>
          </a:stretch>
        </p:blipFill>
        <p:spPr>
          <a:xfrm>
            <a:off x="2106313" y="5463875"/>
            <a:ext cx="2733675" cy="619125"/>
          </a:xfrm>
          <a:prstGeom prst="rect">
            <a:avLst/>
          </a:prstGeom>
        </p:spPr>
      </p:pic>
      <p:sp>
        <p:nvSpPr>
          <p:cNvPr id="13" name="Rectangle 12">
            <a:extLst>
              <a:ext uri="{FF2B5EF4-FFF2-40B4-BE49-F238E27FC236}">
                <a16:creationId xmlns:a16="http://schemas.microsoft.com/office/drawing/2014/main" id="{48B1BFF4-19C4-42AD-82F2-1F82873FF67E}"/>
              </a:ext>
            </a:extLst>
          </p:cNvPr>
          <p:cNvSpPr/>
          <p:nvPr/>
        </p:nvSpPr>
        <p:spPr>
          <a:xfrm>
            <a:off x="1771135" y="240957"/>
            <a:ext cx="914400" cy="914400"/>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defTabSz="457200"/>
            <a:endParaRPr lang="en-US">
              <a:solidFill>
                <a:prstClr val="black"/>
              </a:solidFill>
              <a:latin typeface="Arial"/>
            </a:endParaRPr>
          </a:p>
        </p:txBody>
      </p:sp>
    </p:spTree>
    <p:extLst>
      <p:ext uri="{BB962C8B-B14F-4D97-AF65-F5344CB8AC3E}">
        <p14:creationId xmlns:p14="http://schemas.microsoft.com/office/powerpoint/2010/main" val="38056644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Arial"/>
            </a:endParaRPr>
          </a:p>
        </p:txBody>
      </p:sp>
      <p:sp useBgFill="1">
        <p:nvSpPr>
          <p:cNvPr id="21" name="Rectangle 20">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42656" y="0"/>
            <a:ext cx="8375586"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useBgFill="1">
        <p:nvSpPr>
          <p:cNvPr id="23" name="Rectangle 22">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49196" y="0"/>
            <a:ext cx="836676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4" name="Title 3"/>
          <p:cNvSpPr>
            <a:spLocks noGrp="1"/>
          </p:cNvSpPr>
          <p:nvPr>
            <p:ph type="title"/>
          </p:nvPr>
        </p:nvSpPr>
        <p:spPr>
          <a:xfrm>
            <a:off x="2360676" y="548640"/>
            <a:ext cx="7626096" cy="1179576"/>
          </a:xfrm>
        </p:spPr>
        <p:txBody>
          <a:bodyPr>
            <a:normAutofit/>
          </a:bodyPr>
          <a:lstStyle/>
          <a:p>
            <a:r>
              <a:rPr lang="en-US" sz="3500"/>
              <a:t>EBRC Art Program Objectives</a:t>
            </a:r>
          </a:p>
        </p:txBody>
      </p:sp>
      <p:sp>
        <p:nvSpPr>
          <p:cNvPr id="25" name="Rectangle 24">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98125" y="758952"/>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5" name="Content Placeholder 4"/>
          <p:cNvSpPr>
            <a:spLocks noGrp="1"/>
          </p:cNvSpPr>
          <p:nvPr>
            <p:ph idx="1"/>
          </p:nvPr>
        </p:nvSpPr>
        <p:spPr>
          <a:xfrm>
            <a:off x="2360676" y="2481943"/>
            <a:ext cx="7626096" cy="3695020"/>
          </a:xfrm>
        </p:spPr>
        <p:txBody>
          <a:bodyPr>
            <a:normAutofit/>
          </a:bodyPr>
          <a:lstStyle/>
          <a:p>
            <a:pPr marL="0" indent="0">
              <a:buNone/>
            </a:pPr>
            <a:r>
              <a:rPr lang="en-US" sz="1900"/>
              <a:t>Urban </a:t>
            </a:r>
          </a:p>
          <a:p>
            <a:pPr lvl="1"/>
            <a:r>
              <a:rPr lang="en-US" sz="1900"/>
              <a:t>Compliment the stations’ visual identities</a:t>
            </a:r>
          </a:p>
          <a:p>
            <a:pPr lvl="1"/>
            <a:r>
              <a:rPr lang="en-US" sz="1900"/>
              <a:t>Support intuitive way finding</a:t>
            </a:r>
          </a:p>
          <a:p>
            <a:pPr lvl="1"/>
            <a:r>
              <a:rPr lang="en-US" sz="1900"/>
              <a:t>Amplify stations by developing unique features </a:t>
            </a:r>
          </a:p>
          <a:p>
            <a:pPr marL="457200" lvl="1" indent="0">
              <a:buNone/>
            </a:pPr>
            <a:endParaRPr lang="en-US" sz="1900"/>
          </a:p>
          <a:p>
            <a:pPr marL="0" indent="0">
              <a:buNone/>
            </a:pPr>
            <a:r>
              <a:rPr lang="en-US" sz="1900"/>
              <a:t>Pedestrian and Rider Experience</a:t>
            </a:r>
          </a:p>
          <a:p>
            <a:pPr lvl="1"/>
            <a:r>
              <a:rPr lang="en-US" sz="1900"/>
              <a:t>Contribute to a welcoming waiting experience </a:t>
            </a:r>
          </a:p>
          <a:p>
            <a:pPr lvl="1"/>
            <a:r>
              <a:rPr lang="en-US" sz="1900"/>
              <a:t>Enriching station recognition</a:t>
            </a:r>
          </a:p>
          <a:p>
            <a:pPr lvl="1"/>
            <a:endParaRPr lang="en-US" sz="1900"/>
          </a:p>
        </p:txBody>
      </p:sp>
    </p:spTree>
    <p:extLst>
      <p:ext uri="{BB962C8B-B14F-4D97-AF65-F5344CB8AC3E}">
        <p14:creationId xmlns:p14="http://schemas.microsoft.com/office/powerpoint/2010/main" val="29130948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Arial"/>
            </a:endParaRPr>
          </a:p>
        </p:txBody>
      </p:sp>
      <p:sp useBgFill="1">
        <p:nvSpPr>
          <p:cNvPr id="21" name="Rectangle 20">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42656" y="0"/>
            <a:ext cx="8375586"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useBgFill="1">
        <p:nvSpPr>
          <p:cNvPr id="23" name="Rectangle 22">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49196" y="0"/>
            <a:ext cx="836676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4" name="Title 3"/>
          <p:cNvSpPr>
            <a:spLocks noGrp="1"/>
          </p:cNvSpPr>
          <p:nvPr>
            <p:ph type="title"/>
          </p:nvPr>
        </p:nvSpPr>
        <p:spPr>
          <a:xfrm>
            <a:off x="2360676" y="548640"/>
            <a:ext cx="7626096" cy="1179576"/>
          </a:xfrm>
        </p:spPr>
        <p:txBody>
          <a:bodyPr>
            <a:normAutofit/>
          </a:bodyPr>
          <a:lstStyle/>
          <a:p>
            <a:r>
              <a:rPr lang="en-US" sz="3500"/>
              <a:t>EBRC Art Program Objectives</a:t>
            </a:r>
          </a:p>
        </p:txBody>
      </p:sp>
      <p:sp>
        <p:nvSpPr>
          <p:cNvPr id="25" name="Rectangle 24">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98125" y="758952"/>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5" name="Content Placeholder 4"/>
          <p:cNvSpPr>
            <a:spLocks noGrp="1"/>
          </p:cNvSpPr>
          <p:nvPr>
            <p:ph idx="1"/>
          </p:nvPr>
        </p:nvSpPr>
        <p:spPr>
          <a:xfrm>
            <a:off x="2360676" y="2481943"/>
            <a:ext cx="7626096" cy="3695020"/>
          </a:xfrm>
        </p:spPr>
        <p:txBody>
          <a:bodyPr>
            <a:normAutofit/>
          </a:bodyPr>
          <a:lstStyle/>
          <a:p>
            <a:pPr marL="457200" lvl="1" indent="0">
              <a:buNone/>
            </a:pPr>
            <a:endParaRPr lang="en-US" sz="1900"/>
          </a:p>
          <a:p>
            <a:pPr marL="0" indent="0">
              <a:buNone/>
            </a:pPr>
            <a:r>
              <a:rPr lang="en-US" sz="1900"/>
              <a:t>Community</a:t>
            </a:r>
          </a:p>
          <a:p>
            <a:pPr lvl="1"/>
            <a:r>
              <a:rPr lang="en-US" sz="1900"/>
              <a:t>Increase public connection to, and investment in, EBRC and public transit </a:t>
            </a:r>
          </a:p>
          <a:p>
            <a:pPr lvl="1"/>
            <a:r>
              <a:rPr lang="en-US" sz="1900"/>
              <a:t>Increased civic awareness through artworks that offer interest and engagement </a:t>
            </a:r>
            <a:br>
              <a:rPr lang="en-US" sz="1900"/>
            </a:br>
            <a:endParaRPr lang="en-US" sz="1900"/>
          </a:p>
        </p:txBody>
      </p:sp>
    </p:spTree>
    <p:extLst>
      <p:ext uri="{BB962C8B-B14F-4D97-AF65-F5344CB8AC3E}">
        <p14:creationId xmlns:p14="http://schemas.microsoft.com/office/powerpoint/2010/main" val="6324802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Arial"/>
            </a:endParaRPr>
          </a:p>
        </p:txBody>
      </p:sp>
      <p:sp useBgFill="1">
        <p:nvSpPr>
          <p:cNvPr id="21" name="Rectangle 20">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42656" y="0"/>
            <a:ext cx="8375586"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useBgFill="1">
        <p:nvSpPr>
          <p:cNvPr id="23" name="Rectangle 22">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49196" y="0"/>
            <a:ext cx="836676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4" name="Title 3"/>
          <p:cNvSpPr>
            <a:spLocks noGrp="1"/>
          </p:cNvSpPr>
          <p:nvPr>
            <p:ph type="title"/>
          </p:nvPr>
        </p:nvSpPr>
        <p:spPr>
          <a:xfrm>
            <a:off x="2360676" y="548640"/>
            <a:ext cx="7626096" cy="1179576"/>
          </a:xfrm>
        </p:spPr>
        <p:txBody>
          <a:bodyPr>
            <a:normAutofit/>
          </a:bodyPr>
          <a:lstStyle/>
          <a:p>
            <a:r>
              <a:rPr lang="en-US" sz="3500"/>
              <a:t>Public Art Budget</a:t>
            </a:r>
          </a:p>
        </p:txBody>
      </p:sp>
      <p:sp>
        <p:nvSpPr>
          <p:cNvPr id="25" name="Rectangle 24">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98125" y="758952"/>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5" name="Content Placeholder 4"/>
          <p:cNvSpPr>
            <a:spLocks noGrp="1"/>
          </p:cNvSpPr>
          <p:nvPr>
            <p:ph idx="1"/>
          </p:nvPr>
        </p:nvSpPr>
        <p:spPr>
          <a:xfrm>
            <a:off x="2360676" y="2481943"/>
            <a:ext cx="7626096" cy="3695020"/>
          </a:xfrm>
        </p:spPr>
        <p:txBody>
          <a:bodyPr vert="horz" lIns="91440" tIns="45720" rIns="91440" bIns="45720" rtlCol="0" anchor="t">
            <a:normAutofit/>
          </a:bodyPr>
          <a:lstStyle/>
          <a:p>
            <a:pPr marL="0" indent="0">
              <a:buNone/>
            </a:pPr>
            <a:r>
              <a:rPr lang="en-US" sz="1900"/>
              <a:t>Design &amp; Engineering             $ 70,000</a:t>
            </a:r>
          </a:p>
          <a:p>
            <a:pPr marL="0" indent="0">
              <a:buNone/>
            </a:pPr>
            <a:r>
              <a:rPr lang="en-US" sz="1900"/>
              <a:t>Fabrication &amp; Installation    	</a:t>
            </a:r>
            <a:r>
              <a:rPr lang="en-US" sz="1900" u="sng"/>
              <a:t>$380,000</a:t>
            </a:r>
            <a:endParaRPr lang="en-US" sz="1900" u="sng">
              <a:cs typeface="Arial"/>
            </a:endParaRPr>
          </a:p>
          <a:p>
            <a:pPr marL="0" indent="0">
              <a:buNone/>
            </a:pPr>
            <a:endParaRPr lang="en-US" sz="1900" u="sng"/>
          </a:p>
          <a:p>
            <a:pPr marL="0" indent="0">
              <a:buNone/>
            </a:pPr>
            <a:r>
              <a:rPr lang="en-US" sz="1900"/>
              <a:t>Total budget per site                $450,000</a:t>
            </a:r>
            <a:endParaRPr lang="en-US" sz="1900">
              <a:cs typeface="Arial"/>
            </a:endParaRPr>
          </a:p>
          <a:p>
            <a:pPr marL="0" indent="0">
              <a:buNone/>
            </a:pPr>
            <a:endParaRPr lang="en-US" sz="1900" i="1"/>
          </a:p>
          <a:p>
            <a:pPr marL="0" indent="0">
              <a:buNone/>
            </a:pPr>
            <a:endParaRPr lang="en-US" sz="1900"/>
          </a:p>
          <a:p>
            <a:pPr marL="0" indent="0">
              <a:buNone/>
            </a:pPr>
            <a:endParaRPr lang="en-US" sz="1900"/>
          </a:p>
          <a:p>
            <a:pPr marL="0" indent="0">
              <a:buNone/>
            </a:pPr>
            <a:endParaRPr lang="en-US" sz="1900"/>
          </a:p>
        </p:txBody>
      </p:sp>
    </p:spTree>
    <p:extLst>
      <p:ext uri="{BB962C8B-B14F-4D97-AF65-F5344CB8AC3E}">
        <p14:creationId xmlns:p14="http://schemas.microsoft.com/office/powerpoint/2010/main" val="28833397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426" name="Rectangle 84">
            <a:extLst>
              <a:ext uri="{FF2B5EF4-FFF2-40B4-BE49-F238E27FC236}">
                <a16:creationId xmlns:a16="http://schemas.microsoft.com/office/drawing/2014/main" id="{B23FE733-F95B-4DF6-AFC5-BEEB3577C4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Arial"/>
            </a:endParaRPr>
          </a:p>
        </p:txBody>
      </p:sp>
      <p:sp useBgFill="1">
        <p:nvSpPr>
          <p:cNvPr id="17427" name="Rectangle 86">
            <a:extLst>
              <a:ext uri="{FF2B5EF4-FFF2-40B4-BE49-F238E27FC236}">
                <a16:creationId xmlns:a16="http://schemas.microsoft.com/office/drawing/2014/main" id="{9080D120-BD54-46E1-BA37-82F5E8089E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31179" y="633620"/>
            <a:ext cx="5139348" cy="5495925"/>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7410" name="Rectangle 2">
            <a:extLst>
              <a:ext uri="{FF2B5EF4-FFF2-40B4-BE49-F238E27FC236}">
                <a16:creationId xmlns:a16="http://schemas.microsoft.com/office/drawing/2014/main" id="{45B019FF-861F-4660-9BD1-BF3FCF01F615}"/>
              </a:ext>
            </a:extLst>
          </p:cNvPr>
          <p:cNvSpPr>
            <a:spLocks noGrp="1" noChangeArrowheads="1"/>
          </p:cNvSpPr>
          <p:nvPr>
            <p:ph type="title"/>
          </p:nvPr>
        </p:nvSpPr>
        <p:spPr>
          <a:xfrm>
            <a:off x="2152647" y="978408"/>
            <a:ext cx="4505706" cy="1106424"/>
          </a:xfrm>
        </p:spPr>
        <p:txBody>
          <a:bodyPr>
            <a:normAutofit/>
          </a:bodyPr>
          <a:lstStyle/>
          <a:p>
            <a:r>
              <a:rPr lang="en-US" altLang="en-US" sz="2400"/>
              <a:t>Artist Scope of Work</a:t>
            </a:r>
          </a:p>
        </p:txBody>
      </p:sp>
      <p:sp>
        <p:nvSpPr>
          <p:cNvPr id="17428" name="Rectangle 88">
            <a:extLst>
              <a:ext uri="{FF2B5EF4-FFF2-40B4-BE49-F238E27FC236}">
                <a16:creationId xmlns:a16="http://schemas.microsoft.com/office/drawing/2014/main" id="{81D83946-74FA-498A-AC80-9926F041B5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3173" y="1181536"/>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91" name="Rectangle 90">
            <a:extLst>
              <a:ext uri="{FF2B5EF4-FFF2-40B4-BE49-F238E27FC236}">
                <a16:creationId xmlns:a16="http://schemas.microsoft.com/office/drawing/2014/main" id="{5060D983-8B52-443A-8183-2A1DE0561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82090" y="2121408"/>
            <a:ext cx="4368546"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7411" name="Rectangle 3">
            <a:extLst>
              <a:ext uri="{FF2B5EF4-FFF2-40B4-BE49-F238E27FC236}">
                <a16:creationId xmlns:a16="http://schemas.microsoft.com/office/drawing/2014/main" id="{27AC9C52-011A-4165-9AEB-9822993FD71E}"/>
              </a:ext>
            </a:extLst>
          </p:cNvPr>
          <p:cNvSpPr>
            <a:spLocks noGrp="1" noChangeArrowheads="1"/>
          </p:cNvSpPr>
          <p:nvPr>
            <p:ph type="body" idx="1"/>
          </p:nvPr>
        </p:nvSpPr>
        <p:spPr>
          <a:xfrm>
            <a:off x="2154933" y="2359152"/>
            <a:ext cx="4505706" cy="3429000"/>
          </a:xfrm>
        </p:spPr>
        <p:txBody>
          <a:bodyPr>
            <a:normAutofit/>
          </a:bodyPr>
          <a:lstStyle/>
          <a:p>
            <a:pPr marL="609600" indent="-609600">
              <a:buFontTx/>
              <a:buAutoNum type="arabicPeriod"/>
            </a:pPr>
            <a:r>
              <a:rPr lang="en-US" altLang="en-US" sz="1700"/>
              <a:t>Research/Investigation</a:t>
            </a:r>
          </a:p>
          <a:p>
            <a:pPr marL="609600" indent="-609600">
              <a:buFontTx/>
              <a:buAutoNum type="arabicPeriod"/>
            </a:pPr>
            <a:r>
              <a:rPr lang="en-US" altLang="en-US" sz="1700"/>
              <a:t>Community Engagement</a:t>
            </a:r>
          </a:p>
          <a:p>
            <a:pPr marL="609600" indent="-609600">
              <a:buFontTx/>
              <a:buAutoNum type="arabicPeriod"/>
            </a:pPr>
            <a:r>
              <a:rPr lang="en-US" altLang="en-US" sz="1700"/>
              <a:t>Design Team Coordination</a:t>
            </a:r>
          </a:p>
          <a:p>
            <a:pPr marL="609600" indent="-609600">
              <a:buFontTx/>
              <a:buAutoNum type="arabicPeriod"/>
            </a:pPr>
            <a:r>
              <a:rPr lang="en-US" altLang="en-US" sz="1700"/>
              <a:t>Design Development</a:t>
            </a:r>
          </a:p>
          <a:p>
            <a:pPr marL="609600" indent="-609600">
              <a:buFontTx/>
              <a:buAutoNum type="arabicPeriod"/>
            </a:pPr>
            <a:r>
              <a:rPr lang="en-US" altLang="en-US" sz="1700"/>
              <a:t>Fabrication</a:t>
            </a:r>
          </a:p>
          <a:p>
            <a:pPr marL="609600" indent="-609600">
              <a:buFontTx/>
              <a:buAutoNum type="arabicPeriod"/>
            </a:pPr>
            <a:r>
              <a:rPr lang="en-US" altLang="en-US" sz="1700"/>
              <a:t>Transportation and Installation</a:t>
            </a:r>
          </a:p>
          <a:p>
            <a:pPr marL="609600" indent="-609600"/>
            <a:endParaRPr lang="en-US" altLang="en-US" sz="1700"/>
          </a:p>
        </p:txBody>
      </p:sp>
      <p:pic>
        <p:nvPicPr>
          <p:cNvPr id="17420" name="Picture 23" descr="valley_rapid_text.gif">
            <a:extLst>
              <a:ext uri="{FF2B5EF4-FFF2-40B4-BE49-F238E27FC236}">
                <a16:creationId xmlns:a16="http://schemas.microsoft.com/office/drawing/2014/main" id="{2EF83223-A32B-42A7-813B-621C69A68EA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7284720" y="831376"/>
            <a:ext cx="3175254" cy="2256246"/>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8" name="Picture 22" descr="valley_rapid_V.gif">
            <a:extLst>
              <a:ext uri="{FF2B5EF4-FFF2-40B4-BE49-F238E27FC236}">
                <a16:creationId xmlns:a16="http://schemas.microsoft.com/office/drawing/2014/main" id="{10E32884-21CD-42E2-B1FE-9FFFE8DAD1B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a:off x="7284721" y="3671173"/>
            <a:ext cx="3172587" cy="2254351"/>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248773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Arial"/>
            </a:endParaRPr>
          </a:p>
        </p:txBody>
      </p:sp>
      <p:sp useBgFill="1">
        <p:nvSpPr>
          <p:cNvPr id="24" name="Rectangle 23">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42656" y="0"/>
            <a:ext cx="8375586"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useBgFill="1">
        <p:nvSpPr>
          <p:cNvPr id="26" name="Rectangle 25">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49196" y="0"/>
            <a:ext cx="836676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4" name="Title 3"/>
          <p:cNvSpPr>
            <a:spLocks noGrp="1"/>
          </p:cNvSpPr>
          <p:nvPr>
            <p:ph type="title"/>
          </p:nvPr>
        </p:nvSpPr>
        <p:spPr>
          <a:xfrm>
            <a:off x="2360676" y="548640"/>
            <a:ext cx="7626096" cy="1179576"/>
          </a:xfrm>
        </p:spPr>
        <p:txBody>
          <a:bodyPr>
            <a:normAutofit/>
          </a:bodyPr>
          <a:lstStyle/>
          <a:p>
            <a:r>
              <a:rPr lang="en-US" sz="3500"/>
              <a:t>Public Art Opportunities</a:t>
            </a:r>
          </a:p>
        </p:txBody>
      </p:sp>
      <p:sp>
        <p:nvSpPr>
          <p:cNvPr id="28" name="Rectangle 27">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98125" y="758952"/>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5" name="Content Placeholder 4"/>
          <p:cNvSpPr>
            <a:spLocks noGrp="1"/>
          </p:cNvSpPr>
          <p:nvPr>
            <p:ph idx="1"/>
          </p:nvPr>
        </p:nvSpPr>
        <p:spPr>
          <a:xfrm>
            <a:off x="2360676" y="2481943"/>
            <a:ext cx="7626096" cy="3695020"/>
          </a:xfrm>
        </p:spPr>
        <p:txBody>
          <a:bodyPr vert="horz" lIns="91440" tIns="45720" rIns="91440" bIns="45720" rtlCol="0">
            <a:normAutofit/>
          </a:bodyPr>
          <a:lstStyle/>
          <a:p>
            <a:r>
              <a:rPr lang="en-US" sz="1900"/>
              <a:t>Discrete sculpture</a:t>
            </a:r>
          </a:p>
          <a:p>
            <a:r>
              <a:rPr lang="en-US" sz="1900"/>
              <a:t>Plaza enhancements</a:t>
            </a:r>
            <a:endParaRPr lang="en-US" sz="1900">
              <a:cs typeface="Arial"/>
            </a:endParaRPr>
          </a:p>
          <a:p>
            <a:r>
              <a:rPr lang="en-US" sz="1900"/>
              <a:t>Other recommendations by artist (within budget and without impact to schedule)</a:t>
            </a:r>
            <a:endParaRPr lang="en-US" sz="1900">
              <a:cs typeface="Arial"/>
            </a:endParaRPr>
          </a:p>
          <a:p>
            <a:pPr lvl="1"/>
            <a:endParaRPr lang="en-US" sz="1900"/>
          </a:p>
          <a:p>
            <a:pPr lvl="1"/>
            <a:endParaRPr lang="en-US" sz="1900"/>
          </a:p>
          <a:p>
            <a:pPr marL="0" indent="0">
              <a:buNone/>
            </a:pPr>
            <a:r>
              <a:rPr lang="en-US" sz="1900"/>
              <a:t>  </a:t>
            </a:r>
            <a:endParaRPr lang="en-US" sz="1900">
              <a:cs typeface="Arial"/>
            </a:endParaRPr>
          </a:p>
          <a:p>
            <a:pPr marL="0" indent="0">
              <a:buNone/>
            </a:pPr>
            <a:endParaRPr lang="en-US" sz="1900"/>
          </a:p>
          <a:p>
            <a:pPr lvl="1"/>
            <a:endParaRPr lang="en-US" sz="1900"/>
          </a:p>
        </p:txBody>
      </p:sp>
    </p:spTree>
    <p:extLst>
      <p:ext uri="{BB962C8B-B14F-4D97-AF65-F5344CB8AC3E}">
        <p14:creationId xmlns:p14="http://schemas.microsoft.com/office/powerpoint/2010/main" val="12889074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p!!Rectangle">
            <a:extLst>
              <a:ext uri="{FF2B5EF4-FFF2-40B4-BE49-F238E27FC236}">
                <a16:creationId xmlns:a16="http://schemas.microsoft.com/office/drawing/2014/main" id="{C7B352FC-1F44-4AB9-A2BD-FBF231C6B1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Arial"/>
            </a:endParaRPr>
          </a:p>
        </p:txBody>
      </p:sp>
      <p:pic>
        <p:nvPicPr>
          <p:cNvPr id="10" name="Picture 9" descr="Screen Shot 2020-09-20 at 11.14.45 AM.png"/>
          <p:cNvPicPr>
            <a:picLocks noChangeAspect="1"/>
          </p:cNvPicPr>
          <p:nvPr/>
        </p:nvPicPr>
        <p:blipFill rotWithShape="1">
          <a:blip r:embed="rId3" cstate="screen">
            <a:extLst>
              <a:ext uri="{28A0092B-C50C-407E-A947-70E740481C1C}">
                <a14:useLocalDpi xmlns:a14="http://schemas.microsoft.com/office/drawing/2010/main"/>
              </a:ext>
            </a:extLst>
          </a:blip>
          <a:srcRect l="14076" r="8590" b="-1"/>
          <a:stretch/>
        </p:blipFill>
        <p:spPr>
          <a:xfrm>
            <a:off x="1523999" y="-1"/>
            <a:ext cx="9144000" cy="6858000"/>
          </a:xfrm>
          <a:prstGeom prst="rect">
            <a:avLst/>
          </a:prstGeom>
        </p:spPr>
      </p:pic>
      <p:sp>
        <p:nvSpPr>
          <p:cNvPr id="28" name="m!!text rectangle">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37664" y="4716090"/>
            <a:ext cx="4716196" cy="1573149"/>
          </a:xfrm>
          <a:prstGeom prst="rect">
            <a:avLst/>
          </a:prstGeom>
          <a:solidFill>
            <a:schemeClr val="bg1">
              <a:alpha val="95000"/>
            </a:schemeClr>
          </a:solidFill>
          <a:ln w="12700">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 name="Title 1"/>
          <p:cNvSpPr>
            <a:spLocks noGrp="1"/>
          </p:cNvSpPr>
          <p:nvPr>
            <p:ph type="title"/>
          </p:nvPr>
        </p:nvSpPr>
        <p:spPr>
          <a:xfrm>
            <a:off x="2166157" y="4909986"/>
            <a:ext cx="2409290" cy="1185353"/>
          </a:xfrm>
        </p:spPr>
        <p:txBody>
          <a:bodyPr vert="horz" lIns="91440" tIns="45720" rIns="91440" bIns="45720" rtlCol="0" anchor="ctr">
            <a:normAutofit/>
          </a:bodyPr>
          <a:lstStyle/>
          <a:p>
            <a:pPr algn="l" defTabSz="914400">
              <a:lnSpc>
                <a:spcPct val="90000"/>
              </a:lnSpc>
            </a:pPr>
            <a:r>
              <a:rPr lang="en-US" sz="2300"/>
              <a:t>Story Station</a:t>
            </a:r>
          </a:p>
        </p:txBody>
      </p:sp>
      <p:sp>
        <p:nvSpPr>
          <p:cNvPr id="30" name="m!!accent">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95088" y="5175712"/>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32" name="Rectangle 31">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89591" y="5495802"/>
            <a:ext cx="1021458"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14482117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7">
            <a:extLst>
              <a:ext uri="{FF2B5EF4-FFF2-40B4-BE49-F238E27FC236}">
                <a16:creationId xmlns:a16="http://schemas.microsoft.com/office/drawing/2014/main" id="{F4209EE6-922E-445F-BDA3-269C6608BF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Arial"/>
            </a:endParaRPr>
          </a:p>
        </p:txBody>
      </p:sp>
      <p:sp useBgFill="1">
        <p:nvSpPr>
          <p:cNvPr id="7" name="Rectangle 9">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37664" y="4716090"/>
            <a:ext cx="8323012" cy="1573149"/>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 name="Title 1"/>
          <p:cNvSpPr>
            <a:spLocks noGrp="1"/>
          </p:cNvSpPr>
          <p:nvPr>
            <p:ph type="title"/>
          </p:nvPr>
        </p:nvSpPr>
        <p:spPr>
          <a:xfrm>
            <a:off x="2200268" y="4816862"/>
            <a:ext cx="4822811" cy="1371600"/>
          </a:xfrm>
        </p:spPr>
        <p:txBody>
          <a:bodyPr vert="horz" lIns="91440" tIns="45720" rIns="91440" bIns="45720" rtlCol="0" anchor="ctr">
            <a:normAutofit/>
          </a:bodyPr>
          <a:lstStyle/>
          <a:p>
            <a:pPr algn="l" defTabSz="914400">
              <a:lnSpc>
                <a:spcPct val="90000"/>
              </a:lnSpc>
            </a:pPr>
            <a:r>
              <a:rPr lang="en-US" sz="3500"/>
              <a:t>Story Station</a:t>
            </a:r>
          </a:p>
        </p:txBody>
      </p:sp>
      <p:pic>
        <p:nvPicPr>
          <p:cNvPr id="3" name="Picture 2" descr="RSE-VTA_Story Station_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7803" y="301752"/>
            <a:ext cx="7476392" cy="4205471"/>
          </a:xfrm>
          <a:prstGeom prst="rect">
            <a:avLst/>
          </a:prstGeom>
        </p:spPr>
      </p:pic>
      <p:sp>
        <p:nvSpPr>
          <p:cNvPr id="9" name="Rectangle 11">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95088" y="5175712"/>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1" name="Rectangle 13">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740842" y="5480837"/>
            <a:ext cx="1021458"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Tree>
    <p:extLst>
      <p:ext uri="{BB962C8B-B14F-4D97-AF65-F5344CB8AC3E}">
        <p14:creationId xmlns:p14="http://schemas.microsoft.com/office/powerpoint/2010/main" val="28671348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nding">
            <a:extLst>
              <a:ext uri="{FF2B5EF4-FFF2-40B4-BE49-F238E27FC236}">
                <a16:creationId xmlns:a16="http://schemas.microsoft.com/office/drawing/2014/main" id="{10EA4160-C278-40B4-ABE7-04EB523D0D09}"/>
              </a:ext>
            </a:extLst>
          </p:cNvPr>
          <p:cNvPicPr>
            <a:picLocks noChangeAspect="1"/>
          </p:cNvPicPr>
          <p:nvPr/>
        </p:nvPicPr>
        <p:blipFill>
          <a:blip r:embed="rId3"/>
          <a:stretch>
            <a:fillRect/>
          </a:stretch>
        </p:blipFill>
        <p:spPr>
          <a:xfrm>
            <a:off x="-37383" y="1"/>
            <a:ext cx="5088670" cy="4837814"/>
          </a:xfrm>
          <a:prstGeom prst="rect">
            <a:avLst/>
          </a:prstGeom>
        </p:spPr>
      </p:pic>
      <p:sp>
        <p:nvSpPr>
          <p:cNvPr id="2" name="Title 1"/>
          <p:cNvSpPr>
            <a:spLocks noGrp="1"/>
          </p:cNvSpPr>
          <p:nvPr>
            <p:ph type="title"/>
          </p:nvPr>
        </p:nvSpPr>
        <p:spPr>
          <a:xfrm>
            <a:off x="5610283" y="2578321"/>
            <a:ext cx="5383415" cy="882472"/>
          </a:xfrm>
        </p:spPr>
        <p:txBody>
          <a:bodyPr vert="horz" lIns="121920" tIns="60960" rIns="121920" bIns="60960" rtlCol="0" anchor="b">
            <a:normAutofit fontScale="90000"/>
          </a:bodyPr>
          <a:lstStyle/>
          <a:p>
            <a:r>
              <a:rPr lang="en-US"/>
              <a:t>	</a:t>
            </a:r>
            <a:r>
              <a:rPr lang="en-US">
                <a:solidFill>
                  <a:srgbClr val="0070C0"/>
                </a:solidFill>
              </a:rPr>
              <a:t>Project Update</a:t>
            </a:r>
            <a:endParaRPr lang="en-US" sz="3100">
              <a:solidFill>
                <a:srgbClr val="0070C0"/>
              </a:solidFill>
            </a:endParaRPr>
          </a:p>
        </p:txBody>
      </p:sp>
    </p:spTree>
    <p:extLst>
      <p:ext uri="{BB962C8B-B14F-4D97-AF65-F5344CB8AC3E}">
        <p14:creationId xmlns:p14="http://schemas.microsoft.com/office/powerpoint/2010/main" val="5101392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p!!Rectangle">
            <a:extLst>
              <a:ext uri="{FF2B5EF4-FFF2-40B4-BE49-F238E27FC236}">
                <a16:creationId xmlns:a16="http://schemas.microsoft.com/office/drawing/2014/main" id="{C7B352FC-1F44-4AB9-A2BD-FBF231C6B1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Arial"/>
            </a:endParaRP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l="4777" r="14725" b="2"/>
          <a:stretch/>
        </p:blipFill>
        <p:spPr>
          <a:xfrm>
            <a:off x="1523999" y="-1"/>
            <a:ext cx="9144000" cy="6858000"/>
          </a:xfrm>
          <a:prstGeom prst="rect">
            <a:avLst/>
          </a:prstGeom>
        </p:spPr>
      </p:pic>
      <p:sp>
        <p:nvSpPr>
          <p:cNvPr id="11" name="m!!text rectangle">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37664" y="4716090"/>
            <a:ext cx="4716196" cy="1573149"/>
          </a:xfrm>
          <a:prstGeom prst="rect">
            <a:avLst/>
          </a:prstGeom>
          <a:solidFill>
            <a:schemeClr val="bg1">
              <a:alpha val="95000"/>
            </a:schemeClr>
          </a:solidFill>
          <a:ln w="12700">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 name="Title 1"/>
          <p:cNvSpPr>
            <a:spLocks noGrp="1"/>
          </p:cNvSpPr>
          <p:nvPr>
            <p:ph type="title"/>
          </p:nvPr>
        </p:nvSpPr>
        <p:spPr>
          <a:xfrm>
            <a:off x="2166157" y="4909986"/>
            <a:ext cx="2409290" cy="1185353"/>
          </a:xfrm>
        </p:spPr>
        <p:txBody>
          <a:bodyPr vert="horz" lIns="91440" tIns="45720" rIns="91440" bIns="45720" rtlCol="0" anchor="ctr">
            <a:normAutofit/>
          </a:bodyPr>
          <a:lstStyle/>
          <a:p>
            <a:pPr algn="l" defTabSz="914400">
              <a:lnSpc>
                <a:spcPct val="90000"/>
              </a:lnSpc>
            </a:pPr>
            <a:r>
              <a:rPr lang="en-US" sz="2300"/>
              <a:t>Eastridge</a:t>
            </a:r>
          </a:p>
        </p:txBody>
      </p:sp>
      <p:sp>
        <p:nvSpPr>
          <p:cNvPr id="13" name="m!!accent">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95088" y="5175712"/>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89591" y="5495802"/>
            <a:ext cx="1021458"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0" name="Rectangle 9">
            <a:extLst>
              <a:ext uri="{FF2B5EF4-FFF2-40B4-BE49-F238E27FC236}">
                <a16:creationId xmlns:a16="http://schemas.microsoft.com/office/drawing/2014/main" id="{091A4EA3-B226-4213-BFC2-3E9214EAF062}"/>
              </a:ext>
            </a:extLst>
          </p:cNvPr>
          <p:cNvSpPr/>
          <p:nvPr/>
        </p:nvSpPr>
        <p:spPr>
          <a:xfrm>
            <a:off x="5474119" y="1902512"/>
            <a:ext cx="3135205" cy="955953"/>
          </a:xfrm>
          <a:prstGeom prst="rect">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solidFill>
                <a:prstClr val="white"/>
              </a:solidFill>
              <a:latin typeface="Arial"/>
            </a:endParaRPr>
          </a:p>
        </p:txBody>
      </p:sp>
    </p:spTree>
    <p:extLst>
      <p:ext uri="{BB962C8B-B14F-4D97-AF65-F5344CB8AC3E}">
        <p14:creationId xmlns:p14="http://schemas.microsoft.com/office/powerpoint/2010/main" val="21633900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ppt16x9-background-07-07.png"/>
          <p:cNvPicPr>
            <a:picLocks noGrp="1" noChangeAspect="1"/>
          </p:cNvPicPr>
          <p:nvPr>
            <p:ph idx="1"/>
          </p:nvPr>
        </p:nvPicPr>
        <p:blipFill rotWithShape="1">
          <a:blip r:embed="rId3">
            <a:extLst>
              <a:ext uri="{28A0092B-C50C-407E-A947-70E740481C1C}">
                <a14:useLocalDpi xmlns:a14="http://schemas.microsoft.com/office/drawing/2010/main" val="0"/>
              </a:ext>
            </a:extLst>
          </a:blip>
          <a:srcRect l="-46" r="-46"/>
          <a:stretch/>
        </p:blipFill>
        <p:spPr>
          <a:xfrm>
            <a:off x="0" y="0"/>
            <a:ext cx="12191999" cy="6858000"/>
          </a:xfrm>
        </p:spPr>
      </p:pic>
      <p:sp>
        <p:nvSpPr>
          <p:cNvPr id="4" name="Slide Number Placeholder 3"/>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49402-4170-CE4A-A196-BDEB35909225}" type="slidenum">
              <a:rPr kumimoji="0" lang="en-US" sz="1600" b="0" i="0" u="none" strike="noStrike" kern="1200" cap="none" spc="0" normalizeH="0" baseline="0" noProof="0" smtClean="0">
                <a:ln>
                  <a:noFill/>
                </a:ln>
                <a:solidFill>
                  <a:prstClr val="black"/>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600" b="0" i="0" u="none" strike="noStrike" kern="1200" cap="none" spc="0" normalizeH="0" baseline="0" noProof="0">
              <a:ln>
                <a:noFill/>
              </a:ln>
              <a:solidFill>
                <a:prstClr val="black"/>
              </a:solidFill>
              <a:effectLst/>
              <a:uLnTx/>
              <a:uFillTx/>
              <a:latin typeface="Arial"/>
              <a:ea typeface="+mn-ea"/>
              <a:cs typeface="Arial"/>
            </a:endParaRPr>
          </a:p>
        </p:txBody>
      </p:sp>
      <p:sp>
        <p:nvSpPr>
          <p:cNvPr id="7" name="Title 1"/>
          <p:cNvSpPr>
            <a:spLocks noGrp="1"/>
          </p:cNvSpPr>
          <p:nvPr>
            <p:ph type="title"/>
          </p:nvPr>
        </p:nvSpPr>
        <p:spPr>
          <a:xfrm>
            <a:off x="182881" y="1"/>
            <a:ext cx="10254216" cy="987552"/>
          </a:xfrm>
        </p:spPr>
        <p:txBody>
          <a:bodyPr>
            <a:normAutofit/>
          </a:bodyPr>
          <a:lstStyle/>
          <a:p>
            <a:pPr algn="l"/>
            <a:r>
              <a:rPr lang="en-US" sz="3700">
                <a:latin typeface="Calibri"/>
              </a:rPr>
              <a:t>Meeting Agenda</a:t>
            </a:r>
          </a:p>
        </p:txBody>
      </p:sp>
      <p:sp>
        <p:nvSpPr>
          <p:cNvPr id="11" name="Content Placeholder 4"/>
          <p:cNvSpPr txBox="1">
            <a:spLocks/>
          </p:cNvSpPr>
          <p:nvPr/>
        </p:nvSpPr>
        <p:spPr>
          <a:xfrm>
            <a:off x="747225" y="1674788"/>
            <a:ext cx="6712992" cy="4148095"/>
          </a:xfrm>
          <a:prstGeom prst="rect">
            <a:avLst/>
          </a:prstGeom>
        </p:spPr>
        <p:txBody>
          <a:bodyPr vert="horz" lIns="121920" tIns="60960" rIns="121920" bIns="60960" rtlCol="0" anchor="t">
            <a:noAutofit/>
          </a:bodyPr>
          <a:lstStyle>
            <a:lvl1pPr marL="164592" indent="-342900" algn="l" defTabSz="457200" rtl="0" eaLnBrk="1" latinLnBrk="0" hangingPunct="1">
              <a:spcBef>
                <a:spcPct val="20000"/>
              </a:spcBef>
              <a:buFont typeface="Arial"/>
              <a:buChar char="•"/>
              <a:defRPr sz="1800" kern="1200" baseline="0">
                <a:solidFill>
                  <a:srgbClr val="31323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lvl="1" defTabSz="609585">
              <a:spcBef>
                <a:spcPts val="0"/>
              </a:spcBef>
              <a:spcAft>
                <a:spcPts val="1000"/>
              </a:spcAft>
              <a:buFont typeface="Arial" panose="020B0604020202020204" pitchFamily="34" charset="0"/>
              <a:buChar char="•"/>
              <a:defRPr/>
            </a:pPr>
            <a:r>
              <a:rPr kumimoji="0" lang="en-US" sz="2500" b="0" i="0" u="none" strike="noStrike" kern="1200" cap="none" spc="0" normalizeH="0" baseline="0" noProof="0" dirty="0">
                <a:ln>
                  <a:noFill/>
                </a:ln>
                <a:effectLst/>
                <a:uLnTx/>
                <a:uFillTx/>
                <a:latin typeface="Calibri"/>
                <a:ea typeface="+mn-ea"/>
                <a:cs typeface="Arial"/>
              </a:rPr>
              <a:t>Rollcall and SWG Members Update</a:t>
            </a:r>
            <a:r>
              <a:rPr lang="en-US" sz="2500" dirty="0">
                <a:latin typeface="Calibri"/>
              </a:rPr>
              <a:t> </a:t>
            </a:r>
            <a:endParaRPr lang="en-US" sz="2500" dirty="0"/>
          </a:p>
          <a:p>
            <a:pPr marL="285750" lvl="1" defTabSz="609585">
              <a:spcBef>
                <a:spcPts val="0"/>
              </a:spcBef>
              <a:spcAft>
                <a:spcPts val="1000"/>
              </a:spcAft>
              <a:buFont typeface="Arial" panose="020B0604020202020204" pitchFamily="34" charset="0"/>
              <a:buChar char="•"/>
              <a:defRPr/>
            </a:pPr>
            <a:r>
              <a:rPr kumimoji="0" lang="en-US" sz="2500" b="0" i="0" u="none" strike="noStrike" kern="1200" cap="none" spc="0" normalizeH="0" baseline="0" noProof="0" dirty="0">
                <a:ln>
                  <a:noFill/>
                </a:ln>
                <a:effectLst/>
                <a:uLnTx/>
                <a:uFillTx/>
                <a:latin typeface="Calibri"/>
                <a:ea typeface="+mn-ea"/>
                <a:cs typeface="Arial"/>
              </a:rPr>
              <a:t>June 24, 2021, Meeting Minutes</a:t>
            </a:r>
            <a:endParaRPr lang="en-US" sz="2500" b="0" i="0" u="none" strike="noStrike" kern="1200" cap="none" spc="0" normalizeH="0" baseline="0" noProof="0" dirty="0">
              <a:ln>
                <a:noFill/>
              </a:ln>
              <a:effectLst/>
              <a:uLnTx/>
              <a:uFillTx/>
              <a:latin typeface="Calibri"/>
              <a:cs typeface="Arial"/>
            </a:endParaRPr>
          </a:p>
          <a:p>
            <a:pPr marL="285750" lvl="1" defTabSz="609585">
              <a:spcBef>
                <a:spcPts val="0"/>
              </a:spcBef>
              <a:spcAft>
                <a:spcPts val="1000"/>
              </a:spcAft>
              <a:buFont typeface="Arial" panose="020B0604020202020204" pitchFamily="34" charset="0"/>
              <a:buChar char="•"/>
              <a:defRPr/>
            </a:pPr>
            <a:r>
              <a:rPr kumimoji="0" lang="en-US" sz="2500" b="0" i="0" u="none" strike="noStrike" kern="1200" cap="none" spc="0" normalizeH="0" baseline="0" noProof="0" dirty="0">
                <a:ln>
                  <a:noFill/>
                </a:ln>
                <a:effectLst/>
                <a:uLnTx/>
                <a:uFillTx/>
                <a:latin typeface="Calibri"/>
                <a:ea typeface="+mn-ea"/>
                <a:cs typeface="Arial"/>
              </a:rPr>
              <a:t>Community Outreach Update</a:t>
            </a:r>
            <a:endParaRPr lang="en-US" sz="2500" b="0" i="0" u="none" strike="noStrike" kern="1200" cap="none" spc="0" normalizeH="0" baseline="0" noProof="0" dirty="0">
              <a:ln>
                <a:noFill/>
              </a:ln>
              <a:effectLst/>
              <a:uLnTx/>
              <a:uFillTx/>
              <a:latin typeface="Calibri"/>
              <a:cs typeface="Arial"/>
            </a:endParaRPr>
          </a:p>
          <a:p>
            <a:pPr marL="285750" lvl="1" defTabSz="609585">
              <a:spcBef>
                <a:spcPts val="0"/>
              </a:spcBef>
              <a:spcAft>
                <a:spcPts val="1000"/>
              </a:spcAft>
              <a:buFont typeface="Arial" panose="020B0604020202020204" pitchFamily="34" charset="0"/>
              <a:buChar char="•"/>
              <a:defRPr/>
            </a:pPr>
            <a:r>
              <a:rPr lang="en-US" sz="2500" dirty="0">
                <a:latin typeface="Calibri"/>
                <a:cs typeface="Calibri"/>
              </a:rPr>
              <a:t>Station Art Enhancement</a:t>
            </a:r>
          </a:p>
          <a:p>
            <a:pPr marL="285750" lvl="1" defTabSz="609585">
              <a:spcBef>
                <a:spcPts val="0"/>
              </a:spcBef>
              <a:spcAft>
                <a:spcPts val="1000"/>
              </a:spcAft>
              <a:buFont typeface="Arial" panose="020B0604020202020204" pitchFamily="34" charset="0"/>
              <a:buChar char="•"/>
              <a:defRPr/>
            </a:pPr>
            <a:r>
              <a:rPr kumimoji="0" lang="en-US" sz="2500" b="0" i="0" u="none" strike="noStrike" kern="1200" cap="none" spc="0" normalizeH="0" baseline="0" noProof="0" dirty="0">
                <a:ln>
                  <a:noFill/>
                </a:ln>
                <a:effectLst/>
                <a:uLnTx/>
                <a:uFillTx/>
                <a:latin typeface="Calibri"/>
                <a:ea typeface="+mn-ea"/>
                <a:cs typeface="Calibri"/>
              </a:rPr>
              <a:t>Project Status Updates</a:t>
            </a:r>
            <a:endParaRPr lang="en-US" sz="2500" b="0" i="0" u="none" strike="noStrike" kern="1200" cap="none" spc="0" normalizeH="0" baseline="0" noProof="0" dirty="0">
              <a:ln>
                <a:noFill/>
              </a:ln>
              <a:effectLst/>
              <a:uLnTx/>
              <a:uFillTx/>
              <a:latin typeface="Calibri"/>
              <a:cs typeface="Calibri"/>
            </a:endParaRPr>
          </a:p>
          <a:p>
            <a:pPr marL="285750" lvl="1" defTabSz="609585">
              <a:spcBef>
                <a:spcPts val="0"/>
              </a:spcBef>
              <a:spcAft>
                <a:spcPts val="1000"/>
              </a:spcAft>
              <a:buFont typeface="Arial" panose="020B0604020202020204" pitchFamily="34" charset="0"/>
              <a:buChar char="•"/>
              <a:defRPr/>
            </a:pPr>
            <a:r>
              <a:rPr lang="en-US" sz="2500" dirty="0">
                <a:latin typeface="Calibri"/>
                <a:cs typeface="Calibri"/>
              </a:rPr>
              <a:t>Noise and Vibration</a:t>
            </a:r>
            <a:endParaRPr lang="en-US" sz="2500" dirty="0"/>
          </a:p>
          <a:p>
            <a:pPr marL="285750" lvl="1" defTabSz="609585">
              <a:spcBef>
                <a:spcPts val="0"/>
              </a:spcBef>
              <a:spcAft>
                <a:spcPts val="1000"/>
              </a:spcAft>
              <a:buFont typeface="Arial" panose="020B0604020202020204" pitchFamily="34" charset="0"/>
              <a:buChar char="•"/>
              <a:defRPr/>
            </a:pPr>
            <a:r>
              <a:rPr kumimoji="0" lang="en-US" sz="2500" b="0" i="0" u="none" strike="noStrike" kern="1200" cap="none" spc="0" normalizeH="0" baseline="0" noProof="0" dirty="0">
                <a:ln>
                  <a:noFill/>
                </a:ln>
                <a:effectLst/>
                <a:uLnTx/>
                <a:uFillTx/>
                <a:latin typeface="Calibri"/>
                <a:ea typeface="+mn-ea"/>
                <a:cs typeface="Arial"/>
              </a:rPr>
              <a:t>Open Discussion</a:t>
            </a:r>
            <a:endParaRPr lang="en-US" sz="2500" b="0" i="0" u="none" strike="noStrike" kern="1200" cap="none" spc="0" normalizeH="0" baseline="0" noProof="0" dirty="0">
              <a:ln>
                <a:noFill/>
              </a:ln>
              <a:effectLst/>
              <a:uLnTx/>
              <a:uFillTx/>
              <a:latin typeface="Calibri"/>
              <a:cs typeface="Arial"/>
            </a:endParaRPr>
          </a:p>
          <a:p>
            <a:pPr marL="285750" lvl="1" defTabSz="609585">
              <a:spcBef>
                <a:spcPts val="0"/>
              </a:spcBef>
              <a:spcAft>
                <a:spcPts val="1000"/>
              </a:spcAft>
              <a:buFont typeface="Arial" panose="020B0604020202020204" pitchFamily="34" charset="0"/>
              <a:buChar char="•"/>
              <a:defRPr/>
            </a:pPr>
            <a:r>
              <a:rPr kumimoji="0" lang="en-US" sz="2500" b="0" i="0" u="none" strike="noStrike" kern="1200" cap="none" spc="0" normalizeH="0" baseline="0" noProof="0" dirty="0">
                <a:ln>
                  <a:noFill/>
                </a:ln>
                <a:effectLst/>
                <a:uLnTx/>
                <a:uFillTx/>
                <a:latin typeface="Calibri"/>
                <a:ea typeface="+mn-ea"/>
                <a:cs typeface="Arial"/>
              </a:rPr>
              <a:t>Wrap up </a:t>
            </a:r>
            <a:endParaRPr lang="en-US" sz="2500" b="0" i="0" u="none" strike="noStrike" kern="1200" cap="none" spc="0" normalizeH="0" baseline="0" noProof="0" dirty="0">
              <a:ln>
                <a:noFill/>
              </a:ln>
              <a:effectLst/>
              <a:uLnTx/>
              <a:uFillTx/>
              <a:latin typeface="Calibri"/>
              <a:cs typeface="Arial"/>
            </a:endParaRPr>
          </a:p>
        </p:txBody>
      </p:sp>
    </p:spTree>
    <p:extLst>
      <p:ext uri="{BB962C8B-B14F-4D97-AF65-F5344CB8AC3E}">
        <p14:creationId xmlns:p14="http://schemas.microsoft.com/office/powerpoint/2010/main" val="9232794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Arial"/>
            </a:endParaRPr>
          </a:p>
        </p:txBody>
      </p:sp>
      <p:sp useBgFill="1">
        <p:nvSpPr>
          <p:cNvPr id="12" name="Rectangle 11">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42656" y="0"/>
            <a:ext cx="8375586"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useBgFill="1">
        <p:nvSpPr>
          <p:cNvPr id="14" name="Rectangle 13">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49196" y="0"/>
            <a:ext cx="836676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4" name="Title 3"/>
          <p:cNvSpPr>
            <a:spLocks noGrp="1"/>
          </p:cNvSpPr>
          <p:nvPr>
            <p:ph type="title"/>
          </p:nvPr>
        </p:nvSpPr>
        <p:spPr>
          <a:xfrm>
            <a:off x="2360676" y="548640"/>
            <a:ext cx="7626096" cy="1179576"/>
          </a:xfrm>
        </p:spPr>
        <p:txBody>
          <a:bodyPr>
            <a:normAutofit/>
          </a:bodyPr>
          <a:lstStyle/>
          <a:p>
            <a:r>
              <a:rPr lang="en-US" sz="3500"/>
              <a:t>Artist Eligibility</a:t>
            </a:r>
          </a:p>
        </p:txBody>
      </p:sp>
      <p:sp>
        <p:nvSpPr>
          <p:cNvPr id="16" name="Rectangle 15">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98125" y="758952"/>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5" name="Content Placeholder 4"/>
          <p:cNvSpPr>
            <a:spLocks noGrp="1"/>
          </p:cNvSpPr>
          <p:nvPr>
            <p:ph idx="1"/>
          </p:nvPr>
        </p:nvSpPr>
        <p:spPr>
          <a:xfrm>
            <a:off x="2360677" y="2481943"/>
            <a:ext cx="7309855" cy="3695020"/>
          </a:xfrm>
        </p:spPr>
        <p:txBody>
          <a:bodyPr>
            <a:normAutofit/>
          </a:bodyPr>
          <a:lstStyle/>
          <a:p>
            <a:r>
              <a:rPr lang="en-US" sz="1900"/>
              <a:t>Open to Artists working and living in the US.</a:t>
            </a:r>
          </a:p>
          <a:p>
            <a:r>
              <a:rPr lang="en-US" sz="1900"/>
              <a:t>Experience completing public art projects with a budget of $200,000 or greater. </a:t>
            </a:r>
          </a:p>
          <a:p>
            <a:r>
              <a:rPr lang="en-US" sz="1900"/>
              <a:t>One commission reserved for Bay Area region artists (e.g.: living and working in: Alameda; Contra Costa; Marin; Napa; Santa Clara; Santa Cruz; San Francisco; Sonoma; Solano; and San Mateo.</a:t>
            </a:r>
          </a:p>
          <a:p>
            <a:endParaRPr lang="en-US" sz="1900"/>
          </a:p>
          <a:p>
            <a:pPr marL="0" indent="0">
              <a:buNone/>
            </a:pPr>
            <a:endParaRPr lang="en-US" sz="1900"/>
          </a:p>
        </p:txBody>
      </p:sp>
    </p:spTree>
    <p:extLst>
      <p:ext uri="{BB962C8B-B14F-4D97-AF65-F5344CB8AC3E}">
        <p14:creationId xmlns:p14="http://schemas.microsoft.com/office/powerpoint/2010/main" val="11428578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Arial"/>
            </a:endParaRPr>
          </a:p>
        </p:txBody>
      </p:sp>
      <p:sp useBgFill="1">
        <p:nvSpPr>
          <p:cNvPr id="10" name="Rectangle 9">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42656" y="0"/>
            <a:ext cx="8375586"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useBgFill="1">
        <p:nvSpPr>
          <p:cNvPr id="12" name="Rectangle 11">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49196" y="0"/>
            <a:ext cx="836676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D54894FD-1346-4055-9B7D-554FBBA13D00}"/>
              </a:ext>
            </a:extLst>
          </p:cNvPr>
          <p:cNvSpPr>
            <a:spLocks noGrp="1"/>
          </p:cNvSpPr>
          <p:nvPr>
            <p:ph type="title"/>
          </p:nvPr>
        </p:nvSpPr>
        <p:spPr>
          <a:xfrm>
            <a:off x="2360676" y="548640"/>
            <a:ext cx="7626096" cy="1179576"/>
          </a:xfrm>
        </p:spPr>
        <p:txBody>
          <a:bodyPr>
            <a:normAutofit/>
          </a:bodyPr>
          <a:lstStyle/>
          <a:p>
            <a:r>
              <a:rPr lang="en-US" sz="3500">
                <a:cs typeface="Arial"/>
              </a:rPr>
              <a:t>Selection Process</a:t>
            </a:r>
          </a:p>
        </p:txBody>
      </p:sp>
      <p:sp>
        <p:nvSpPr>
          <p:cNvPr id="14" name="Rectangle 13">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98125" y="758952"/>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AF869BF3-382A-4663-AD1D-DAF167E9A9D4}"/>
              </a:ext>
            </a:extLst>
          </p:cNvPr>
          <p:cNvSpPr>
            <a:spLocks noGrp="1"/>
          </p:cNvSpPr>
          <p:nvPr>
            <p:ph idx="1"/>
          </p:nvPr>
        </p:nvSpPr>
        <p:spPr>
          <a:xfrm>
            <a:off x="2360676" y="2481943"/>
            <a:ext cx="7626096" cy="3695020"/>
          </a:xfrm>
        </p:spPr>
        <p:txBody>
          <a:bodyPr vert="horz" lIns="91440" tIns="45720" rIns="91440" bIns="45720" rtlCol="0">
            <a:normAutofit/>
          </a:bodyPr>
          <a:lstStyle/>
          <a:p>
            <a:r>
              <a:rPr lang="en-US" sz="1900">
                <a:ea typeface="+mn-lt"/>
                <a:cs typeface="+mn-lt"/>
              </a:rPr>
              <a:t> Invitations </a:t>
            </a:r>
          </a:p>
          <a:p>
            <a:pPr lvl="1"/>
            <a:r>
              <a:rPr lang="en-US" sz="1900">
                <a:ea typeface="+mn-lt"/>
                <a:cs typeface="+mn-lt"/>
              </a:rPr>
              <a:t> Local and National outreach</a:t>
            </a:r>
          </a:p>
          <a:p>
            <a:r>
              <a:rPr lang="en-US" sz="1900">
                <a:ea typeface="+mn-lt"/>
                <a:cs typeface="+mn-lt"/>
              </a:rPr>
              <a:t>Short List</a:t>
            </a:r>
          </a:p>
          <a:p>
            <a:pPr lvl="1"/>
            <a:r>
              <a:rPr lang="en-US" sz="1900">
                <a:ea typeface="+mn-lt"/>
                <a:cs typeface="+mn-lt"/>
              </a:rPr>
              <a:t>Select up to 3 artists to interview for each site </a:t>
            </a:r>
          </a:p>
          <a:p>
            <a:r>
              <a:rPr lang="en-US" sz="1900">
                <a:ea typeface="+mn-lt"/>
                <a:cs typeface="+mn-lt"/>
              </a:rPr>
              <a:t>Interviews</a:t>
            </a:r>
          </a:p>
          <a:p>
            <a:pPr lvl="1"/>
            <a:r>
              <a:rPr lang="en-US" sz="1900">
                <a:ea typeface="+mn-lt"/>
                <a:cs typeface="+mn-lt"/>
              </a:rPr>
              <a:t>One opportunity reserved for Bay Area artist</a:t>
            </a:r>
            <a:endParaRPr lang="en-US" sz="1900"/>
          </a:p>
        </p:txBody>
      </p:sp>
    </p:spTree>
    <p:extLst>
      <p:ext uri="{BB962C8B-B14F-4D97-AF65-F5344CB8AC3E}">
        <p14:creationId xmlns:p14="http://schemas.microsoft.com/office/powerpoint/2010/main" val="41876833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Arial"/>
            </a:endParaRPr>
          </a:p>
        </p:txBody>
      </p:sp>
      <p:sp useBgFill="1">
        <p:nvSpPr>
          <p:cNvPr id="10" name="Rectangle 9">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42656" y="0"/>
            <a:ext cx="8375586"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useBgFill="1">
        <p:nvSpPr>
          <p:cNvPr id="12" name="Rectangle 11">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49196" y="0"/>
            <a:ext cx="836676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39FCAD49-12F0-406D-9DD0-103233C0A688}"/>
              </a:ext>
            </a:extLst>
          </p:cNvPr>
          <p:cNvSpPr>
            <a:spLocks noGrp="1"/>
          </p:cNvSpPr>
          <p:nvPr>
            <p:ph type="title"/>
          </p:nvPr>
        </p:nvSpPr>
        <p:spPr>
          <a:xfrm>
            <a:off x="2360676" y="548640"/>
            <a:ext cx="7626096" cy="1179576"/>
          </a:xfrm>
        </p:spPr>
        <p:txBody>
          <a:bodyPr>
            <a:normAutofit/>
          </a:bodyPr>
          <a:lstStyle/>
          <a:p>
            <a:r>
              <a:rPr lang="en-US" sz="3500">
                <a:cs typeface="Arial"/>
              </a:rPr>
              <a:t>Selection Considerations</a:t>
            </a:r>
            <a:endParaRPr lang="en-US" sz="3500">
              <a:ea typeface="+mj-lt"/>
              <a:cs typeface="+mj-lt"/>
            </a:endParaRPr>
          </a:p>
          <a:p>
            <a:endParaRPr lang="en-US" sz="3500">
              <a:cs typeface="Arial"/>
            </a:endParaRPr>
          </a:p>
        </p:txBody>
      </p:sp>
      <p:sp>
        <p:nvSpPr>
          <p:cNvPr id="14" name="Rectangle 13">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98125" y="758952"/>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302B1779-92E6-4053-AE9D-9D1D1E714594}"/>
              </a:ext>
            </a:extLst>
          </p:cNvPr>
          <p:cNvSpPr>
            <a:spLocks noGrp="1"/>
          </p:cNvSpPr>
          <p:nvPr>
            <p:ph idx="1"/>
          </p:nvPr>
        </p:nvSpPr>
        <p:spPr>
          <a:xfrm>
            <a:off x="2360676" y="2481943"/>
            <a:ext cx="7626096" cy="3695020"/>
          </a:xfrm>
        </p:spPr>
        <p:txBody>
          <a:bodyPr vert="horz" lIns="91440" tIns="45720" rIns="91440" bIns="45720" rtlCol="0">
            <a:normAutofit/>
          </a:bodyPr>
          <a:lstStyle/>
          <a:p>
            <a:r>
              <a:rPr lang="en-US" sz="1900">
                <a:ea typeface="+mn-lt"/>
                <a:cs typeface="+mn-lt"/>
              </a:rPr>
              <a:t>Artistic excellence</a:t>
            </a:r>
          </a:p>
          <a:p>
            <a:r>
              <a:rPr lang="en-US" sz="1900">
                <a:ea typeface="+mn-lt"/>
                <a:cs typeface="+mn-lt"/>
              </a:rPr>
              <a:t>Appropriate scale</a:t>
            </a:r>
          </a:p>
          <a:p>
            <a:r>
              <a:rPr lang="en-US" sz="1900">
                <a:ea typeface="+mn-lt"/>
                <a:cs typeface="+mn-lt"/>
              </a:rPr>
              <a:t>Day and night presence</a:t>
            </a:r>
          </a:p>
          <a:p>
            <a:r>
              <a:rPr lang="en-US" sz="1900">
                <a:ea typeface="+mn-lt"/>
                <a:cs typeface="+mn-lt"/>
              </a:rPr>
              <a:t>Be thought provoking and accessible to a variety of audiences</a:t>
            </a:r>
          </a:p>
          <a:p>
            <a:r>
              <a:rPr lang="en-US" sz="1900">
                <a:ea typeface="+mn-lt"/>
                <a:cs typeface="+mn-lt"/>
              </a:rPr>
              <a:t>Hold public interest over time (considering routine visits)</a:t>
            </a:r>
          </a:p>
          <a:p>
            <a:r>
              <a:rPr lang="en-US" sz="1900">
                <a:ea typeface="+mn-lt"/>
                <a:cs typeface="+mn-lt"/>
              </a:rPr>
              <a:t>Be perceived as must see</a:t>
            </a:r>
          </a:p>
          <a:p>
            <a:r>
              <a:rPr lang="en-US" sz="1900">
                <a:ea typeface="+mn-lt"/>
                <a:cs typeface="+mn-lt"/>
              </a:rPr>
              <a:t>Responsive to community </a:t>
            </a:r>
          </a:p>
          <a:p>
            <a:r>
              <a:rPr lang="en-US" sz="1900">
                <a:ea typeface="+mn-lt"/>
                <a:cs typeface="+mn-lt"/>
              </a:rPr>
              <a:t>Low-maintenance and robust installations</a:t>
            </a:r>
            <a:endParaRPr lang="en-US" sz="1900"/>
          </a:p>
        </p:txBody>
      </p:sp>
    </p:spTree>
    <p:extLst>
      <p:ext uri="{BB962C8B-B14F-4D97-AF65-F5344CB8AC3E}">
        <p14:creationId xmlns:p14="http://schemas.microsoft.com/office/powerpoint/2010/main" val="29005984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4E2ED6F9-63C3-4A8D-9BB4-1EA62533B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Arial"/>
            </a:endParaRPr>
          </a:p>
        </p:txBody>
      </p:sp>
      <p:sp useBgFill="1">
        <p:nvSpPr>
          <p:cNvPr id="30" name="Rectangle 29">
            <a:extLst>
              <a:ext uri="{FF2B5EF4-FFF2-40B4-BE49-F238E27FC236}">
                <a16:creationId xmlns:a16="http://schemas.microsoft.com/office/drawing/2014/main" id="{6D72081E-AD41-4FBB-B02B-698A68DBCA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39813" y="4218906"/>
            <a:ext cx="8375585"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D7131490-9BE4-4A00-8B36-A618D17D69E5}"/>
              </a:ext>
            </a:extLst>
          </p:cNvPr>
          <p:cNvSpPr>
            <a:spLocks noGrp="1"/>
          </p:cNvSpPr>
          <p:nvPr>
            <p:ph type="title"/>
          </p:nvPr>
        </p:nvSpPr>
        <p:spPr>
          <a:xfrm>
            <a:off x="2312670" y="4495466"/>
            <a:ext cx="2708910" cy="1536192"/>
          </a:xfrm>
        </p:spPr>
        <p:txBody>
          <a:bodyPr>
            <a:normAutofit/>
          </a:bodyPr>
          <a:lstStyle/>
          <a:p>
            <a:r>
              <a:rPr lang="en-US" sz="2800">
                <a:ea typeface="+mj-lt"/>
                <a:cs typeface="+mj-lt"/>
              </a:rPr>
              <a:t>Selection Panel</a:t>
            </a:r>
          </a:p>
          <a:p>
            <a:endParaRPr lang="en-US" sz="2800">
              <a:cs typeface="Arial"/>
            </a:endParaRPr>
          </a:p>
        </p:txBody>
      </p:sp>
      <p:pic>
        <p:nvPicPr>
          <p:cNvPr id="6" name="Picture 5" descr="Screen Shot 2021-08-11 at 4.42.35 PM.png">
            <a:extLst>
              <a:ext uri="{FF2B5EF4-FFF2-40B4-BE49-F238E27FC236}">
                <a16:creationId xmlns:a16="http://schemas.microsoft.com/office/drawing/2014/main" id="{EB74E880-7916-4F11-BE5A-EC6A43989FE6}"/>
              </a:ext>
            </a:extLst>
          </p:cNvPr>
          <p:cNvPicPr>
            <a:picLocks noChangeAspect="1"/>
          </p:cNvPicPr>
          <p:nvPr/>
        </p:nvPicPr>
        <p:blipFill rotWithShape="1">
          <a:blip r:embed="rId3">
            <a:extLst>
              <a:ext uri="{28A0092B-C50C-407E-A947-70E740481C1C}">
                <a14:useLocalDpi xmlns:a14="http://schemas.microsoft.com/office/drawing/2010/main" val="0"/>
              </a:ext>
            </a:extLst>
          </a:blip>
          <a:srcRect t="14998" b="11274"/>
          <a:stretch/>
        </p:blipFill>
        <p:spPr>
          <a:xfrm>
            <a:off x="1524020" y="11"/>
            <a:ext cx="9143980" cy="3994473"/>
          </a:xfrm>
          <a:prstGeom prst="rect">
            <a:avLst/>
          </a:prstGeom>
        </p:spPr>
      </p:pic>
      <p:sp>
        <p:nvSpPr>
          <p:cNvPr id="32" name="Rectangle 31">
            <a:extLst>
              <a:ext uri="{FF2B5EF4-FFF2-40B4-BE49-F238E27FC236}">
                <a16:creationId xmlns:a16="http://schemas.microsoft.com/office/drawing/2014/main" id="{716248AD-805F-41BF-9B57-FC53E5B32F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91806" y="4911519"/>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34" name="Rectangle 33">
            <a:extLst>
              <a:ext uri="{FF2B5EF4-FFF2-40B4-BE49-F238E27FC236}">
                <a16:creationId xmlns:a16="http://schemas.microsoft.com/office/drawing/2014/main" id="{1F82758F-B2B3-4F0A-BB90-4BFFEDD166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523776" y="5256704"/>
            <a:ext cx="146304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EA511BB9-4B35-45DE-881A-5956F08FC036}"/>
              </a:ext>
            </a:extLst>
          </p:cNvPr>
          <p:cNvSpPr>
            <a:spLocks noGrp="1"/>
          </p:cNvSpPr>
          <p:nvPr>
            <p:ph idx="1"/>
          </p:nvPr>
        </p:nvSpPr>
        <p:spPr>
          <a:xfrm>
            <a:off x="5495869" y="4495466"/>
            <a:ext cx="4706404" cy="1733900"/>
          </a:xfrm>
        </p:spPr>
        <p:txBody>
          <a:bodyPr vert="horz" lIns="91440" tIns="45720" rIns="91440" bIns="45720" rtlCol="0" anchor="ctr">
            <a:normAutofit/>
          </a:bodyPr>
          <a:lstStyle/>
          <a:p>
            <a:pPr>
              <a:lnSpc>
                <a:spcPct val="90000"/>
              </a:lnSpc>
              <a:spcBef>
                <a:spcPts val="0"/>
              </a:spcBef>
            </a:pPr>
            <a:r>
              <a:rPr lang="en-US" sz="1200" b="1">
                <a:ea typeface="+mn-lt"/>
                <a:cs typeface="+mn-lt"/>
              </a:rPr>
              <a:t>Mayen Alcantara, Senior Manager at LA Metro</a:t>
            </a:r>
          </a:p>
          <a:p>
            <a:pPr>
              <a:lnSpc>
                <a:spcPct val="90000"/>
              </a:lnSpc>
              <a:spcBef>
                <a:spcPts val="0"/>
              </a:spcBef>
            </a:pPr>
            <a:r>
              <a:rPr lang="en-US" sz="1200" b="1">
                <a:ea typeface="+mn-lt"/>
                <a:cs typeface="+mn-lt"/>
              </a:rPr>
              <a:t>Claudia Guadagne, Principal Architect, FMG Architects</a:t>
            </a:r>
          </a:p>
          <a:p>
            <a:pPr>
              <a:lnSpc>
                <a:spcPct val="90000"/>
              </a:lnSpc>
              <a:spcBef>
                <a:spcPts val="0"/>
              </a:spcBef>
            </a:pPr>
            <a:r>
              <a:rPr lang="en-US" sz="1200" b="1">
                <a:ea typeface="+mn-lt"/>
                <a:cs typeface="+mn-lt"/>
              </a:rPr>
              <a:t>Walter Hood, Artist and landscape designer</a:t>
            </a:r>
          </a:p>
          <a:p>
            <a:pPr>
              <a:lnSpc>
                <a:spcPct val="90000"/>
              </a:lnSpc>
              <a:spcBef>
                <a:spcPts val="0"/>
              </a:spcBef>
            </a:pPr>
            <a:r>
              <a:rPr lang="en-US" sz="1200" b="1">
                <a:ea typeface="+mn-lt"/>
                <a:cs typeface="+mn-lt"/>
              </a:rPr>
              <a:t>Rachel Lui, Visual Artist (D8)</a:t>
            </a:r>
          </a:p>
          <a:p>
            <a:pPr>
              <a:lnSpc>
                <a:spcPct val="90000"/>
              </a:lnSpc>
              <a:spcBef>
                <a:spcPts val="0"/>
              </a:spcBef>
            </a:pPr>
            <a:r>
              <a:rPr lang="en-US" sz="1200" b="1">
                <a:ea typeface="+mn-lt"/>
                <a:cs typeface="+mn-lt"/>
              </a:rPr>
              <a:t>Edgar Ochoa, Community Engagement Program Manager, Mexican Heritage (D5) </a:t>
            </a:r>
          </a:p>
          <a:p>
            <a:pPr>
              <a:lnSpc>
                <a:spcPct val="90000"/>
              </a:lnSpc>
              <a:spcBef>
                <a:spcPts val="0"/>
              </a:spcBef>
            </a:pPr>
            <a:r>
              <a:rPr lang="en-US" sz="1200" b="1">
                <a:ea typeface="+mn-lt"/>
                <a:cs typeface="+mn-lt"/>
              </a:rPr>
              <a:t>Amy Trachtenberg,  Visual Artist</a:t>
            </a:r>
          </a:p>
          <a:p>
            <a:pPr>
              <a:lnSpc>
                <a:spcPct val="90000"/>
              </a:lnSpc>
              <a:spcBef>
                <a:spcPts val="0"/>
              </a:spcBef>
            </a:pPr>
            <a:endParaRPr lang="en-US" sz="1200">
              <a:ea typeface="+mn-lt"/>
              <a:cs typeface="+mn-lt"/>
            </a:endParaRPr>
          </a:p>
          <a:p>
            <a:pPr>
              <a:lnSpc>
                <a:spcPct val="90000"/>
              </a:lnSpc>
            </a:pPr>
            <a:endParaRPr lang="en-US" sz="1200">
              <a:cs typeface="Arial"/>
            </a:endParaRPr>
          </a:p>
        </p:txBody>
      </p:sp>
    </p:spTree>
    <p:extLst>
      <p:ext uri="{BB962C8B-B14F-4D97-AF65-F5344CB8AC3E}">
        <p14:creationId xmlns:p14="http://schemas.microsoft.com/office/powerpoint/2010/main" val="11684556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Arial"/>
            </a:endParaRPr>
          </a:p>
        </p:txBody>
      </p:sp>
      <p:sp useBgFill="1">
        <p:nvSpPr>
          <p:cNvPr id="8" name="Rectangle 11">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42656" y="0"/>
            <a:ext cx="8375586"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useBgFill="1">
        <p:nvSpPr>
          <p:cNvPr id="9" name="Rectangle 13">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49196" y="0"/>
            <a:ext cx="836676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4" name="Title 3"/>
          <p:cNvSpPr>
            <a:spLocks noGrp="1"/>
          </p:cNvSpPr>
          <p:nvPr>
            <p:ph type="title"/>
          </p:nvPr>
        </p:nvSpPr>
        <p:spPr>
          <a:xfrm>
            <a:off x="2360676" y="548640"/>
            <a:ext cx="7626096" cy="1179576"/>
          </a:xfrm>
        </p:spPr>
        <p:txBody>
          <a:bodyPr>
            <a:normAutofit/>
          </a:bodyPr>
          <a:lstStyle/>
          <a:p>
            <a:r>
              <a:rPr lang="en-US" sz="3500"/>
              <a:t>Selection Schedule</a:t>
            </a:r>
          </a:p>
        </p:txBody>
      </p:sp>
      <p:sp>
        <p:nvSpPr>
          <p:cNvPr id="11" name="Rectangle 15">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98125" y="758952"/>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5" name="Content Placeholder 4"/>
          <p:cNvSpPr>
            <a:spLocks noGrp="1"/>
          </p:cNvSpPr>
          <p:nvPr>
            <p:ph idx="1"/>
          </p:nvPr>
        </p:nvSpPr>
        <p:spPr>
          <a:xfrm>
            <a:off x="2360676" y="2481943"/>
            <a:ext cx="7626096" cy="3695020"/>
          </a:xfrm>
        </p:spPr>
        <p:txBody>
          <a:bodyPr vert="horz" lIns="91440" tIns="45720" rIns="91440" bIns="45720" rtlCol="0" anchor="t">
            <a:normAutofit/>
          </a:bodyPr>
          <a:lstStyle/>
          <a:p>
            <a:pPr marL="457200" lvl="1" indent="0">
              <a:buNone/>
            </a:pPr>
            <a:endParaRPr lang="en-US" sz="1900"/>
          </a:p>
          <a:p>
            <a:pPr fontAlgn="base"/>
            <a:r>
              <a:rPr lang="en-US" sz="1900"/>
              <a:t>RFQ advertised                 April 26, 2021</a:t>
            </a:r>
            <a:endParaRPr lang="en-US" sz="1900">
              <a:cs typeface="Arial"/>
            </a:endParaRPr>
          </a:p>
          <a:p>
            <a:r>
              <a:rPr lang="en-US" sz="1900"/>
              <a:t>Artist Outreach                  May - June</a:t>
            </a:r>
            <a:endParaRPr lang="en-US" sz="1900">
              <a:cs typeface="Arial"/>
            </a:endParaRPr>
          </a:p>
          <a:p>
            <a:r>
              <a:rPr lang="en-US" sz="1900"/>
              <a:t>Submittal Deadline           July 2, 2021</a:t>
            </a:r>
            <a:endParaRPr lang="en-US" sz="1900">
              <a:cs typeface="Arial"/>
            </a:endParaRPr>
          </a:p>
          <a:p>
            <a:r>
              <a:rPr lang="en-US" sz="1900"/>
              <a:t>Artist Short List                 July 15, 2021</a:t>
            </a:r>
            <a:endParaRPr lang="en-US" sz="1900">
              <a:cs typeface="Arial"/>
            </a:endParaRPr>
          </a:p>
          <a:p>
            <a:r>
              <a:rPr lang="en-US" sz="1900"/>
              <a:t>Artist Interviews                August 11, 2021</a:t>
            </a:r>
            <a:endParaRPr lang="en-US" sz="1900">
              <a:cs typeface="Arial"/>
            </a:endParaRPr>
          </a:p>
          <a:p>
            <a:endParaRPr lang="en-US" sz="1900"/>
          </a:p>
          <a:p>
            <a:endParaRPr lang="en-US" sz="1900"/>
          </a:p>
        </p:txBody>
      </p:sp>
    </p:spTree>
    <p:extLst>
      <p:ext uri="{BB962C8B-B14F-4D97-AF65-F5344CB8AC3E}">
        <p14:creationId xmlns:p14="http://schemas.microsoft.com/office/powerpoint/2010/main" val="38879362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D0988E38-6654-420D-8FFE-E75E2A17B782}"/>
              </a:ext>
            </a:extLst>
          </p:cNvPr>
          <p:cNvSpPr>
            <a:spLocks noGrp="1" noChangeArrowheads="1"/>
          </p:cNvSpPr>
          <p:nvPr>
            <p:ph type="title"/>
          </p:nvPr>
        </p:nvSpPr>
        <p:spPr>
          <a:xfrm>
            <a:off x="1884759" y="3752850"/>
            <a:ext cx="2468166" cy="2452687"/>
          </a:xfrm>
        </p:spPr>
        <p:txBody>
          <a:bodyPr vert="horz" lIns="91440" tIns="45720" rIns="91440" bIns="45720" rtlCol="0" anchor="ctr">
            <a:normAutofit/>
          </a:bodyPr>
          <a:lstStyle/>
          <a:p>
            <a:pPr defTabSz="914400"/>
            <a:r>
              <a:rPr lang="en-US" altLang="en-US" sz="3100"/>
              <a:t>Community Engagement</a:t>
            </a:r>
          </a:p>
        </p:txBody>
      </p:sp>
      <p:pic>
        <p:nvPicPr>
          <p:cNvPr id="4" name="Picture 4">
            <a:extLst>
              <a:ext uri="{FF2B5EF4-FFF2-40B4-BE49-F238E27FC236}">
                <a16:creationId xmlns:a16="http://schemas.microsoft.com/office/drawing/2014/main" id="{19260760-937B-41F4-A11F-E3E3DF336B00}"/>
              </a:ext>
            </a:extLst>
          </p:cNvPr>
          <p:cNvPicPr>
            <a:picLocks noChangeAspect="1"/>
          </p:cNvPicPr>
          <p:nvPr/>
        </p:nvPicPr>
        <p:blipFill rotWithShape="1">
          <a:blip r:embed="rId3"/>
          <a:srcRect l="2283" r="25455" b="3"/>
          <a:stretch/>
        </p:blipFill>
        <p:spPr>
          <a:xfrm>
            <a:off x="1524020" y="11"/>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27651" name="Rectangle 3">
            <a:extLst>
              <a:ext uri="{FF2B5EF4-FFF2-40B4-BE49-F238E27FC236}">
                <a16:creationId xmlns:a16="http://schemas.microsoft.com/office/drawing/2014/main" id="{F85F7D29-E3BB-4687-9742-E0E4B1206AED}"/>
              </a:ext>
            </a:extLst>
          </p:cNvPr>
          <p:cNvSpPr>
            <a:spLocks noGrp="1" noChangeArrowheads="1"/>
          </p:cNvSpPr>
          <p:nvPr>
            <p:ph type="body" idx="1"/>
          </p:nvPr>
        </p:nvSpPr>
        <p:spPr>
          <a:xfrm>
            <a:off x="4691986" y="3752851"/>
            <a:ext cx="5614060" cy="2452687"/>
          </a:xfrm>
        </p:spPr>
        <p:txBody>
          <a:bodyPr vert="horz" lIns="91440" tIns="45720" rIns="91440" bIns="45720" rtlCol="0" anchor="ctr">
            <a:normAutofit/>
          </a:bodyPr>
          <a:lstStyle/>
          <a:p>
            <a:pPr marL="609600" indent="-228600" defTabSz="914400">
              <a:buFont typeface="Arial" panose="020B0604020202020204" pitchFamily="34" charset="0"/>
              <a:buChar char="•"/>
            </a:pPr>
            <a:r>
              <a:rPr lang="en-US" altLang="en-US" sz="1600"/>
              <a:t>Introduce Artist and Community </a:t>
            </a:r>
            <a:endParaRPr lang="en-US" sz="1600"/>
          </a:p>
          <a:p>
            <a:pPr marL="1009650" lvl="1" indent="-228600" defTabSz="914400">
              <a:buFont typeface="Arial" panose="020B0604020202020204" pitchFamily="34" charset="0"/>
              <a:buChar char="•"/>
            </a:pPr>
            <a:r>
              <a:rPr lang="en-US" altLang="en-US" sz="1600"/>
              <a:t>Presentation of artist's working practice</a:t>
            </a:r>
            <a:endParaRPr lang="en-US" sz="1600"/>
          </a:p>
          <a:p>
            <a:pPr marL="1009650" lvl="1" indent="-228600" defTabSz="914400">
              <a:buFont typeface="Arial" panose="020B0604020202020204" pitchFamily="34" charset="0"/>
              <a:buChar char="•"/>
            </a:pPr>
            <a:r>
              <a:rPr lang="en-US" altLang="en-US" sz="1600"/>
              <a:t>Discuss community values </a:t>
            </a:r>
            <a:endParaRPr lang="en-US" altLang="en-US" sz="1600">
              <a:cs typeface="Arial"/>
            </a:endParaRPr>
          </a:p>
          <a:p>
            <a:pPr marL="609600" indent="-228600" defTabSz="914400">
              <a:buFont typeface="Arial" panose="020B0604020202020204" pitchFamily="34" charset="0"/>
              <a:buChar char="•"/>
            </a:pPr>
            <a:r>
              <a:rPr lang="en-US" altLang="en-US" sz="1600"/>
              <a:t>Feedback on Artist's Conceptual Design</a:t>
            </a:r>
          </a:p>
        </p:txBody>
      </p:sp>
      <p:sp>
        <p:nvSpPr>
          <p:cNvPr id="2" name="Rectangle 1"/>
          <p:cNvSpPr/>
          <p:nvPr/>
        </p:nvSpPr>
        <p:spPr>
          <a:xfrm>
            <a:off x="6003667" y="3244334"/>
            <a:ext cx="248786" cy="369332"/>
          </a:xfrm>
          <a:prstGeom prst="rect">
            <a:avLst/>
          </a:prstGeom>
        </p:spPr>
        <p:txBody>
          <a:bodyPr wrap="none">
            <a:spAutoFit/>
          </a:bodyPr>
          <a:lstStyle/>
          <a:p>
            <a:pPr defTabSz="457200">
              <a:spcAft>
                <a:spcPts val="600"/>
              </a:spcAft>
            </a:pPr>
            <a:r>
              <a:rPr lang="en-US">
                <a:solidFill>
                  <a:prstClr val="black"/>
                </a:solidFill>
                <a:latin typeface="Arial"/>
              </a:rPr>
              <a:t> </a:t>
            </a:r>
          </a:p>
        </p:txBody>
      </p:sp>
    </p:spTree>
    <p:extLst>
      <p:ext uri="{BB962C8B-B14F-4D97-AF65-F5344CB8AC3E}">
        <p14:creationId xmlns:p14="http://schemas.microsoft.com/office/powerpoint/2010/main" val="34580609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72" name="Rectangle 143">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Arial"/>
            </a:endParaRPr>
          </a:p>
        </p:txBody>
      </p:sp>
      <p:sp>
        <p:nvSpPr>
          <p:cNvPr id="19473" name="Rectangle 145">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81759" y="480060"/>
            <a:ext cx="8428482"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Arial"/>
            </a:endParaRPr>
          </a:p>
        </p:txBody>
      </p:sp>
      <p:pic>
        <p:nvPicPr>
          <p:cNvPr id="19465" name="Picture 22" descr="valley_rapid_V.gif">
            <a:extLst>
              <a:ext uri="{FF2B5EF4-FFF2-40B4-BE49-F238E27FC236}">
                <a16:creationId xmlns:a16="http://schemas.microsoft.com/office/drawing/2014/main" id="{405A082E-2F0B-4AC8-9DFB-2CE595E152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2006601" y="2018146"/>
            <a:ext cx="3971037" cy="282170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9474" name="Straight Connector 147">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8396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19467" name="Picture 23" descr="valley_rapid_text.gif">
            <a:extLst>
              <a:ext uri="{FF2B5EF4-FFF2-40B4-BE49-F238E27FC236}">
                <a16:creationId xmlns:a16="http://schemas.microsoft.com/office/drawing/2014/main" id="{6A2EE84C-E0AB-45AA-B3E7-CD7A841E6E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6214363" y="2018147"/>
            <a:ext cx="3971037" cy="282170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6" descr="36.png">
            <a:extLst>
              <a:ext uri="{FF2B5EF4-FFF2-40B4-BE49-F238E27FC236}">
                <a16:creationId xmlns:a16="http://schemas.microsoft.com/office/drawing/2014/main" id="{2F75D681-C58E-4E89-97FA-E9E231F3461D}"/>
              </a:ext>
            </a:extLst>
          </p:cNvPr>
          <p:cNvPicPr>
            <a:picLocks noChangeAspect="1"/>
          </p:cNvPicPr>
          <p:nvPr/>
        </p:nvPicPr>
        <p:blipFill>
          <a:blip r:embed="rId5"/>
          <a:stretch>
            <a:fillRect/>
          </a:stretch>
        </p:blipFill>
        <p:spPr>
          <a:xfrm>
            <a:off x="2223694" y="1602727"/>
            <a:ext cx="3513619" cy="3564139"/>
          </a:xfrm>
          <a:prstGeom prst="rect">
            <a:avLst/>
          </a:prstGeom>
        </p:spPr>
      </p:pic>
      <p:pic>
        <p:nvPicPr>
          <p:cNvPr id="7" name="Picture 7" descr="37.png">
            <a:extLst>
              <a:ext uri="{FF2B5EF4-FFF2-40B4-BE49-F238E27FC236}">
                <a16:creationId xmlns:a16="http://schemas.microsoft.com/office/drawing/2014/main" id="{EE473B53-17CF-4099-B174-5309CE04DEC7}"/>
              </a:ext>
            </a:extLst>
          </p:cNvPr>
          <p:cNvPicPr>
            <a:picLocks noChangeAspect="1"/>
          </p:cNvPicPr>
          <p:nvPr/>
        </p:nvPicPr>
        <p:blipFill>
          <a:blip r:embed="rId6"/>
          <a:stretch>
            <a:fillRect/>
          </a:stretch>
        </p:blipFill>
        <p:spPr>
          <a:xfrm>
            <a:off x="6328389" y="1602728"/>
            <a:ext cx="3639918" cy="3652547"/>
          </a:xfrm>
          <a:prstGeom prst="rect">
            <a:avLst/>
          </a:prstGeom>
        </p:spPr>
      </p:pic>
    </p:spTree>
    <p:extLst>
      <p:ext uri="{BB962C8B-B14F-4D97-AF65-F5344CB8AC3E}">
        <p14:creationId xmlns:p14="http://schemas.microsoft.com/office/powerpoint/2010/main" val="35727795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92468898-5A6E-4D55-85EC-308E785EE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Arial"/>
            </a:endParaRPr>
          </a:p>
        </p:txBody>
      </p:sp>
      <p:sp>
        <p:nvSpPr>
          <p:cNvPr id="23" name="Rectangle 22">
            <a:extLst>
              <a:ext uri="{FF2B5EF4-FFF2-40B4-BE49-F238E27FC236}">
                <a16:creationId xmlns:a16="http://schemas.microsoft.com/office/drawing/2014/main" id="{3E23A947-2D45-4208-AE2B-64948C87A3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598458"/>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pic>
        <p:nvPicPr>
          <p:cNvPr id="18" name="Graphic 17" descr="Help">
            <a:extLst>
              <a:ext uri="{FF2B5EF4-FFF2-40B4-BE49-F238E27FC236}">
                <a16:creationId xmlns:a16="http://schemas.microsoft.com/office/drawing/2014/main" id="{E63F5965-95A3-441D-A1B7-B141822CF95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01215" y="1719072"/>
            <a:ext cx="4517136" cy="4517136"/>
          </a:xfrm>
          <a:prstGeom prst="rect">
            <a:avLst/>
          </a:prstGeom>
        </p:spPr>
      </p:pic>
      <p:sp useBgFill="1">
        <p:nvSpPr>
          <p:cNvPr id="25" name="Rectangle 24">
            <a:extLst>
              <a:ext uri="{FF2B5EF4-FFF2-40B4-BE49-F238E27FC236}">
                <a16:creationId xmlns:a16="http://schemas.microsoft.com/office/drawing/2014/main" id="{E5BBB0F9-6A59-4D02-A9C7-A2D651668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1850" y="1721922"/>
            <a:ext cx="3163824" cy="4520560"/>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3" name="Content Placeholder 2"/>
          <p:cNvSpPr>
            <a:spLocks noGrp="1"/>
          </p:cNvSpPr>
          <p:nvPr>
            <p:ph idx="1"/>
          </p:nvPr>
        </p:nvSpPr>
        <p:spPr>
          <a:xfrm>
            <a:off x="7478064" y="2020824"/>
            <a:ext cx="2591322" cy="3959352"/>
          </a:xfrm>
        </p:spPr>
        <p:txBody>
          <a:bodyPr vert="horz" lIns="91440" tIns="45720" rIns="91440" bIns="45720" rtlCol="0" anchor="ctr">
            <a:normAutofit/>
          </a:bodyPr>
          <a:lstStyle/>
          <a:p>
            <a:pPr marL="0" indent="0">
              <a:buNone/>
            </a:pPr>
            <a:r>
              <a:rPr lang="en-US" sz="1600"/>
              <a:t>Questions</a:t>
            </a:r>
          </a:p>
        </p:txBody>
      </p:sp>
    </p:spTree>
    <p:extLst>
      <p:ext uri="{BB962C8B-B14F-4D97-AF65-F5344CB8AC3E}">
        <p14:creationId xmlns:p14="http://schemas.microsoft.com/office/powerpoint/2010/main" val="37755667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a:xfrm flipH="1">
            <a:off x="11137604" y="6131443"/>
            <a:ext cx="629093" cy="54048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49402-4170-CE4A-A196-BDEB35909225}" type="slidenum">
              <a:rPr kumimoji="0" lang="en-US" sz="1600" b="0" i="0" u="none" strike="noStrike" kern="1200" cap="none" spc="0" normalizeH="0" baseline="0" noProof="0" dirty="0" smtClean="0">
                <a:ln>
                  <a:noFill/>
                </a:ln>
                <a:solidFill>
                  <a:prstClr val="black"/>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600" b="0" i="0" u="none" strike="noStrike" kern="1200" cap="none" spc="0" normalizeH="0" baseline="0" noProof="0">
              <a:ln>
                <a:noFill/>
              </a:ln>
              <a:solidFill>
                <a:prstClr val="black"/>
              </a:solidFill>
              <a:effectLst/>
              <a:uLnTx/>
              <a:uFillTx/>
              <a:latin typeface="Arial"/>
              <a:ea typeface="+mn-ea"/>
              <a:cs typeface="Arial"/>
            </a:endParaRPr>
          </a:p>
        </p:txBody>
      </p:sp>
      <p:sp>
        <p:nvSpPr>
          <p:cNvPr id="7" name="Title 1"/>
          <p:cNvSpPr>
            <a:spLocks noGrp="1"/>
          </p:cNvSpPr>
          <p:nvPr>
            <p:ph type="title"/>
          </p:nvPr>
        </p:nvSpPr>
        <p:spPr>
          <a:xfrm>
            <a:off x="107611" y="78829"/>
            <a:ext cx="10311969" cy="704018"/>
          </a:xfrm>
        </p:spPr>
        <p:txBody>
          <a:bodyPr lIns="91440" tIns="45720" rIns="91440" bIns="45720" anchor="t">
            <a:normAutofit/>
          </a:bodyPr>
          <a:lstStyle/>
          <a:p>
            <a:pPr algn="l"/>
            <a:r>
              <a:rPr lang="en-US" sz="3700">
                <a:latin typeface="Calibri"/>
              </a:rPr>
              <a:t>Project Update</a:t>
            </a:r>
          </a:p>
        </p:txBody>
      </p:sp>
      <p:sp>
        <p:nvSpPr>
          <p:cNvPr id="11" name="Content Placeholder 4"/>
          <p:cNvSpPr txBox="1">
            <a:spLocks/>
          </p:cNvSpPr>
          <p:nvPr/>
        </p:nvSpPr>
        <p:spPr>
          <a:xfrm>
            <a:off x="875223" y="1081637"/>
            <a:ext cx="9753702" cy="4198539"/>
          </a:xfrm>
          <a:prstGeom prst="rect">
            <a:avLst/>
          </a:prstGeom>
        </p:spPr>
        <p:txBody>
          <a:bodyPr vert="horz" lIns="121920" tIns="60960" rIns="121920" bIns="60960" rtlCol="0" anchor="t">
            <a:noAutofit/>
          </a:bodyPr>
          <a:lstStyle>
            <a:lvl1pPr marL="164592" indent="-342900" algn="l" defTabSz="457200" rtl="0" eaLnBrk="1" latinLnBrk="0" hangingPunct="1">
              <a:spcBef>
                <a:spcPct val="20000"/>
              </a:spcBef>
              <a:buFont typeface="Arial"/>
              <a:buChar char="•"/>
              <a:defRPr sz="1800" kern="1200" baseline="0">
                <a:solidFill>
                  <a:srgbClr val="31323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80365" lvl="1" indent="-380365" defTabSz="609585">
              <a:spcBef>
                <a:spcPts val="0"/>
              </a:spcBef>
              <a:spcAft>
                <a:spcPts val="1000"/>
              </a:spcAft>
              <a:buFont typeface="Arial" panose="020B0604020202020204" pitchFamily="34" charset="0"/>
              <a:buChar char="•"/>
              <a:defRPr/>
            </a:pPr>
            <a:r>
              <a:rPr kumimoji="0" lang="en-US" sz="2700" b="0" i="0" u="none" strike="noStrike" kern="1200" cap="none" spc="0" normalizeH="0" baseline="0" noProof="0">
                <a:ln>
                  <a:noFill/>
                </a:ln>
                <a:effectLst/>
                <a:uLnTx/>
                <a:uFillTx/>
                <a:latin typeface="Calibri"/>
                <a:ea typeface="+mn-ea"/>
                <a:cs typeface="Calibri"/>
              </a:rPr>
              <a:t>Real Estate</a:t>
            </a:r>
            <a:r>
              <a:rPr lang="en-US" sz="2700">
                <a:latin typeface="Calibri"/>
                <a:cs typeface="Calibri"/>
              </a:rPr>
              <a:t> </a:t>
            </a:r>
            <a:endParaRPr lang="en-US" sz="2700">
              <a:highlight>
                <a:srgbClr val="00FF00"/>
              </a:highlight>
              <a:latin typeface="Calibri"/>
            </a:endParaRPr>
          </a:p>
          <a:p>
            <a:pPr marL="857250" lvl="2" indent="-457200" defTabSz="609585">
              <a:spcBef>
                <a:spcPts val="0"/>
              </a:spcBef>
              <a:spcAft>
                <a:spcPts val="1000"/>
              </a:spcAft>
              <a:buFont typeface="Wingdings"/>
              <a:buChar char="§"/>
              <a:defRPr/>
            </a:pPr>
            <a:r>
              <a:rPr lang="en-US" sz="2700">
                <a:latin typeface="Calibri"/>
                <a:cs typeface="Calibri"/>
              </a:rPr>
              <a:t>Property acquisition for utility relocation is complete</a:t>
            </a:r>
            <a:endParaRPr lang="en-US" sz="2700" b="0" i="0" u="none" strike="noStrike" kern="1200" cap="none" spc="0" normalizeH="0" baseline="0" noProof="0">
              <a:ln>
                <a:noFill/>
              </a:ln>
              <a:effectLst/>
              <a:uLnTx/>
              <a:uFillTx/>
              <a:latin typeface="Calibri"/>
              <a:cs typeface="Calibri"/>
            </a:endParaRPr>
          </a:p>
          <a:p>
            <a:pPr marL="857250" marR="0" lvl="2" indent="-457200" algn="l" defTabSz="609585" rtl="0" eaLnBrk="1" fontAlgn="auto" latinLnBrk="0" hangingPunct="1">
              <a:lnSpc>
                <a:spcPct val="100000"/>
              </a:lnSpc>
              <a:spcBef>
                <a:spcPts val="0"/>
              </a:spcBef>
              <a:spcAft>
                <a:spcPts val="1000"/>
              </a:spcAft>
              <a:buClrTx/>
              <a:buSzTx/>
              <a:buFont typeface="Wingdings"/>
              <a:buChar char="§"/>
              <a:tabLst/>
              <a:defRPr/>
            </a:pPr>
            <a:r>
              <a:rPr kumimoji="0" lang="en-US" sz="2700" b="0" i="0" u="none" strike="noStrike" kern="1200" cap="none" spc="0" normalizeH="0" baseline="0" noProof="0">
                <a:ln>
                  <a:noFill/>
                </a:ln>
                <a:effectLst/>
                <a:uLnTx/>
                <a:uFillTx/>
                <a:latin typeface="Calibri"/>
                <a:ea typeface="+mn-ea"/>
                <a:cs typeface="Calibri"/>
              </a:rPr>
              <a:t>Discussions on FAA release of property continues</a:t>
            </a:r>
            <a:endParaRPr lang="en-US" sz="2700" b="0" i="0" u="none" strike="noStrike" kern="1200" cap="none" spc="0" normalizeH="0" baseline="0" noProof="0">
              <a:ln>
                <a:noFill/>
              </a:ln>
              <a:effectLst/>
              <a:uLnTx/>
              <a:uFillTx/>
              <a:latin typeface="Calibri"/>
              <a:cs typeface="Calibri"/>
            </a:endParaRPr>
          </a:p>
          <a:p>
            <a:pPr marL="380365" marR="0" lvl="1" indent="-380365" algn="l" defTabSz="609585"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2700" b="0" i="0" u="none" strike="noStrike" kern="1200" cap="none" spc="0" normalizeH="0" baseline="0" noProof="0">
                <a:ln>
                  <a:noFill/>
                </a:ln>
                <a:effectLst/>
                <a:uLnTx/>
                <a:uFillTx/>
                <a:latin typeface="Calibri"/>
                <a:ea typeface="+mn-ea"/>
                <a:cs typeface="Calibri"/>
              </a:rPr>
              <a:t>Engineering</a:t>
            </a:r>
            <a:endParaRPr lang="en-US" sz="2700" b="0" i="0" u="none" strike="noStrike" kern="1200" cap="none" spc="0" normalizeH="0" baseline="0" noProof="0">
              <a:ln>
                <a:noFill/>
              </a:ln>
              <a:effectLst/>
              <a:uLnTx/>
              <a:uFillTx/>
              <a:latin typeface="Calibri"/>
              <a:cs typeface="Calibri"/>
            </a:endParaRPr>
          </a:p>
          <a:p>
            <a:pPr marL="857250" marR="0" lvl="2" indent="-457200" algn="l" defTabSz="609585" rtl="0" eaLnBrk="1" fontAlgn="auto" latinLnBrk="0" hangingPunct="1">
              <a:lnSpc>
                <a:spcPct val="100000"/>
              </a:lnSpc>
              <a:spcBef>
                <a:spcPts val="0"/>
              </a:spcBef>
              <a:spcAft>
                <a:spcPts val="1000"/>
              </a:spcAft>
              <a:buClrTx/>
              <a:buSzTx/>
              <a:buFont typeface="Wingdings"/>
              <a:buChar char="§"/>
              <a:tabLst/>
              <a:defRPr/>
            </a:pPr>
            <a:r>
              <a:rPr kumimoji="0" lang="en-US" sz="2700" b="0" i="0" u="none" strike="noStrike" kern="1200" cap="none" spc="0" normalizeH="0" baseline="0" noProof="0">
                <a:ln>
                  <a:noFill/>
                </a:ln>
                <a:effectLst/>
                <a:uLnTx/>
                <a:uFillTx/>
                <a:latin typeface="Calibri"/>
                <a:ea typeface="+mn-ea"/>
                <a:cs typeface="Calibri"/>
              </a:rPr>
              <a:t>Final bid documents under review</a:t>
            </a:r>
            <a:endParaRPr lang="en-US" sz="2700" b="0" i="0" u="none" strike="noStrike" kern="1200" cap="none" spc="0" normalizeH="0" baseline="0" noProof="0">
              <a:ln>
                <a:noFill/>
              </a:ln>
              <a:effectLst/>
              <a:uLnTx/>
              <a:uFillTx/>
              <a:latin typeface="Calibri"/>
              <a:cs typeface="Calibri"/>
            </a:endParaRPr>
          </a:p>
          <a:p>
            <a:pPr marL="380365" marR="0" lvl="1" indent="-380365" algn="l" defTabSz="609585"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2700" b="0" i="0" u="none" strike="noStrike" kern="1200" cap="none" spc="0" normalizeH="0" baseline="0" noProof="0">
                <a:ln>
                  <a:noFill/>
                </a:ln>
                <a:effectLst/>
                <a:uLnTx/>
                <a:uFillTx/>
                <a:latin typeface="Calibri"/>
                <a:ea typeface="+mn-ea"/>
                <a:cs typeface="Calibri"/>
              </a:rPr>
              <a:t>Construction</a:t>
            </a:r>
            <a:endParaRPr lang="en-US" sz="2700" b="0" i="0" u="none" strike="noStrike" kern="1200" cap="none" spc="0" normalizeH="0" baseline="0" noProof="0">
              <a:ln>
                <a:noFill/>
              </a:ln>
              <a:effectLst/>
              <a:uLnTx/>
              <a:uFillTx/>
              <a:latin typeface="Calibri"/>
              <a:cs typeface="Calibri"/>
            </a:endParaRPr>
          </a:p>
          <a:p>
            <a:pPr marL="857250" marR="0" lvl="2" indent="-457200" algn="l" defTabSz="609585" rtl="0" eaLnBrk="1" fontAlgn="auto" latinLnBrk="0" hangingPunct="1">
              <a:lnSpc>
                <a:spcPct val="100000"/>
              </a:lnSpc>
              <a:spcBef>
                <a:spcPts val="0"/>
              </a:spcBef>
              <a:spcAft>
                <a:spcPts val="1000"/>
              </a:spcAft>
              <a:buClrTx/>
              <a:buSzTx/>
              <a:buFont typeface="Wingdings"/>
              <a:buChar char="§"/>
              <a:tabLst/>
              <a:defRPr/>
            </a:pPr>
            <a:r>
              <a:rPr kumimoji="0" lang="en-US" sz="2700" b="0" i="0" u="none" strike="noStrike" kern="1200" cap="none" spc="0" normalizeH="0" baseline="0" noProof="0">
                <a:ln>
                  <a:noFill/>
                </a:ln>
                <a:effectLst/>
                <a:uLnTx/>
                <a:uFillTx/>
                <a:latin typeface="Calibri"/>
                <a:ea typeface="+mn-ea"/>
                <a:cs typeface="Calibri"/>
              </a:rPr>
              <a:t>Demolition complete at 1091 S. Capitol Avenue</a:t>
            </a:r>
            <a:endParaRPr lang="en-US" sz="2700" b="0" i="0" u="none" strike="noStrike" kern="1200" cap="none" spc="0" normalizeH="0" baseline="0" noProof="0">
              <a:ln>
                <a:noFill/>
              </a:ln>
              <a:effectLst/>
              <a:uLnTx/>
              <a:uFillTx/>
              <a:latin typeface="Calibri"/>
              <a:cs typeface="Calibri"/>
            </a:endParaRPr>
          </a:p>
          <a:p>
            <a:pPr marL="857250" lvl="2" indent="-457200" defTabSz="609585">
              <a:spcBef>
                <a:spcPts val="0"/>
              </a:spcBef>
              <a:spcAft>
                <a:spcPts val="1000"/>
              </a:spcAft>
              <a:buFont typeface="Wingdings"/>
              <a:buChar char="§"/>
              <a:defRPr/>
            </a:pPr>
            <a:r>
              <a:rPr kumimoji="0" lang="en-US" sz="2700" b="0" i="0" u="none" strike="noStrike" kern="1200" cap="none" spc="0" normalizeH="0" baseline="0" noProof="0">
                <a:ln>
                  <a:noFill/>
                </a:ln>
                <a:effectLst/>
                <a:uLnTx/>
                <a:uFillTx/>
                <a:latin typeface="Calibri"/>
                <a:ea typeface="+mn-ea"/>
                <a:cs typeface="Calibri"/>
              </a:rPr>
              <a:t>Utility Relocation</a:t>
            </a:r>
            <a:r>
              <a:rPr lang="en-US" sz="2700">
                <a:latin typeface="Calibri"/>
                <a:cs typeface="Calibri"/>
              </a:rPr>
              <a:t> work has started</a:t>
            </a:r>
            <a:endParaRPr lang="en-US" sz="2700" b="0" i="0" u="none" strike="noStrike" kern="1200" cap="none" spc="0" normalizeH="0" baseline="0" noProof="0">
              <a:ln>
                <a:noFill/>
              </a:ln>
              <a:effectLst/>
              <a:uLnTx/>
              <a:uFillTx/>
              <a:latin typeface="Calibri"/>
              <a:cs typeface="Calibri"/>
            </a:endParaRPr>
          </a:p>
          <a:p>
            <a:pPr marL="0" marR="0" lvl="1" indent="0" algn="l" defTabSz="609585" rtl="0" eaLnBrk="1" fontAlgn="auto" latinLnBrk="0" hangingPunct="1">
              <a:lnSpc>
                <a:spcPct val="100000"/>
              </a:lnSpc>
              <a:spcBef>
                <a:spcPct val="20000"/>
              </a:spcBef>
              <a:spcAft>
                <a:spcPts val="0"/>
              </a:spcAft>
              <a:buClrTx/>
              <a:buSzTx/>
              <a:buFont typeface="Arial"/>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Arial"/>
            </a:endParaRPr>
          </a:p>
        </p:txBody>
      </p:sp>
    </p:spTree>
    <p:extLst>
      <p:ext uri="{BB962C8B-B14F-4D97-AF65-F5344CB8AC3E}">
        <p14:creationId xmlns:p14="http://schemas.microsoft.com/office/powerpoint/2010/main" val="26898050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a:xfrm>
            <a:off x="11571768" y="6299790"/>
            <a:ext cx="0" cy="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49402-4170-CE4A-A196-BDEB35909225}" type="slidenum">
              <a:rPr kumimoji="0" lang="en-US" sz="1600" b="0" i="0" u="none" strike="noStrike" kern="1200" cap="none" spc="0" normalizeH="0" baseline="0" noProof="0" smtClean="0">
                <a:ln>
                  <a:noFill/>
                </a:ln>
                <a:solidFill>
                  <a:prstClr val="black"/>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600" b="0" i="0" u="none" strike="noStrike" kern="1200" cap="none" spc="0" normalizeH="0" baseline="0" noProof="0">
              <a:ln>
                <a:noFill/>
              </a:ln>
              <a:solidFill>
                <a:prstClr val="black"/>
              </a:solidFill>
              <a:effectLst/>
              <a:uLnTx/>
              <a:uFillTx/>
              <a:latin typeface="Arial"/>
              <a:ea typeface="+mn-ea"/>
              <a:cs typeface="Arial"/>
            </a:endParaRPr>
          </a:p>
        </p:txBody>
      </p:sp>
      <p:sp>
        <p:nvSpPr>
          <p:cNvPr id="7" name="Title 1"/>
          <p:cNvSpPr>
            <a:spLocks noGrp="1"/>
          </p:cNvSpPr>
          <p:nvPr>
            <p:ph type="title"/>
          </p:nvPr>
        </p:nvSpPr>
        <p:spPr>
          <a:xfrm>
            <a:off x="116369" y="52553"/>
            <a:ext cx="10311969" cy="704018"/>
          </a:xfrm>
        </p:spPr>
        <p:txBody>
          <a:bodyPr lIns="91440" tIns="45720" rIns="91440" bIns="45720" anchor="t">
            <a:normAutofit/>
          </a:bodyPr>
          <a:lstStyle/>
          <a:p>
            <a:pPr algn="l"/>
            <a:r>
              <a:rPr lang="en-US" sz="3700">
                <a:latin typeface="Calibri"/>
              </a:rPr>
              <a:t>Utility Relocation</a:t>
            </a:r>
          </a:p>
        </p:txBody>
      </p:sp>
      <p:sp>
        <p:nvSpPr>
          <p:cNvPr id="11" name="Content Placeholder 4"/>
          <p:cNvSpPr txBox="1">
            <a:spLocks/>
          </p:cNvSpPr>
          <p:nvPr/>
        </p:nvSpPr>
        <p:spPr>
          <a:xfrm>
            <a:off x="881514" y="869601"/>
            <a:ext cx="10739340" cy="4987612"/>
          </a:xfrm>
          <a:prstGeom prst="rect">
            <a:avLst/>
          </a:prstGeom>
        </p:spPr>
        <p:txBody>
          <a:bodyPr vert="horz" lIns="121920" tIns="60960" rIns="121920" bIns="60960" rtlCol="0" anchor="t">
            <a:noAutofit/>
          </a:bodyPr>
          <a:lstStyle>
            <a:lvl1pPr marL="164592" indent="-342900" algn="l" defTabSz="457200" rtl="0" eaLnBrk="1" latinLnBrk="0" hangingPunct="1">
              <a:spcBef>
                <a:spcPct val="20000"/>
              </a:spcBef>
              <a:buFont typeface="Arial"/>
              <a:buChar char="•"/>
              <a:defRPr sz="1800" kern="1200" baseline="0">
                <a:solidFill>
                  <a:srgbClr val="31323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defTabSz="609585">
              <a:spcBef>
                <a:spcPts val="0"/>
              </a:spcBef>
              <a:spcAft>
                <a:spcPts val="1000"/>
              </a:spcAft>
            </a:pPr>
            <a:r>
              <a:rPr lang="en-US" sz="2700">
                <a:solidFill>
                  <a:schemeClr val="tx1"/>
                </a:solidFill>
                <a:latin typeface="Calibri"/>
                <a:ea typeface="Calibri" panose="020F0502020204030204" pitchFamily="34" charset="0"/>
                <a:cs typeface="Calibri"/>
              </a:rPr>
              <a:t>Minor Underground</a:t>
            </a:r>
            <a:endParaRPr lang="en-US" sz="2700">
              <a:solidFill>
                <a:schemeClr val="tx1"/>
              </a:solidFill>
              <a:latin typeface="Calibri" panose="020F0502020204030204" pitchFamily="34" charset="0"/>
              <a:ea typeface="Calibri" panose="020F0502020204030204" pitchFamily="34" charset="0"/>
            </a:endParaRPr>
          </a:p>
          <a:p>
            <a:pPr marL="971550" lvl="1" indent="-514350" defTabSz="609585">
              <a:spcBef>
                <a:spcPts val="0"/>
              </a:spcBef>
              <a:spcAft>
                <a:spcPts val="1000"/>
              </a:spcAft>
              <a:buAutoNum type="arabicPeriod"/>
            </a:pPr>
            <a:r>
              <a:rPr lang="en-US" sz="2700">
                <a:latin typeface="Calibri"/>
                <a:ea typeface="Calibri" panose="020F0502020204030204" pitchFamily="34" charset="0"/>
              </a:rPr>
              <a:t>PG&amp;E Gas – Some work completed </a:t>
            </a:r>
            <a:endParaRPr lang="en-US" sz="2700">
              <a:latin typeface="Calibri" panose="020F0502020204030204" pitchFamily="34" charset="0"/>
              <a:ea typeface="Calibri" panose="020F0502020204030204" pitchFamily="34" charset="0"/>
            </a:endParaRPr>
          </a:p>
          <a:p>
            <a:pPr marL="971550" lvl="1" indent="-514350" defTabSz="609585">
              <a:spcBef>
                <a:spcPts val="0"/>
              </a:spcBef>
              <a:spcAft>
                <a:spcPts val="1000"/>
              </a:spcAft>
              <a:buAutoNum type="arabicPeriod"/>
            </a:pPr>
            <a:r>
              <a:rPr lang="en-US" sz="2700">
                <a:latin typeface="Calibri"/>
                <a:ea typeface="Calibri" panose="020F0502020204030204" pitchFamily="34" charset="0"/>
              </a:rPr>
              <a:t>Electrical (distribution) – Starting late 2021</a:t>
            </a:r>
            <a:endParaRPr lang="en-US" sz="2700">
              <a:latin typeface="Calibri" panose="020F0502020204030204" pitchFamily="34" charset="0"/>
              <a:ea typeface="Calibri" panose="020F0502020204030204" pitchFamily="34" charset="0"/>
            </a:endParaRPr>
          </a:p>
          <a:p>
            <a:pPr marL="971550" lvl="1" indent="-514350" defTabSz="609585">
              <a:spcBef>
                <a:spcPts val="0"/>
              </a:spcBef>
              <a:spcAft>
                <a:spcPts val="1000"/>
              </a:spcAft>
              <a:buAutoNum type="arabicPeriod"/>
            </a:pPr>
            <a:r>
              <a:rPr lang="en-US" sz="2700">
                <a:latin typeface="Calibri"/>
                <a:ea typeface="Calibri" panose="020F0502020204030204" pitchFamily="34" charset="0"/>
              </a:rPr>
              <a:t>Communication (AT&amp;T, Comcast, Zayo, MCI )– Starting early 2022</a:t>
            </a:r>
            <a:endParaRPr lang="en-US" sz="2700">
              <a:latin typeface="Calibri" panose="020F0502020204030204" pitchFamily="34" charset="0"/>
              <a:ea typeface="Calibri" panose="020F0502020204030204" pitchFamily="34" charset="0"/>
            </a:endParaRPr>
          </a:p>
          <a:p>
            <a:pPr marL="971550" lvl="1" indent="-514350" defTabSz="609585">
              <a:spcBef>
                <a:spcPts val="0"/>
              </a:spcBef>
              <a:spcAft>
                <a:spcPts val="2100"/>
              </a:spcAft>
              <a:buAutoNum type="arabicPeriod"/>
            </a:pPr>
            <a:r>
              <a:rPr lang="en-US" sz="2700">
                <a:latin typeface="Calibri"/>
                <a:ea typeface="Calibri" panose="020F0502020204030204" pitchFamily="34" charset="0"/>
              </a:rPr>
              <a:t>San Jose Water – Starting fall 2021</a:t>
            </a:r>
            <a:endParaRPr lang="en-US" sz="2700">
              <a:latin typeface="Calibri" panose="020F0502020204030204" pitchFamily="34" charset="0"/>
              <a:ea typeface="Calibri" panose="020F0502020204030204" pitchFamily="34" charset="0"/>
            </a:endParaRPr>
          </a:p>
          <a:p>
            <a:pPr marL="457200" indent="-457200" defTabSz="609585">
              <a:spcBef>
                <a:spcPts val="0"/>
              </a:spcBef>
              <a:spcAft>
                <a:spcPts val="1000"/>
              </a:spcAft>
            </a:pPr>
            <a:r>
              <a:rPr lang="en-US" sz="2700">
                <a:solidFill>
                  <a:schemeClr val="tx1"/>
                </a:solidFill>
                <a:latin typeface="Calibri"/>
                <a:ea typeface="Calibri" panose="020F0502020204030204" pitchFamily="34" charset="0"/>
              </a:rPr>
              <a:t>Electrical Transmission Line – starting Sept/Oct 2021</a:t>
            </a:r>
          </a:p>
          <a:p>
            <a:pPr marL="971550" lvl="1" indent="-457200" defTabSz="609585">
              <a:spcBef>
                <a:spcPts val="0"/>
              </a:spcBef>
              <a:spcAft>
                <a:spcPts val="1000"/>
              </a:spcAft>
              <a:buFont typeface="Wingdings"/>
              <a:buChar char="§"/>
            </a:pPr>
            <a:r>
              <a:rPr lang="en-US" sz="2700">
                <a:latin typeface="Calibri"/>
                <a:ea typeface="Calibri" panose="020F0502020204030204" pitchFamily="34" charset="0"/>
              </a:rPr>
              <a:t>High Voltage Line</a:t>
            </a:r>
            <a:endParaRPr lang="en-US" sz="2700">
              <a:latin typeface="Calibri" panose="020F0502020204030204" pitchFamily="34" charset="0"/>
              <a:ea typeface="Calibri" panose="020F0502020204030204" pitchFamily="34" charset="0"/>
            </a:endParaRPr>
          </a:p>
          <a:p>
            <a:pPr marL="971550" lvl="1" indent="-457200" defTabSz="609585">
              <a:spcBef>
                <a:spcPts val="0"/>
              </a:spcBef>
              <a:spcAft>
                <a:spcPts val="1000"/>
              </a:spcAft>
              <a:buFont typeface="Wingdings"/>
              <a:buChar char="§"/>
            </a:pPr>
            <a:r>
              <a:rPr lang="en-US" sz="2700">
                <a:latin typeface="Calibri"/>
                <a:ea typeface="Calibri" panose="020F0502020204030204" pitchFamily="34" charset="0"/>
              </a:rPr>
              <a:t>Relocate from west side to eastside of Capitol Expressway</a:t>
            </a:r>
            <a:endParaRPr lang="en-US" sz="2700">
              <a:latin typeface="Calibri" panose="020F0502020204030204" pitchFamily="34" charset="0"/>
              <a:ea typeface="Calibri" panose="020F0502020204030204" pitchFamily="34" charset="0"/>
            </a:endParaRPr>
          </a:p>
          <a:p>
            <a:pPr marL="971550" lvl="1" indent="-457200" defTabSz="609585">
              <a:spcBef>
                <a:spcPts val="0"/>
              </a:spcBef>
              <a:spcAft>
                <a:spcPts val="1000"/>
              </a:spcAft>
              <a:buFont typeface="Wingdings"/>
              <a:buChar char="§"/>
            </a:pPr>
            <a:r>
              <a:rPr lang="en-US" sz="2700">
                <a:latin typeface="Calibri"/>
                <a:ea typeface="Calibri" panose="020F0502020204030204" pitchFamily="34" charset="0"/>
              </a:rPr>
              <a:t>Install steel poles and hang wires</a:t>
            </a:r>
            <a:endParaRPr lang="en-US" sz="2700">
              <a:latin typeface="Calibri" panose="020F0502020204030204" pitchFamily="34" charset="0"/>
              <a:ea typeface="Calibri" panose="020F0502020204030204" pitchFamily="34" charset="0"/>
            </a:endParaRPr>
          </a:p>
          <a:p>
            <a:pPr marL="342900" defTabSz="609585">
              <a:spcBef>
                <a:spcPts val="0"/>
              </a:spcBef>
              <a:spcAft>
                <a:spcPts val="1000"/>
              </a:spcAft>
              <a:buAutoNum type="arabicPeriod"/>
            </a:pPr>
            <a:endParaRPr lang="en-US" sz="2700">
              <a:latin typeface="Calibri" panose="020F0502020204030204" pitchFamily="34" charset="0"/>
              <a:ea typeface="Calibri" panose="020F0502020204030204" pitchFamily="34" charset="0"/>
              <a:cs typeface="Times New Roman"/>
            </a:endParaRPr>
          </a:p>
        </p:txBody>
      </p:sp>
    </p:spTree>
    <p:extLst>
      <p:ext uri="{BB962C8B-B14F-4D97-AF65-F5344CB8AC3E}">
        <p14:creationId xmlns:p14="http://schemas.microsoft.com/office/powerpoint/2010/main" val="42622877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ppt16x9-background-07-07.png"/>
          <p:cNvPicPr>
            <a:picLocks noGrp="1" noChangeAspect="1"/>
          </p:cNvPicPr>
          <p:nvPr>
            <p:ph idx="1"/>
          </p:nvPr>
        </p:nvPicPr>
        <p:blipFill rotWithShape="1">
          <a:blip r:embed="rId3">
            <a:extLst>
              <a:ext uri="{28A0092B-C50C-407E-A947-70E740481C1C}">
                <a14:useLocalDpi xmlns:a14="http://schemas.microsoft.com/office/drawing/2010/main" val="0"/>
              </a:ext>
            </a:extLst>
          </a:blip>
          <a:srcRect l="-46" r="-46"/>
          <a:stretch/>
        </p:blipFill>
        <p:spPr>
          <a:xfrm>
            <a:off x="1" y="0"/>
            <a:ext cx="12191999" cy="6858000"/>
          </a:xfrm>
        </p:spPr>
      </p:pic>
      <p:sp>
        <p:nvSpPr>
          <p:cNvPr id="4" name="Slide Number Placeholder 3"/>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49402-4170-CE4A-A196-BDEB35909225}" type="slidenum">
              <a:rPr kumimoji="0" lang="en-US" sz="1600" b="0" i="0" u="none" strike="noStrike" kern="1200" cap="none" spc="0" normalizeH="0" baseline="0" noProof="0" smtClean="0">
                <a:ln>
                  <a:noFill/>
                </a:ln>
                <a:solidFill>
                  <a:prstClr val="black"/>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600" b="0" i="0" u="none" strike="noStrike" kern="1200" cap="none" spc="0" normalizeH="0" baseline="0" noProof="0">
              <a:ln>
                <a:noFill/>
              </a:ln>
              <a:solidFill>
                <a:prstClr val="black"/>
              </a:solidFill>
              <a:effectLst/>
              <a:uLnTx/>
              <a:uFillTx/>
              <a:latin typeface="Arial"/>
              <a:ea typeface="+mn-ea"/>
              <a:cs typeface="Arial"/>
            </a:endParaRPr>
          </a:p>
        </p:txBody>
      </p:sp>
      <p:sp>
        <p:nvSpPr>
          <p:cNvPr id="7" name="Title 1"/>
          <p:cNvSpPr>
            <a:spLocks noGrp="1"/>
          </p:cNvSpPr>
          <p:nvPr>
            <p:ph type="title"/>
          </p:nvPr>
        </p:nvSpPr>
        <p:spPr>
          <a:xfrm>
            <a:off x="182881" y="1"/>
            <a:ext cx="10254216" cy="987552"/>
          </a:xfrm>
        </p:spPr>
        <p:txBody>
          <a:bodyPr>
            <a:normAutofit/>
          </a:bodyPr>
          <a:lstStyle/>
          <a:p>
            <a:r>
              <a:rPr lang="en-US" sz="3700">
                <a:solidFill>
                  <a:schemeClr val="tx1"/>
                </a:solidFill>
                <a:latin typeface="Calibri"/>
              </a:rPr>
              <a:t>Zoom Webinar</a:t>
            </a:r>
          </a:p>
        </p:txBody>
      </p:sp>
      <p:sp>
        <p:nvSpPr>
          <p:cNvPr id="11" name="Content Placeholder 4"/>
          <p:cNvSpPr txBox="1">
            <a:spLocks/>
          </p:cNvSpPr>
          <p:nvPr/>
        </p:nvSpPr>
        <p:spPr>
          <a:xfrm>
            <a:off x="491755" y="1595962"/>
            <a:ext cx="9753702" cy="3761184"/>
          </a:xfrm>
          <a:prstGeom prst="rect">
            <a:avLst/>
          </a:prstGeom>
        </p:spPr>
        <p:txBody>
          <a:bodyPr vert="horz" lIns="121920" tIns="60960" rIns="121920" bIns="60960" rtlCol="0" anchor="t">
            <a:noAutofit/>
          </a:bodyPr>
          <a:lstStyle>
            <a:lvl1pPr marL="164592" indent="-342900" algn="l" defTabSz="457200" rtl="0" eaLnBrk="1" latinLnBrk="0" hangingPunct="1">
              <a:spcBef>
                <a:spcPct val="20000"/>
              </a:spcBef>
              <a:buFont typeface="Arial"/>
              <a:buChar char="•"/>
              <a:defRPr sz="1800" kern="1200" baseline="0">
                <a:solidFill>
                  <a:srgbClr val="31323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defTabSz="609585">
              <a:buNone/>
              <a:defRPr/>
            </a:pPr>
            <a:endParaRPr kumimoji="0" lang="en-US" sz="1600" b="0" i="0" u="none" strike="noStrike" kern="1200" cap="none" spc="0" normalizeH="0" baseline="0" noProof="0">
              <a:ln>
                <a:noFill/>
              </a:ln>
              <a:solidFill>
                <a:prstClr val="black"/>
              </a:solidFill>
              <a:effectLst/>
              <a:uLnTx/>
              <a:uFillTx/>
              <a:latin typeface="Calibri"/>
              <a:ea typeface="+mn-ea"/>
              <a:cs typeface="Calibri"/>
            </a:endParaRPr>
          </a:p>
          <a:p>
            <a:pPr marL="380365" marR="0" lvl="1" indent="-380365" algn="l" defTabSz="609585"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Calibri"/>
                <a:ea typeface="+mn-ea"/>
                <a:cs typeface="Arial"/>
              </a:rPr>
              <a:t>Webinar is being recorded</a:t>
            </a:r>
            <a:endParaRPr lang="en-US" sz="2800" b="0" i="0" u="none" strike="noStrike" kern="1200" cap="none" spc="0" normalizeH="0" baseline="0" noProof="0">
              <a:ln>
                <a:noFill/>
              </a:ln>
              <a:solidFill>
                <a:prstClr val="black"/>
              </a:solidFill>
              <a:effectLst/>
              <a:uLnTx/>
              <a:uFillTx/>
              <a:latin typeface="Calibri"/>
              <a:cs typeface="Calibri"/>
            </a:endParaRPr>
          </a:p>
          <a:p>
            <a:pPr marL="380365" marR="0" lvl="1" indent="-380365" algn="l" defTabSz="609585"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Calibri"/>
                <a:ea typeface="+mn-ea"/>
                <a:cs typeface="Arial"/>
              </a:rPr>
              <a:t>Microphones on mute</a:t>
            </a:r>
            <a:endParaRPr lang="en-US" sz="2800" b="0" i="0" u="none" strike="noStrike" kern="1200" cap="none" spc="0" normalizeH="0" baseline="0" noProof="0">
              <a:ln>
                <a:noFill/>
              </a:ln>
              <a:solidFill>
                <a:prstClr val="black"/>
              </a:solidFill>
              <a:effectLst/>
              <a:uLnTx/>
              <a:uFillTx/>
              <a:latin typeface="Calibri"/>
              <a:cs typeface="Calibri"/>
            </a:endParaRPr>
          </a:p>
          <a:p>
            <a:pPr marL="380365" marR="0" lvl="1" indent="-380365" algn="l" defTabSz="609585"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Calibri"/>
                <a:ea typeface="+mn-ea"/>
                <a:cs typeface="Arial"/>
              </a:rPr>
              <a:t>Use your real name</a:t>
            </a:r>
            <a:endParaRPr lang="en-US" sz="2800" b="0" i="0" u="none" strike="noStrike" kern="1200" cap="none" spc="0" normalizeH="0" baseline="0" noProof="0">
              <a:ln>
                <a:noFill/>
              </a:ln>
              <a:solidFill>
                <a:prstClr val="black"/>
              </a:solidFill>
              <a:effectLst/>
              <a:uLnTx/>
              <a:uFillTx/>
              <a:latin typeface="Calibri"/>
              <a:cs typeface="Calibri"/>
            </a:endParaRPr>
          </a:p>
          <a:p>
            <a:pPr marL="380365" marR="0" lvl="1" indent="-380365" algn="l" defTabSz="609585"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Calibri"/>
                <a:ea typeface="+mn-ea"/>
                <a:cs typeface="Arial"/>
              </a:rPr>
              <a:t>One person speaks at a time</a:t>
            </a:r>
            <a:endParaRPr lang="en-US" sz="2800" b="0" i="0" u="none" strike="noStrike" kern="1200" cap="none" spc="0" normalizeH="0" baseline="0" noProof="0">
              <a:ln>
                <a:noFill/>
              </a:ln>
              <a:solidFill>
                <a:prstClr val="black"/>
              </a:solidFill>
              <a:effectLst/>
              <a:uLnTx/>
              <a:uFillTx/>
              <a:latin typeface="Calibri"/>
              <a:cs typeface="Calibri"/>
            </a:endParaRPr>
          </a:p>
          <a:p>
            <a:pPr marL="380365" marR="0" lvl="1" indent="-380365" algn="l" defTabSz="609585"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Calibri"/>
                <a:ea typeface="+mn-ea"/>
                <a:cs typeface="Arial"/>
              </a:rPr>
              <a:t>Raise hand to speak*</a:t>
            </a:r>
            <a:endParaRPr lang="en-US" sz="2800" b="0" i="0" u="none" strike="noStrike" kern="1200" cap="none" spc="0" normalizeH="0" baseline="0" noProof="0">
              <a:ln>
                <a:noFill/>
              </a:ln>
              <a:solidFill>
                <a:prstClr val="black"/>
              </a:solidFill>
              <a:effectLst/>
              <a:uLnTx/>
              <a:uFillTx/>
              <a:latin typeface="Calibri"/>
              <a:cs typeface="Calibri"/>
            </a:endParaRPr>
          </a:p>
          <a:p>
            <a:pPr marL="380365" marR="0" lvl="1" indent="-380365" algn="l" defTabSz="609585"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Calibri"/>
                <a:ea typeface="+mn-ea"/>
                <a:cs typeface="Arial"/>
              </a:rPr>
              <a:t>Code of Conduct  - Respectful</a:t>
            </a:r>
            <a:endParaRPr lang="en-US" sz="2400" b="0" i="0" u="none" strike="noStrike" kern="1200" cap="none" spc="0" normalizeH="0" baseline="0" noProof="0">
              <a:ln>
                <a:noFill/>
              </a:ln>
              <a:solidFill>
                <a:prstClr val="black"/>
              </a:solidFill>
              <a:effectLst/>
              <a:uLnTx/>
              <a:uFillTx/>
              <a:latin typeface="Calibri"/>
              <a:cs typeface="Arial"/>
            </a:endParaRPr>
          </a:p>
        </p:txBody>
      </p:sp>
    </p:spTree>
    <p:extLst>
      <p:ext uri="{BB962C8B-B14F-4D97-AF65-F5344CB8AC3E}">
        <p14:creationId xmlns:p14="http://schemas.microsoft.com/office/powerpoint/2010/main" val="36084205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7" name="Rectangle 4"/>
          <p:cNvSpPr>
            <a:spLocks noChangeArrowheads="1"/>
          </p:cNvSpPr>
          <p:nvPr/>
        </p:nvSpPr>
        <p:spPr bwMode="auto">
          <a:xfrm>
            <a:off x="-1147763" y="65088"/>
            <a:ext cx="184731" cy="369332"/>
          </a:xfrm>
          <a:prstGeom prst="rect">
            <a:avLst/>
          </a:prstGeom>
          <a:noFill/>
          <a:ln w="9525">
            <a:noFill/>
            <a:miter lim="800000"/>
            <a:headEnd/>
            <a:tailEnd/>
          </a:ln>
        </p:spPr>
        <p:txBody>
          <a:bodyPr wrap="none">
            <a:spAutoFit/>
          </a:bodyPr>
          <a:lstStyle/>
          <a:p>
            <a:endParaRPr lang="en-US">
              <a:solidFill>
                <a:prstClr val="black"/>
              </a:solidFill>
              <a:latin typeface="Calibri"/>
            </a:endParaRPr>
          </a:p>
        </p:txBody>
      </p:sp>
      <p:sp>
        <p:nvSpPr>
          <p:cNvPr id="13320" name="Text Box 12"/>
          <p:cNvSpPr txBox="1">
            <a:spLocks noChangeArrowheads="1"/>
          </p:cNvSpPr>
          <p:nvPr/>
        </p:nvSpPr>
        <p:spPr bwMode="auto">
          <a:xfrm>
            <a:off x="221733" y="62024"/>
            <a:ext cx="8081067" cy="661720"/>
          </a:xfrm>
          <a:prstGeom prst="rect">
            <a:avLst/>
          </a:prstGeom>
          <a:noFill/>
          <a:ln w="9525">
            <a:noFill/>
            <a:miter lim="800000"/>
            <a:headEnd/>
            <a:tailEnd/>
          </a:ln>
        </p:spPr>
        <p:txBody>
          <a:bodyPr wrap="square" lIns="91440" tIns="45720" rIns="91440" bIns="45720" anchor="t">
            <a:spAutoFit/>
          </a:bodyPr>
          <a:lstStyle/>
          <a:p>
            <a:pPr>
              <a:spcBef>
                <a:spcPct val="50000"/>
              </a:spcBef>
            </a:pPr>
            <a:r>
              <a:rPr lang="en-US" sz="3700">
                <a:latin typeface="Calibri"/>
                <a:cs typeface="Times New Roman"/>
              </a:rPr>
              <a:t>Utility Relocation Overview</a:t>
            </a:r>
            <a:endParaRPr lang="en-US" sz="3700">
              <a:latin typeface="Calibri"/>
              <a:cs typeface="Calibri"/>
            </a:endParaRPr>
          </a:p>
        </p:txBody>
      </p:sp>
      <p:pic>
        <p:nvPicPr>
          <p:cNvPr id="3" name="Picture 4">
            <a:extLst>
              <a:ext uri="{FF2B5EF4-FFF2-40B4-BE49-F238E27FC236}">
                <a16:creationId xmlns:a16="http://schemas.microsoft.com/office/drawing/2014/main" id="{053EE174-6605-4185-A6DB-8A2765E80290}"/>
              </a:ext>
            </a:extLst>
          </p:cNvPr>
          <p:cNvPicPr>
            <a:picLocks noChangeAspect="1"/>
          </p:cNvPicPr>
          <p:nvPr/>
        </p:nvPicPr>
        <p:blipFill rotWithShape="1">
          <a:blip r:embed="rId3"/>
          <a:srcRect l="121" r="51" b="13993"/>
          <a:stretch/>
        </p:blipFill>
        <p:spPr>
          <a:xfrm>
            <a:off x="717083" y="893171"/>
            <a:ext cx="10598906" cy="4407177"/>
          </a:xfrm>
          <a:prstGeom prst="rect">
            <a:avLst/>
          </a:prstGeom>
        </p:spPr>
      </p:pic>
      <p:sp>
        <p:nvSpPr>
          <p:cNvPr id="26" name="Rectangle 25">
            <a:extLst>
              <a:ext uri="{FF2B5EF4-FFF2-40B4-BE49-F238E27FC236}">
                <a16:creationId xmlns:a16="http://schemas.microsoft.com/office/drawing/2014/main" id="{96C19CBD-DE13-4774-8D25-5383E71CEDC0}"/>
              </a:ext>
            </a:extLst>
          </p:cNvPr>
          <p:cNvSpPr/>
          <p:nvPr/>
        </p:nvSpPr>
        <p:spPr>
          <a:xfrm rot="21120000">
            <a:off x="5640257" y="2024857"/>
            <a:ext cx="206825" cy="37074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000000"/>
                </a:solidFill>
                <a:latin typeface="Times New Roman" panose="02020603050405020304" pitchFamily="18" charset="0"/>
              </a:rPr>
              <a:t> </a:t>
            </a:r>
            <a:endParaRPr lang="en-US"/>
          </a:p>
        </p:txBody>
      </p:sp>
      <p:sp>
        <p:nvSpPr>
          <p:cNvPr id="27" name="Rectangle 26">
            <a:extLst>
              <a:ext uri="{FF2B5EF4-FFF2-40B4-BE49-F238E27FC236}">
                <a16:creationId xmlns:a16="http://schemas.microsoft.com/office/drawing/2014/main" id="{BA4C00FC-AE18-419C-9F47-B7391CDC3334}"/>
              </a:ext>
            </a:extLst>
          </p:cNvPr>
          <p:cNvSpPr/>
          <p:nvPr/>
        </p:nvSpPr>
        <p:spPr>
          <a:xfrm rot="21120000">
            <a:off x="5640257" y="2024857"/>
            <a:ext cx="206825" cy="37074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000000"/>
                </a:solidFill>
                <a:latin typeface="Times New Roman" panose="02020603050405020304" pitchFamily="18" charset="0"/>
              </a:rPr>
              <a:t> </a:t>
            </a:r>
            <a:endParaRPr lang="en-US"/>
          </a:p>
        </p:txBody>
      </p:sp>
      <p:sp>
        <p:nvSpPr>
          <p:cNvPr id="28" name="Rectangle 27">
            <a:extLst>
              <a:ext uri="{FF2B5EF4-FFF2-40B4-BE49-F238E27FC236}">
                <a16:creationId xmlns:a16="http://schemas.microsoft.com/office/drawing/2014/main" id="{4C99E594-41CC-4323-BDCC-DD6DA8C6670F}"/>
              </a:ext>
            </a:extLst>
          </p:cNvPr>
          <p:cNvSpPr/>
          <p:nvPr/>
        </p:nvSpPr>
        <p:spPr>
          <a:xfrm rot="21120000">
            <a:off x="5640257" y="2024857"/>
            <a:ext cx="206825" cy="37074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000000"/>
                </a:solidFill>
                <a:latin typeface="Times New Roman" panose="02020603050405020304" pitchFamily="18" charset="0"/>
              </a:rPr>
              <a:t> </a:t>
            </a:r>
            <a:endParaRPr lang="en-US"/>
          </a:p>
        </p:txBody>
      </p:sp>
      <p:sp>
        <p:nvSpPr>
          <p:cNvPr id="29" name="TextBox 5">
            <a:extLst>
              <a:ext uri="{FF2B5EF4-FFF2-40B4-BE49-F238E27FC236}">
                <a16:creationId xmlns:a16="http://schemas.microsoft.com/office/drawing/2014/main" id="{A87A6DA6-6C1E-4BCD-82CE-BBAAB31CF147}"/>
              </a:ext>
            </a:extLst>
          </p:cNvPr>
          <p:cNvSpPr txBox="1"/>
          <p:nvPr/>
        </p:nvSpPr>
        <p:spPr>
          <a:xfrm rot="60000">
            <a:off x="3690565" y="2865352"/>
            <a:ext cx="1310006" cy="276999"/>
          </a:xfrm>
          <a:prstGeom prst="rect">
            <a:avLst/>
          </a:prstGeom>
          <a:solidFill>
            <a:schemeClr val="bg1"/>
          </a:solidFill>
        </p:spPr>
        <p:txBody>
          <a:bodyPr rot="0" spcFirstLastPara="0" vert="horz" wrap="square" lIns="121920" tIns="60960" rIns="121920" bIns="6096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09585"/>
            <a:r>
              <a:rPr lang="en-US" sz="1000">
                <a:solidFill>
                  <a:srgbClr val="1F497D"/>
                </a:solidFill>
                <a:latin typeface="Calibri"/>
                <a:cs typeface="Calibri"/>
              </a:rPr>
              <a:t>Capitol Expressway</a:t>
            </a:r>
            <a:endParaRPr lang="en-US" sz="1000"/>
          </a:p>
        </p:txBody>
      </p:sp>
      <p:sp>
        <p:nvSpPr>
          <p:cNvPr id="30" name="TextBox 6">
            <a:extLst>
              <a:ext uri="{FF2B5EF4-FFF2-40B4-BE49-F238E27FC236}">
                <a16:creationId xmlns:a16="http://schemas.microsoft.com/office/drawing/2014/main" id="{C280566A-D091-4016-B04C-5FC7186BB3EB}"/>
              </a:ext>
            </a:extLst>
          </p:cNvPr>
          <p:cNvSpPr txBox="1"/>
          <p:nvPr/>
        </p:nvSpPr>
        <p:spPr>
          <a:xfrm rot="16800000">
            <a:off x="9074145" y="2568516"/>
            <a:ext cx="823256" cy="236372"/>
          </a:xfrm>
          <a:prstGeom prst="rect">
            <a:avLst/>
          </a:prstGeom>
          <a:solidFill>
            <a:schemeClr val="bg1"/>
          </a:solidFill>
        </p:spPr>
        <p:txBody>
          <a:bodyPr rot="0" spcFirstLastPara="0" vert="horz" wrap="square" lIns="121920" tIns="60960" rIns="121920" bIns="6096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09585"/>
            <a:r>
              <a:rPr lang="en-US" sz="1000">
                <a:solidFill>
                  <a:srgbClr val="1F497D"/>
                </a:solidFill>
                <a:latin typeface="Calibri"/>
                <a:cs typeface="Calibri"/>
              </a:rPr>
              <a:t>Tully Road</a:t>
            </a:r>
            <a:endParaRPr lang="en-US" sz="1000"/>
          </a:p>
        </p:txBody>
      </p:sp>
      <p:sp>
        <p:nvSpPr>
          <p:cNvPr id="31" name="TextBox 7">
            <a:extLst>
              <a:ext uri="{FF2B5EF4-FFF2-40B4-BE49-F238E27FC236}">
                <a16:creationId xmlns:a16="http://schemas.microsoft.com/office/drawing/2014/main" id="{AA48628B-5957-47F3-93F0-79AE15EC81FB}"/>
              </a:ext>
            </a:extLst>
          </p:cNvPr>
          <p:cNvSpPr txBox="1"/>
          <p:nvPr/>
        </p:nvSpPr>
        <p:spPr>
          <a:xfrm rot="16740000">
            <a:off x="6862545" y="2402651"/>
            <a:ext cx="1157360" cy="243845"/>
          </a:xfrm>
          <a:prstGeom prst="rect">
            <a:avLst/>
          </a:prstGeom>
          <a:solidFill>
            <a:schemeClr val="bg1"/>
          </a:solidFill>
        </p:spPr>
        <p:txBody>
          <a:bodyPr rot="0" spcFirstLastPara="0" vert="horz" wrap="square" lIns="121920" tIns="60960" rIns="121920" bIns="6096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09585"/>
            <a:r>
              <a:rPr lang="en-US" sz="1000">
                <a:solidFill>
                  <a:srgbClr val="1F497D"/>
                </a:solidFill>
                <a:latin typeface="Calibri"/>
                <a:cs typeface="Calibri"/>
              </a:rPr>
              <a:t>Cunningham Ave</a:t>
            </a:r>
            <a:endParaRPr lang="en-US" sz="1000"/>
          </a:p>
        </p:txBody>
      </p:sp>
      <p:sp>
        <p:nvSpPr>
          <p:cNvPr id="32" name="TextBox 8">
            <a:extLst>
              <a:ext uri="{FF2B5EF4-FFF2-40B4-BE49-F238E27FC236}">
                <a16:creationId xmlns:a16="http://schemas.microsoft.com/office/drawing/2014/main" id="{508FDA49-4DB1-49A6-B05B-B4985938CAEF}"/>
              </a:ext>
            </a:extLst>
          </p:cNvPr>
          <p:cNvSpPr txBox="1"/>
          <p:nvPr/>
        </p:nvSpPr>
        <p:spPr>
          <a:xfrm rot="16740000">
            <a:off x="5868195" y="2638630"/>
            <a:ext cx="823255" cy="236372"/>
          </a:xfrm>
          <a:prstGeom prst="rect">
            <a:avLst/>
          </a:prstGeom>
          <a:solidFill>
            <a:schemeClr val="bg1"/>
          </a:solidFill>
        </p:spPr>
        <p:txBody>
          <a:bodyPr rot="0" spcFirstLastPara="0" vert="horz" wrap="square" lIns="121920" tIns="60960" rIns="121920" bIns="6096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09585"/>
            <a:r>
              <a:rPr lang="en-US" sz="1000">
                <a:solidFill>
                  <a:srgbClr val="1F497D"/>
                </a:solidFill>
                <a:latin typeface="Calibri"/>
                <a:cs typeface="Calibri"/>
              </a:rPr>
              <a:t>Ocala Ave</a:t>
            </a:r>
            <a:endParaRPr lang="en-US" sz="1000">
              <a:solidFill>
                <a:srgbClr val="1F497D"/>
              </a:solidFill>
              <a:cs typeface="Calibri"/>
            </a:endParaRPr>
          </a:p>
        </p:txBody>
      </p:sp>
      <p:sp>
        <p:nvSpPr>
          <p:cNvPr id="33" name="TextBox 9">
            <a:extLst>
              <a:ext uri="{FF2B5EF4-FFF2-40B4-BE49-F238E27FC236}">
                <a16:creationId xmlns:a16="http://schemas.microsoft.com/office/drawing/2014/main" id="{A0896E2D-9792-46A8-ACF8-26EDA9F8748E}"/>
              </a:ext>
            </a:extLst>
          </p:cNvPr>
          <p:cNvSpPr txBox="1"/>
          <p:nvPr/>
        </p:nvSpPr>
        <p:spPr>
          <a:xfrm rot="4320000">
            <a:off x="2215000" y="2523817"/>
            <a:ext cx="928763" cy="236372"/>
          </a:xfrm>
          <a:prstGeom prst="rect">
            <a:avLst/>
          </a:prstGeom>
          <a:solidFill>
            <a:schemeClr val="bg1"/>
          </a:solidFill>
        </p:spPr>
        <p:txBody>
          <a:bodyPr rot="0" spcFirstLastPara="0" vert="horz" wrap="square" lIns="121920" tIns="60960" rIns="121920" bIns="6096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09585"/>
            <a:r>
              <a:rPr lang="en-US" sz="1000">
                <a:solidFill>
                  <a:srgbClr val="1F497D"/>
                </a:solidFill>
                <a:latin typeface="Calibri"/>
                <a:cs typeface="Calibri"/>
              </a:rPr>
              <a:t>Story Road</a:t>
            </a:r>
            <a:endParaRPr lang="en-US" sz="1000"/>
          </a:p>
        </p:txBody>
      </p:sp>
      <p:sp>
        <p:nvSpPr>
          <p:cNvPr id="34" name="TextBox 10">
            <a:extLst>
              <a:ext uri="{FF2B5EF4-FFF2-40B4-BE49-F238E27FC236}">
                <a16:creationId xmlns:a16="http://schemas.microsoft.com/office/drawing/2014/main" id="{D9EBBC7F-AE37-4063-A2F5-E4463D9C42B4}"/>
              </a:ext>
            </a:extLst>
          </p:cNvPr>
          <p:cNvSpPr txBox="1"/>
          <p:nvPr/>
        </p:nvSpPr>
        <p:spPr>
          <a:xfrm rot="60000">
            <a:off x="754465" y="2815017"/>
            <a:ext cx="922411" cy="276999"/>
          </a:xfrm>
          <a:prstGeom prst="rect">
            <a:avLst/>
          </a:prstGeom>
          <a:solidFill>
            <a:schemeClr val="bg1"/>
          </a:solidFill>
        </p:spPr>
        <p:txBody>
          <a:bodyPr rot="0" spcFirstLastPara="0" vert="horz" wrap="square" lIns="121920" tIns="60960" rIns="121920" bIns="6096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09585"/>
            <a:r>
              <a:rPr lang="en-US" sz="1000">
                <a:solidFill>
                  <a:srgbClr val="1F497D"/>
                </a:solidFill>
                <a:latin typeface="Calibri"/>
                <a:cs typeface="Calibri"/>
              </a:rPr>
              <a:t>Capitol Ave</a:t>
            </a:r>
            <a:endParaRPr lang="en-US" sz="1000"/>
          </a:p>
        </p:txBody>
      </p:sp>
      <p:sp>
        <p:nvSpPr>
          <p:cNvPr id="45" name="Oval 44">
            <a:extLst>
              <a:ext uri="{FF2B5EF4-FFF2-40B4-BE49-F238E27FC236}">
                <a16:creationId xmlns:a16="http://schemas.microsoft.com/office/drawing/2014/main" id="{02CD8ED5-964F-4C7E-871A-3595D2C643CC}"/>
              </a:ext>
            </a:extLst>
          </p:cNvPr>
          <p:cNvSpPr/>
          <p:nvPr/>
        </p:nvSpPr>
        <p:spPr>
          <a:xfrm rot="21480000">
            <a:off x="1209446" y="3270053"/>
            <a:ext cx="312875" cy="15366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7" name="Oval 46">
            <a:extLst>
              <a:ext uri="{FF2B5EF4-FFF2-40B4-BE49-F238E27FC236}">
                <a16:creationId xmlns:a16="http://schemas.microsoft.com/office/drawing/2014/main" id="{050C32C2-1D7F-41A3-A159-3EE742C3F7FC}"/>
              </a:ext>
            </a:extLst>
          </p:cNvPr>
          <p:cNvSpPr/>
          <p:nvPr/>
        </p:nvSpPr>
        <p:spPr>
          <a:xfrm rot="21480000">
            <a:off x="2743856" y="3240661"/>
            <a:ext cx="531840" cy="136143"/>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8" name="Oval 47">
            <a:extLst>
              <a:ext uri="{FF2B5EF4-FFF2-40B4-BE49-F238E27FC236}">
                <a16:creationId xmlns:a16="http://schemas.microsoft.com/office/drawing/2014/main" id="{2BB9929F-FB7A-4357-A69A-6C4EE195C7C8}"/>
              </a:ext>
            </a:extLst>
          </p:cNvPr>
          <p:cNvSpPr/>
          <p:nvPr/>
        </p:nvSpPr>
        <p:spPr>
          <a:xfrm rot="10740000" flipV="1">
            <a:off x="6699067" y="3220238"/>
            <a:ext cx="4499494" cy="196685"/>
          </a:xfrm>
          <a:prstGeom prst="ellipse">
            <a:avLst/>
          </a:prstGeom>
          <a:no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Oval 17">
            <a:extLst>
              <a:ext uri="{FF2B5EF4-FFF2-40B4-BE49-F238E27FC236}">
                <a16:creationId xmlns:a16="http://schemas.microsoft.com/office/drawing/2014/main" id="{3DD240E1-EA80-4A49-A523-C9582B141F50}"/>
              </a:ext>
            </a:extLst>
          </p:cNvPr>
          <p:cNvSpPr/>
          <p:nvPr/>
        </p:nvSpPr>
        <p:spPr>
          <a:xfrm rot="21480000">
            <a:off x="1073470" y="5484454"/>
            <a:ext cx="312875" cy="15366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 name="Oval 18">
            <a:extLst>
              <a:ext uri="{FF2B5EF4-FFF2-40B4-BE49-F238E27FC236}">
                <a16:creationId xmlns:a16="http://schemas.microsoft.com/office/drawing/2014/main" id="{E0DA5E10-DE53-4FBD-8A70-B53D78C148AB}"/>
              </a:ext>
            </a:extLst>
          </p:cNvPr>
          <p:cNvSpPr/>
          <p:nvPr/>
        </p:nvSpPr>
        <p:spPr>
          <a:xfrm rot="21480000">
            <a:off x="1073469" y="5852315"/>
            <a:ext cx="312875" cy="153660"/>
          </a:xfrm>
          <a:prstGeom prst="ellipse">
            <a:avLst/>
          </a:prstGeom>
          <a:no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extBox 10">
            <a:extLst>
              <a:ext uri="{FF2B5EF4-FFF2-40B4-BE49-F238E27FC236}">
                <a16:creationId xmlns:a16="http://schemas.microsoft.com/office/drawing/2014/main" id="{67FFB54D-2638-45BD-95D0-FB4D415A2846}"/>
              </a:ext>
            </a:extLst>
          </p:cNvPr>
          <p:cNvSpPr txBox="1"/>
          <p:nvPr/>
        </p:nvSpPr>
        <p:spPr>
          <a:xfrm>
            <a:off x="1457137" y="5405328"/>
            <a:ext cx="2356854" cy="307777"/>
          </a:xfrm>
          <a:prstGeom prst="rect">
            <a:avLst/>
          </a:prstGeom>
          <a:solidFill>
            <a:schemeClr val="bg1"/>
          </a:solidFill>
        </p:spPr>
        <p:txBody>
          <a:bodyPr rot="0" spcFirstLastPara="0" vert="horz" wrap="square" lIns="121920" tIns="60960" rIns="121920" bIns="6096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585"/>
            <a:r>
              <a:rPr lang="en-US" sz="1200">
                <a:solidFill>
                  <a:srgbClr val="1F497D"/>
                </a:solidFill>
                <a:latin typeface="Calibri"/>
                <a:cs typeface="Calibri"/>
              </a:rPr>
              <a:t>Underground Utility Relocation</a:t>
            </a:r>
            <a:endParaRPr lang="en-US"/>
          </a:p>
        </p:txBody>
      </p:sp>
      <p:sp>
        <p:nvSpPr>
          <p:cNvPr id="23" name="TextBox 10">
            <a:extLst>
              <a:ext uri="{FF2B5EF4-FFF2-40B4-BE49-F238E27FC236}">
                <a16:creationId xmlns:a16="http://schemas.microsoft.com/office/drawing/2014/main" id="{2DA50D4F-E124-4A58-9CFF-6FBA8811742D}"/>
              </a:ext>
            </a:extLst>
          </p:cNvPr>
          <p:cNvSpPr txBox="1"/>
          <p:nvPr/>
        </p:nvSpPr>
        <p:spPr>
          <a:xfrm>
            <a:off x="1466662" y="5773189"/>
            <a:ext cx="2796756" cy="307777"/>
          </a:xfrm>
          <a:prstGeom prst="rect">
            <a:avLst/>
          </a:prstGeom>
          <a:solidFill>
            <a:schemeClr val="bg1"/>
          </a:solidFill>
        </p:spPr>
        <p:txBody>
          <a:bodyPr rot="0" spcFirstLastPara="0" vert="horz" wrap="square" lIns="121920" tIns="60960" rIns="121920" bIns="6096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585"/>
            <a:r>
              <a:rPr lang="en-US" sz="1200">
                <a:solidFill>
                  <a:srgbClr val="1F497D"/>
                </a:solidFill>
                <a:latin typeface="Calibri"/>
                <a:cs typeface="Calibri"/>
              </a:rPr>
              <a:t>Electrical Transmission Line Relocation</a:t>
            </a:r>
            <a:endParaRPr lang="en-US"/>
          </a:p>
        </p:txBody>
      </p:sp>
      <p:sp>
        <p:nvSpPr>
          <p:cNvPr id="22" name="Oval 21">
            <a:extLst>
              <a:ext uri="{FF2B5EF4-FFF2-40B4-BE49-F238E27FC236}">
                <a16:creationId xmlns:a16="http://schemas.microsoft.com/office/drawing/2014/main" id="{635B6E2C-FF96-46C6-89A1-510CBF9383CA}"/>
              </a:ext>
            </a:extLst>
          </p:cNvPr>
          <p:cNvSpPr/>
          <p:nvPr/>
        </p:nvSpPr>
        <p:spPr>
          <a:xfrm rot="21480000">
            <a:off x="9281886" y="3191714"/>
            <a:ext cx="408125" cy="19176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4" name="Oval 23">
            <a:extLst>
              <a:ext uri="{FF2B5EF4-FFF2-40B4-BE49-F238E27FC236}">
                <a16:creationId xmlns:a16="http://schemas.microsoft.com/office/drawing/2014/main" id="{B51A92BF-E59A-4C68-AC94-97CC2ECAF949}"/>
              </a:ext>
            </a:extLst>
          </p:cNvPr>
          <p:cNvSpPr/>
          <p:nvPr/>
        </p:nvSpPr>
        <p:spPr>
          <a:xfrm rot="21480000" flipV="1">
            <a:off x="6119726" y="3324940"/>
            <a:ext cx="367054" cy="148483"/>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5252690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a:xfrm>
            <a:off x="11403418" y="6007395"/>
            <a:ext cx="0" cy="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49402-4170-CE4A-A196-BDEB35909225}" type="slidenum">
              <a:rPr kumimoji="0" lang="en-US" sz="1600" b="0" i="0" u="none" strike="noStrike" kern="1200" cap="none" spc="0" normalizeH="0" baseline="0" noProof="0" dirty="0" smtClean="0">
                <a:ln>
                  <a:noFill/>
                </a:ln>
                <a:solidFill>
                  <a:prstClr val="black"/>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600" b="0" i="0" u="none" strike="noStrike" kern="1200" cap="none" spc="0" normalizeH="0" baseline="0" noProof="0">
              <a:ln>
                <a:noFill/>
              </a:ln>
              <a:solidFill>
                <a:prstClr val="black"/>
              </a:solidFill>
              <a:effectLst/>
              <a:uLnTx/>
              <a:uFillTx/>
              <a:latin typeface="Arial"/>
              <a:ea typeface="+mn-ea"/>
              <a:cs typeface="Arial"/>
            </a:endParaRPr>
          </a:p>
        </p:txBody>
      </p:sp>
      <p:sp>
        <p:nvSpPr>
          <p:cNvPr id="7" name="Title 1"/>
          <p:cNvSpPr>
            <a:spLocks noGrp="1"/>
          </p:cNvSpPr>
          <p:nvPr>
            <p:ph type="title"/>
          </p:nvPr>
        </p:nvSpPr>
        <p:spPr>
          <a:xfrm>
            <a:off x="107611" y="70070"/>
            <a:ext cx="10311969" cy="730599"/>
          </a:xfrm>
        </p:spPr>
        <p:txBody>
          <a:bodyPr lIns="91440" tIns="45720" rIns="91440" bIns="45720" anchor="t">
            <a:normAutofit/>
          </a:bodyPr>
          <a:lstStyle/>
          <a:p>
            <a:pPr algn="l"/>
            <a:r>
              <a:rPr lang="en-US" sz="3700">
                <a:latin typeface="Calibri"/>
              </a:rPr>
              <a:t>Noise and Vibration Introduction</a:t>
            </a:r>
          </a:p>
        </p:txBody>
      </p:sp>
      <p:sp>
        <p:nvSpPr>
          <p:cNvPr id="11" name="Content Placeholder 4"/>
          <p:cNvSpPr txBox="1">
            <a:spLocks/>
          </p:cNvSpPr>
          <p:nvPr/>
        </p:nvSpPr>
        <p:spPr>
          <a:xfrm>
            <a:off x="768897" y="1267707"/>
            <a:ext cx="9000561" cy="4198539"/>
          </a:xfrm>
          <a:prstGeom prst="rect">
            <a:avLst/>
          </a:prstGeom>
        </p:spPr>
        <p:txBody>
          <a:bodyPr vert="horz" lIns="121920" tIns="60960" rIns="121920" bIns="60960" rtlCol="0" anchor="t">
            <a:noAutofit/>
          </a:bodyPr>
          <a:lstStyle>
            <a:lvl1pPr marL="164592" indent="-342900" algn="l" defTabSz="457200" rtl="0" eaLnBrk="1" latinLnBrk="0" hangingPunct="1">
              <a:spcBef>
                <a:spcPct val="20000"/>
              </a:spcBef>
              <a:buFont typeface="Arial"/>
              <a:buChar char="•"/>
              <a:defRPr sz="1800" kern="1200" baseline="0">
                <a:solidFill>
                  <a:srgbClr val="31323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80365" lvl="1" indent="-380365" defTabSz="609585">
              <a:spcBef>
                <a:spcPts val="0"/>
              </a:spcBef>
              <a:spcAft>
                <a:spcPts val="1000"/>
              </a:spcAft>
              <a:buFont typeface="Arial" panose="020B0604020202020204" pitchFamily="34" charset="0"/>
              <a:buChar char="•"/>
              <a:defRPr/>
            </a:pPr>
            <a:r>
              <a:rPr lang="en-US" sz="3000">
                <a:latin typeface="Calibri"/>
                <a:cs typeface="Calibri"/>
              </a:rPr>
              <a:t>Construction will cause certain inconveniences</a:t>
            </a:r>
            <a:endParaRPr lang="en-US"/>
          </a:p>
          <a:p>
            <a:pPr marL="780415" lvl="2" defTabSz="609585">
              <a:spcBef>
                <a:spcPts val="0"/>
              </a:spcBef>
              <a:spcAft>
                <a:spcPts val="1000"/>
              </a:spcAft>
              <a:buFont typeface="Wingdings"/>
              <a:buChar char="Ø"/>
              <a:defRPr/>
            </a:pPr>
            <a:r>
              <a:rPr lang="en-US" sz="3000">
                <a:latin typeface="Calibri"/>
                <a:cs typeface="Calibri"/>
              </a:rPr>
              <a:t>   Traffic</a:t>
            </a:r>
          </a:p>
          <a:p>
            <a:pPr marL="780415" lvl="2" defTabSz="609585">
              <a:spcBef>
                <a:spcPts val="0"/>
              </a:spcBef>
              <a:spcAft>
                <a:spcPts val="1000"/>
              </a:spcAft>
              <a:buFont typeface="Wingdings" panose="020B0604020202020204" pitchFamily="34" charset="0"/>
              <a:buChar char="Ø"/>
              <a:defRPr/>
            </a:pPr>
            <a:r>
              <a:rPr lang="en-US" sz="3000">
                <a:latin typeface="Calibri"/>
                <a:cs typeface="Calibri"/>
              </a:rPr>
              <a:t>   School</a:t>
            </a:r>
            <a:endParaRPr lang="en-US" sz="3000"/>
          </a:p>
          <a:p>
            <a:pPr marL="780415" lvl="2" defTabSz="609585">
              <a:spcBef>
                <a:spcPts val="0"/>
              </a:spcBef>
              <a:spcAft>
                <a:spcPts val="1000"/>
              </a:spcAft>
              <a:buFont typeface="Wingdings"/>
              <a:buChar char="Ø"/>
              <a:defRPr/>
            </a:pPr>
            <a:r>
              <a:rPr lang="en-US" sz="3000">
                <a:latin typeface="Calibri"/>
                <a:cs typeface="Calibri"/>
              </a:rPr>
              <a:t>   Business</a:t>
            </a:r>
            <a:endParaRPr lang="en-US" sz="3000"/>
          </a:p>
          <a:p>
            <a:pPr marL="780415" lvl="2" defTabSz="609585">
              <a:spcBef>
                <a:spcPts val="0"/>
              </a:spcBef>
              <a:spcAft>
                <a:spcPts val="1000"/>
              </a:spcAft>
              <a:buFont typeface="Wingdings" panose="020B0604020202020204" pitchFamily="34" charset="0"/>
              <a:buChar char="Ø"/>
              <a:defRPr/>
            </a:pPr>
            <a:r>
              <a:rPr lang="en-US" sz="3000">
                <a:latin typeface="Calibri"/>
                <a:cs typeface="Calibri"/>
              </a:rPr>
              <a:t>   Noise</a:t>
            </a:r>
            <a:endParaRPr lang="en-US" sz="3000"/>
          </a:p>
          <a:p>
            <a:pPr marL="780415" lvl="2" defTabSz="609585">
              <a:spcBef>
                <a:spcPts val="0"/>
              </a:spcBef>
              <a:spcAft>
                <a:spcPts val="1000"/>
              </a:spcAft>
              <a:buFont typeface="Wingdings" panose="020B0604020202020204" pitchFamily="34" charset="0"/>
              <a:buChar char="Ø"/>
              <a:defRPr/>
            </a:pPr>
            <a:r>
              <a:rPr lang="en-US" sz="3000">
                <a:latin typeface="Calibri"/>
                <a:cs typeface="Calibri"/>
              </a:rPr>
              <a:t>   Vibration </a:t>
            </a:r>
            <a:endParaRPr lang="en-US" sz="3000"/>
          </a:p>
        </p:txBody>
      </p:sp>
      <p:sp>
        <p:nvSpPr>
          <p:cNvPr id="2" name="Rectangle: Rounded Corners 1">
            <a:extLst>
              <a:ext uri="{FF2B5EF4-FFF2-40B4-BE49-F238E27FC236}">
                <a16:creationId xmlns:a16="http://schemas.microsoft.com/office/drawing/2014/main" id="{856AE259-80FE-48AC-89F8-EF51D8909C6E}"/>
              </a:ext>
            </a:extLst>
          </p:cNvPr>
          <p:cNvSpPr/>
          <p:nvPr/>
        </p:nvSpPr>
        <p:spPr>
          <a:xfrm>
            <a:off x="1058143" y="3608633"/>
            <a:ext cx="3164958" cy="1056167"/>
          </a:xfrm>
          <a:prstGeom prst="roundRect">
            <a:avLst/>
          </a:prstGeom>
          <a:noFill/>
          <a:ln w="28575">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6239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a:xfrm>
            <a:off x="11403418" y="6007395"/>
            <a:ext cx="0" cy="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49402-4170-CE4A-A196-BDEB35909225}" type="slidenum">
              <a:rPr kumimoji="0" lang="en-US" sz="1600" b="0" i="0" u="none" strike="noStrike" kern="1200" cap="none" spc="0" normalizeH="0" baseline="0" noProof="0" dirty="0" smtClean="0">
                <a:ln>
                  <a:noFill/>
                </a:ln>
                <a:solidFill>
                  <a:prstClr val="black"/>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600" b="0" i="0" u="none" strike="noStrike" kern="1200" cap="none" spc="0" normalizeH="0" baseline="0" noProof="0">
              <a:ln>
                <a:noFill/>
              </a:ln>
              <a:solidFill>
                <a:prstClr val="black"/>
              </a:solidFill>
              <a:effectLst/>
              <a:uLnTx/>
              <a:uFillTx/>
              <a:latin typeface="Arial"/>
              <a:ea typeface="+mn-ea"/>
              <a:cs typeface="Arial"/>
            </a:endParaRPr>
          </a:p>
        </p:txBody>
      </p:sp>
      <p:sp>
        <p:nvSpPr>
          <p:cNvPr id="7" name="Title 1"/>
          <p:cNvSpPr>
            <a:spLocks noGrp="1"/>
          </p:cNvSpPr>
          <p:nvPr>
            <p:ph type="title"/>
          </p:nvPr>
        </p:nvSpPr>
        <p:spPr>
          <a:xfrm>
            <a:off x="125128" y="70070"/>
            <a:ext cx="10311969" cy="730599"/>
          </a:xfrm>
        </p:spPr>
        <p:txBody>
          <a:bodyPr lIns="91440" tIns="45720" rIns="91440" bIns="45720" anchor="t">
            <a:normAutofit/>
          </a:bodyPr>
          <a:lstStyle/>
          <a:p>
            <a:pPr algn="l"/>
            <a:r>
              <a:rPr lang="en-US" sz="3700">
                <a:latin typeface="Calibri"/>
              </a:rPr>
              <a:t>Cause of Noise and Vibration</a:t>
            </a:r>
          </a:p>
        </p:txBody>
      </p:sp>
      <p:sp>
        <p:nvSpPr>
          <p:cNvPr id="11" name="Content Placeholder 4"/>
          <p:cNvSpPr txBox="1">
            <a:spLocks/>
          </p:cNvSpPr>
          <p:nvPr/>
        </p:nvSpPr>
        <p:spPr>
          <a:xfrm>
            <a:off x="663794" y="1031224"/>
            <a:ext cx="11006285" cy="4198539"/>
          </a:xfrm>
          <a:prstGeom prst="rect">
            <a:avLst/>
          </a:prstGeom>
        </p:spPr>
        <p:txBody>
          <a:bodyPr vert="horz" lIns="121920" tIns="60960" rIns="121920" bIns="60960" rtlCol="0" anchor="t">
            <a:noAutofit/>
          </a:bodyPr>
          <a:lstStyle>
            <a:lvl1pPr marL="164592" indent="-342900" algn="l" defTabSz="457200" rtl="0" eaLnBrk="1" latinLnBrk="0" hangingPunct="1">
              <a:spcBef>
                <a:spcPct val="20000"/>
              </a:spcBef>
              <a:buFont typeface="Arial"/>
              <a:buChar char="•"/>
              <a:defRPr sz="1800" kern="1200" baseline="0">
                <a:solidFill>
                  <a:srgbClr val="31323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defTabSz="609585">
              <a:spcBef>
                <a:spcPts val="0"/>
              </a:spcBef>
              <a:spcAft>
                <a:spcPts val="1000"/>
              </a:spcAft>
              <a:buNone/>
              <a:defRPr/>
            </a:pPr>
            <a:r>
              <a:rPr lang="en-US" sz="2700">
                <a:latin typeface="Calibri"/>
                <a:cs typeface="Calibri"/>
              </a:rPr>
              <a:t>For EBRC, construction noise and vibration caused mainly from:</a:t>
            </a:r>
            <a:endParaRPr lang="en-US" sz="2700"/>
          </a:p>
          <a:p>
            <a:pPr marL="857250" lvl="2" indent="-457200" defTabSz="609585">
              <a:spcBef>
                <a:spcPts val="0"/>
              </a:spcBef>
              <a:spcAft>
                <a:spcPts val="1000"/>
              </a:spcAft>
              <a:buFont typeface="Wingdings"/>
              <a:buChar char="Ø"/>
              <a:defRPr/>
            </a:pPr>
            <a:r>
              <a:rPr lang="en-US" sz="2700">
                <a:latin typeface="Calibri"/>
                <a:cs typeface="Calibri"/>
              </a:rPr>
              <a:t>Driving piles</a:t>
            </a:r>
          </a:p>
          <a:p>
            <a:pPr marL="857250" lvl="2" indent="-457200" defTabSz="609585">
              <a:spcBef>
                <a:spcPts val="0"/>
              </a:spcBef>
              <a:spcAft>
                <a:spcPts val="1000"/>
              </a:spcAft>
              <a:buFont typeface="Wingdings"/>
              <a:buChar char="Ø"/>
              <a:defRPr/>
            </a:pPr>
            <a:r>
              <a:rPr lang="en-US" sz="2700">
                <a:latin typeface="Calibri"/>
                <a:cs typeface="Calibri"/>
              </a:rPr>
              <a:t>Excavation</a:t>
            </a:r>
          </a:p>
          <a:p>
            <a:pPr marL="857250" lvl="2" indent="-457200" defTabSz="609585">
              <a:spcBef>
                <a:spcPts val="0"/>
              </a:spcBef>
              <a:spcAft>
                <a:spcPts val="1000"/>
              </a:spcAft>
              <a:buFont typeface="Wingdings"/>
              <a:buChar char="Ø"/>
              <a:defRPr/>
            </a:pPr>
            <a:r>
              <a:rPr lang="en-US" sz="2700">
                <a:latin typeface="Calibri"/>
                <a:cs typeface="Calibri"/>
              </a:rPr>
              <a:t>Concrete placement</a:t>
            </a:r>
          </a:p>
          <a:p>
            <a:pPr marL="857250" lvl="2" indent="-457200" defTabSz="609585">
              <a:spcBef>
                <a:spcPts val="0"/>
              </a:spcBef>
              <a:spcAft>
                <a:spcPts val="1000"/>
              </a:spcAft>
              <a:buFont typeface="Wingdings"/>
              <a:buChar char="Ø"/>
              <a:defRPr/>
            </a:pPr>
            <a:r>
              <a:rPr lang="en-US" sz="2700">
                <a:latin typeface="Calibri"/>
                <a:cs typeface="Calibri"/>
              </a:rPr>
              <a:t>Roadway paving</a:t>
            </a:r>
          </a:p>
          <a:p>
            <a:pPr marL="857250" lvl="2" indent="-457200" defTabSz="609585">
              <a:spcBef>
                <a:spcPts val="0"/>
              </a:spcBef>
              <a:spcAft>
                <a:spcPts val="1000"/>
              </a:spcAft>
              <a:buFont typeface="Wingdings"/>
              <a:buChar char="Ø"/>
              <a:defRPr/>
            </a:pPr>
            <a:r>
              <a:rPr lang="en-US" sz="2700">
                <a:latin typeface="Calibri"/>
                <a:cs typeface="Calibri"/>
              </a:rPr>
              <a:t>Placement of falsework, POC, etc.</a:t>
            </a:r>
          </a:p>
          <a:p>
            <a:pPr marL="857250" lvl="2" indent="-457200" defTabSz="609585">
              <a:spcBef>
                <a:spcPts val="0"/>
              </a:spcBef>
              <a:spcAft>
                <a:spcPts val="1000"/>
              </a:spcAft>
              <a:buFont typeface="Wingdings"/>
              <a:buChar char="Ø"/>
              <a:defRPr/>
            </a:pPr>
            <a:r>
              <a:rPr lang="en-US" sz="2700">
                <a:latin typeface="Calibri"/>
                <a:cs typeface="Calibri"/>
              </a:rPr>
              <a:t>Truck hauling</a:t>
            </a:r>
          </a:p>
        </p:txBody>
      </p:sp>
    </p:spTree>
    <p:extLst>
      <p:ext uri="{BB962C8B-B14F-4D97-AF65-F5344CB8AC3E}">
        <p14:creationId xmlns:p14="http://schemas.microsoft.com/office/powerpoint/2010/main" val="38057480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a:xfrm>
            <a:off x="11403418" y="6007395"/>
            <a:ext cx="0" cy="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49402-4170-CE4A-A196-BDEB35909225}" type="slidenum">
              <a:rPr kumimoji="0" lang="en-US" sz="1600" b="0" i="0" u="none" strike="noStrike" kern="1200" cap="none" spc="0" normalizeH="0" baseline="0" noProof="0" dirty="0" smtClean="0">
                <a:ln>
                  <a:noFill/>
                </a:ln>
                <a:solidFill>
                  <a:prstClr val="black"/>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600" b="0" i="0" u="none" strike="noStrike" kern="1200" cap="none" spc="0" normalizeH="0" baseline="0" noProof="0">
              <a:ln>
                <a:noFill/>
              </a:ln>
              <a:solidFill>
                <a:prstClr val="black"/>
              </a:solidFill>
              <a:effectLst/>
              <a:uLnTx/>
              <a:uFillTx/>
              <a:latin typeface="Arial"/>
              <a:ea typeface="+mn-ea"/>
              <a:cs typeface="Arial"/>
            </a:endParaRPr>
          </a:p>
        </p:txBody>
      </p:sp>
      <p:sp>
        <p:nvSpPr>
          <p:cNvPr id="7" name="Title 1"/>
          <p:cNvSpPr>
            <a:spLocks noGrp="1"/>
          </p:cNvSpPr>
          <p:nvPr>
            <p:ph type="title"/>
          </p:nvPr>
        </p:nvSpPr>
        <p:spPr>
          <a:xfrm>
            <a:off x="125128" y="78829"/>
            <a:ext cx="10311969" cy="730599"/>
          </a:xfrm>
        </p:spPr>
        <p:txBody>
          <a:bodyPr lIns="91440" tIns="45720" rIns="91440" bIns="45720" anchor="t">
            <a:normAutofit/>
          </a:bodyPr>
          <a:lstStyle/>
          <a:p>
            <a:pPr algn="l"/>
            <a:r>
              <a:rPr lang="en-US" sz="3700">
                <a:latin typeface="Calibri"/>
              </a:rPr>
              <a:t>Noise and Vibration Criteria</a:t>
            </a:r>
          </a:p>
        </p:txBody>
      </p:sp>
      <p:sp>
        <p:nvSpPr>
          <p:cNvPr id="11" name="Content Placeholder 4"/>
          <p:cNvSpPr txBox="1">
            <a:spLocks/>
          </p:cNvSpPr>
          <p:nvPr/>
        </p:nvSpPr>
        <p:spPr>
          <a:xfrm>
            <a:off x="497381" y="1267707"/>
            <a:ext cx="10218008" cy="3278884"/>
          </a:xfrm>
          <a:prstGeom prst="rect">
            <a:avLst/>
          </a:prstGeom>
        </p:spPr>
        <p:txBody>
          <a:bodyPr vert="horz" lIns="121920" tIns="60960" rIns="121920" bIns="60960" rtlCol="0" anchor="t">
            <a:noAutofit/>
          </a:bodyPr>
          <a:lstStyle>
            <a:lvl1pPr marL="164592" indent="-342900" algn="l" defTabSz="457200" rtl="0" eaLnBrk="1" latinLnBrk="0" hangingPunct="1">
              <a:spcBef>
                <a:spcPct val="20000"/>
              </a:spcBef>
              <a:buFont typeface="Arial"/>
              <a:buChar char="•"/>
              <a:defRPr sz="1800" kern="1200" baseline="0">
                <a:solidFill>
                  <a:srgbClr val="31323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80365" lvl="1" indent="-380365" defTabSz="609585">
              <a:spcBef>
                <a:spcPts val="0"/>
              </a:spcBef>
              <a:spcAft>
                <a:spcPts val="1500"/>
              </a:spcAft>
              <a:buFont typeface="Arial" panose="020B0604020202020204" pitchFamily="34" charset="0"/>
              <a:buChar char="•"/>
              <a:defRPr/>
            </a:pPr>
            <a:r>
              <a:rPr lang="en-US" sz="2700">
                <a:latin typeface="Calibri"/>
                <a:cs typeface="Calibri"/>
              </a:rPr>
              <a:t>There is criteria that establishes the acceptable level of noise and vibration for construction</a:t>
            </a:r>
            <a:endParaRPr lang="en-US"/>
          </a:p>
          <a:p>
            <a:pPr marL="380365" lvl="1" indent="-380365" defTabSz="609585">
              <a:spcBef>
                <a:spcPts val="0"/>
              </a:spcBef>
              <a:spcAft>
                <a:spcPts val="1500"/>
              </a:spcAft>
              <a:buFont typeface="Arial" panose="020B0604020202020204" pitchFamily="34" charset="0"/>
              <a:buChar char="•"/>
              <a:defRPr/>
            </a:pPr>
            <a:r>
              <a:rPr lang="en-US" sz="2700">
                <a:latin typeface="Calibri"/>
                <a:cs typeface="Calibri"/>
              </a:rPr>
              <a:t>Construction noise and vibration is compared to ambient (without construction) level</a:t>
            </a:r>
          </a:p>
          <a:p>
            <a:pPr marL="380365" lvl="1" indent="-380365" defTabSz="609585">
              <a:spcBef>
                <a:spcPts val="0"/>
              </a:spcBef>
              <a:spcAft>
                <a:spcPts val="1500"/>
              </a:spcAft>
              <a:buFont typeface="Arial,Sans-Serif" panose="020B0604020202020204" pitchFamily="34" charset="0"/>
              <a:buChar char="•"/>
              <a:defRPr/>
            </a:pPr>
            <a:r>
              <a:rPr lang="en-US" sz="2700">
                <a:latin typeface="Calibri"/>
                <a:cs typeface="Calibri"/>
              </a:rPr>
              <a:t>Federal Transportation Authority (FTA) criteria is used</a:t>
            </a:r>
            <a:endParaRPr lang="en-US" sz="2700"/>
          </a:p>
          <a:p>
            <a:pPr marL="380365" lvl="1" indent="-380365" defTabSz="609585">
              <a:spcBef>
                <a:spcPts val="0"/>
              </a:spcBef>
              <a:spcAft>
                <a:spcPts val="1500"/>
              </a:spcAft>
              <a:buFont typeface="Arial,Sans-Serif" panose="020B0604020202020204" pitchFamily="34" charset="0"/>
              <a:buChar char="•"/>
              <a:defRPr/>
            </a:pPr>
            <a:r>
              <a:rPr lang="en-US" sz="2700">
                <a:latin typeface="Calibri"/>
                <a:cs typeface="Calibri"/>
              </a:rPr>
              <a:t>Analysis was done as part of the EBRC environmental document</a:t>
            </a:r>
          </a:p>
        </p:txBody>
      </p:sp>
    </p:spTree>
    <p:extLst>
      <p:ext uri="{BB962C8B-B14F-4D97-AF65-F5344CB8AC3E}">
        <p14:creationId xmlns:p14="http://schemas.microsoft.com/office/powerpoint/2010/main" val="36491328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a:xfrm>
            <a:off x="11403418" y="6007395"/>
            <a:ext cx="0" cy="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49402-4170-CE4A-A196-BDEB35909225}" type="slidenum">
              <a:rPr kumimoji="0" lang="en-US" sz="1600" b="0" i="0" u="none" strike="noStrike" kern="1200" cap="none" spc="0" normalizeH="0" baseline="0" noProof="0" dirty="0" smtClean="0">
                <a:ln>
                  <a:noFill/>
                </a:ln>
                <a:solidFill>
                  <a:prstClr val="black"/>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600" b="0" i="0" u="none" strike="noStrike" kern="1200" cap="none" spc="0" normalizeH="0" baseline="0" noProof="0">
              <a:ln>
                <a:noFill/>
              </a:ln>
              <a:solidFill>
                <a:prstClr val="black"/>
              </a:solidFill>
              <a:effectLst/>
              <a:uLnTx/>
              <a:uFillTx/>
              <a:latin typeface="Arial"/>
              <a:ea typeface="+mn-ea"/>
              <a:cs typeface="Arial"/>
            </a:endParaRPr>
          </a:p>
        </p:txBody>
      </p:sp>
      <p:sp>
        <p:nvSpPr>
          <p:cNvPr id="7" name="Title 1"/>
          <p:cNvSpPr>
            <a:spLocks noGrp="1"/>
          </p:cNvSpPr>
          <p:nvPr>
            <p:ph type="title"/>
          </p:nvPr>
        </p:nvSpPr>
        <p:spPr>
          <a:xfrm>
            <a:off x="125128" y="1"/>
            <a:ext cx="10311969" cy="730599"/>
          </a:xfrm>
        </p:spPr>
        <p:txBody>
          <a:bodyPr lIns="91440" tIns="45720" rIns="91440" bIns="45720" anchor="t">
            <a:normAutofit/>
          </a:bodyPr>
          <a:lstStyle/>
          <a:p>
            <a:pPr algn="l"/>
            <a:r>
              <a:rPr lang="en-US" sz="3700">
                <a:latin typeface="Calibri"/>
              </a:rPr>
              <a:t>Noise</a:t>
            </a:r>
            <a:endParaRPr lang="en-US"/>
          </a:p>
        </p:txBody>
      </p:sp>
      <p:sp>
        <p:nvSpPr>
          <p:cNvPr id="11" name="Content Placeholder 4"/>
          <p:cNvSpPr txBox="1">
            <a:spLocks/>
          </p:cNvSpPr>
          <p:nvPr/>
        </p:nvSpPr>
        <p:spPr>
          <a:xfrm>
            <a:off x="760140" y="1337776"/>
            <a:ext cx="9832629" cy="2989849"/>
          </a:xfrm>
          <a:prstGeom prst="rect">
            <a:avLst/>
          </a:prstGeom>
        </p:spPr>
        <p:txBody>
          <a:bodyPr vert="horz" lIns="121920" tIns="60960" rIns="121920" bIns="60960" rtlCol="0" anchor="t">
            <a:noAutofit/>
          </a:bodyPr>
          <a:lstStyle>
            <a:lvl1pPr marL="164592" indent="-342900" algn="l" defTabSz="457200" rtl="0" eaLnBrk="1" latinLnBrk="0" hangingPunct="1">
              <a:spcBef>
                <a:spcPct val="20000"/>
              </a:spcBef>
              <a:buFont typeface="Arial"/>
              <a:buChar char="•"/>
              <a:defRPr sz="1800" kern="1200" baseline="0">
                <a:solidFill>
                  <a:srgbClr val="31323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457200" defTabSz="609585">
              <a:spcBef>
                <a:spcPts val="0"/>
              </a:spcBef>
              <a:spcAft>
                <a:spcPts val="1000"/>
              </a:spcAft>
              <a:buFont typeface="Wingdings"/>
              <a:buChar char="Ø"/>
              <a:defRPr/>
            </a:pPr>
            <a:r>
              <a:rPr lang="en-US" sz="2700">
                <a:latin typeface="Calibri"/>
                <a:cs typeface="Calibri"/>
              </a:rPr>
              <a:t>There is existing noise from environment, especially from traffic</a:t>
            </a:r>
          </a:p>
          <a:p>
            <a:pPr marL="457200" lvl="1" indent="-457200" defTabSz="609585">
              <a:spcBef>
                <a:spcPts val="0"/>
              </a:spcBef>
              <a:spcAft>
                <a:spcPts val="1000"/>
              </a:spcAft>
              <a:buFont typeface="Wingdings"/>
              <a:buChar char="Ø"/>
              <a:defRPr/>
            </a:pPr>
            <a:r>
              <a:rPr lang="en-US" sz="2700">
                <a:latin typeface="Calibri"/>
                <a:cs typeface="Calibri"/>
              </a:rPr>
              <a:t>Noise will increase during construction</a:t>
            </a:r>
          </a:p>
          <a:p>
            <a:pPr marL="457200" lvl="1" indent="-457200" defTabSz="609585">
              <a:spcBef>
                <a:spcPts val="0"/>
              </a:spcBef>
              <a:spcAft>
                <a:spcPts val="1000"/>
              </a:spcAft>
              <a:buFont typeface="Wingdings"/>
              <a:buChar char="Ø"/>
              <a:defRPr/>
            </a:pPr>
            <a:r>
              <a:rPr lang="en-US" sz="2700">
                <a:latin typeface="Calibri"/>
                <a:cs typeface="Calibri"/>
              </a:rPr>
              <a:t>Most significant noise from construction equipment and pile driving</a:t>
            </a:r>
            <a:endParaRPr lang="en-US"/>
          </a:p>
          <a:p>
            <a:pPr marL="457200" lvl="1" indent="-457200" defTabSz="609585">
              <a:spcBef>
                <a:spcPts val="0"/>
              </a:spcBef>
              <a:spcAft>
                <a:spcPts val="1000"/>
              </a:spcAft>
              <a:buFont typeface="Wingdings"/>
              <a:buChar char="Ø"/>
              <a:defRPr/>
            </a:pPr>
            <a:r>
              <a:rPr lang="en-US" sz="2700">
                <a:latin typeface="Calibri"/>
                <a:cs typeface="Calibri"/>
              </a:rPr>
              <a:t>Criteria includes a maximum for daytime and nighttime activities</a:t>
            </a:r>
          </a:p>
        </p:txBody>
      </p:sp>
    </p:spTree>
    <p:extLst>
      <p:ext uri="{BB962C8B-B14F-4D97-AF65-F5344CB8AC3E}">
        <p14:creationId xmlns:p14="http://schemas.microsoft.com/office/powerpoint/2010/main" val="31738464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a:xfrm>
            <a:off x="11465442" y="6282069"/>
            <a:ext cx="0" cy="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49402-4170-CE4A-A196-BDEB35909225}" type="slidenum">
              <a:rPr kumimoji="0" lang="en-US" sz="1600" b="0" i="0" u="none" strike="noStrike" kern="1200" cap="none" spc="0" normalizeH="0" baseline="0" noProof="0" smtClean="0">
                <a:ln>
                  <a:noFill/>
                </a:ln>
                <a:solidFill>
                  <a:prstClr val="black"/>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600" b="0" i="0" u="none" strike="noStrike" kern="1200" cap="none" spc="0" normalizeH="0" baseline="0" noProof="0">
              <a:ln>
                <a:noFill/>
              </a:ln>
              <a:solidFill>
                <a:prstClr val="black"/>
              </a:solidFill>
              <a:effectLst/>
              <a:uLnTx/>
              <a:uFillTx/>
              <a:latin typeface="Arial"/>
              <a:ea typeface="+mn-ea"/>
              <a:cs typeface="Arial"/>
            </a:endParaRPr>
          </a:p>
        </p:txBody>
      </p:sp>
      <p:sp>
        <p:nvSpPr>
          <p:cNvPr id="7" name="Title 1"/>
          <p:cNvSpPr>
            <a:spLocks noGrp="1"/>
          </p:cNvSpPr>
          <p:nvPr>
            <p:ph type="title"/>
          </p:nvPr>
        </p:nvSpPr>
        <p:spPr>
          <a:xfrm>
            <a:off x="125128" y="1"/>
            <a:ext cx="10311969" cy="742311"/>
          </a:xfrm>
        </p:spPr>
        <p:txBody>
          <a:bodyPr lIns="91440" tIns="45720" rIns="91440" bIns="45720" anchor="t">
            <a:normAutofit/>
          </a:bodyPr>
          <a:lstStyle/>
          <a:p>
            <a:pPr algn="l"/>
            <a:r>
              <a:rPr lang="en-US" sz="3700">
                <a:latin typeface="Calibri"/>
              </a:rPr>
              <a:t>Noise Level Comparison</a:t>
            </a:r>
          </a:p>
        </p:txBody>
      </p:sp>
      <p:sp>
        <p:nvSpPr>
          <p:cNvPr id="11" name="Content Placeholder 4"/>
          <p:cNvSpPr txBox="1">
            <a:spLocks/>
          </p:cNvSpPr>
          <p:nvPr/>
        </p:nvSpPr>
        <p:spPr>
          <a:xfrm>
            <a:off x="500514" y="1499616"/>
            <a:ext cx="9753702" cy="4198539"/>
          </a:xfrm>
          <a:prstGeom prst="rect">
            <a:avLst/>
          </a:prstGeom>
        </p:spPr>
        <p:txBody>
          <a:bodyPr vert="horz" lIns="121920" tIns="60960" rIns="121920" bIns="60960" rtlCol="0">
            <a:noAutofit/>
          </a:bodyPr>
          <a:lstStyle>
            <a:lvl1pPr marL="164592" indent="-342900" algn="l" defTabSz="457200" rtl="0" eaLnBrk="1" latinLnBrk="0" hangingPunct="1">
              <a:spcBef>
                <a:spcPct val="20000"/>
              </a:spcBef>
              <a:buFont typeface="Arial"/>
              <a:buChar char="•"/>
              <a:defRPr sz="1800" kern="1200" baseline="0">
                <a:solidFill>
                  <a:srgbClr val="31323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defTabSz="609585"/>
            <a:r>
              <a:rPr lang="en-US" i="1">
                <a:solidFill>
                  <a:prstClr val="white"/>
                </a:solidFill>
                <a:latin typeface="Calibri"/>
              </a:rPr>
              <a:t>	Paste		</a:t>
            </a:r>
            <a:endParaRPr kumimoji="0" lang="en-US" sz="2400" b="0" i="0" u="none" strike="noStrike" kern="1200" cap="none" spc="0" normalizeH="0" baseline="0" noProof="0">
              <a:ln>
                <a:noFill/>
              </a:ln>
              <a:solidFill>
                <a:prstClr val="black"/>
              </a:solidFill>
              <a:effectLst/>
              <a:uLnTx/>
              <a:uFillTx/>
              <a:latin typeface="Calibri"/>
              <a:ea typeface="+mn-ea"/>
              <a:cs typeface="Arial"/>
            </a:endParaRPr>
          </a:p>
        </p:txBody>
      </p:sp>
      <p:sp>
        <p:nvSpPr>
          <p:cNvPr id="2" name="Rectangle 1">
            <a:extLst>
              <a:ext uri="{FF2B5EF4-FFF2-40B4-BE49-F238E27FC236}">
                <a16:creationId xmlns:a16="http://schemas.microsoft.com/office/drawing/2014/main" id="{76397CFF-2C54-4E8A-9820-247843548D86}"/>
              </a:ext>
            </a:extLst>
          </p:cNvPr>
          <p:cNvSpPr/>
          <p:nvPr/>
        </p:nvSpPr>
        <p:spPr>
          <a:xfrm>
            <a:off x="500514" y="1327794"/>
            <a:ext cx="10738100" cy="369332"/>
          </a:xfrm>
          <a:prstGeom prst="rect">
            <a:avLst/>
          </a:prstGeom>
        </p:spPr>
        <p:txBody>
          <a:bodyPr wrap="square">
            <a:spAutoFit/>
          </a:bodyPr>
          <a:lstStyle/>
          <a:p>
            <a:pPr marL="0" lvl="1" defTabSz="609585"/>
            <a:r>
              <a:rPr lang="en-US" i="1">
                <a:solidFill>
                  <a:prstClr val="white"/>
                </a:solidFill>
              </a:rPr>
              <a:t>	</a:t>
            </a:r>
            <a:r>
              <a:rPr lang="en-US" i="1"/>
              <a:t> </a:t>
            </a:r>
            <a:endParaRPr lang="en-US"/>
          </a:p>
        </p:txBody>
      </p:sp>
      <p:pic>
        <p:nvPicPr>
          <p:cNvPr id="5" name="Picture 4">
            <a:extLst>
              <a:ext uri="{FF2B5EF4-FFF2-40B4-BE49-F238E27FC236}">
                <a16:creationId xmlns:a16="http://schemas.microsoft.com/office/drawing/2014/main" id="{2109FF45-3C30-4E48-B098-A023130082D2}"/>
              </a:ext>
            </a:extLst>
          </p:cNvPr>
          <p:cNvPicPr>
            <a:picLocks noChangeAspect="1"/>
          </p:cNvPicPr>
          <p:nvPr/>
        </p:nvPicPr>
        <p:blipFill>
          <a:blip r:embed="rId3"/>
          <a:stretch>
            <a:fillRect/>
          </a:stretch>
        </p:blipFill>
        <p:spPr>
          <a:xfrm>
            <a:off x="2985727" y="971746"/>
            <a:ext cx="7200900" cy="5257800"/>
          </a:xfrm>
          <a:prstGeom prst="rect">
            <a:avLst/>
          </a:prstGeom>
        </p:spPr>
      </p:pic>
    </p:spTree>
    <p:extLst>
      <p:ext uri="{BB962C8B-B14F-4D97-AF65-F5344CB8AC3E}">
        <p14:creationId xmlns:p14="http://schemas.microsoft.com/office/powerpoint/2010/main" val="19215936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a:xfrm>
            <a:off x="11403418" y="6007395"/>
            <a:ext cx="0" cy="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49402-4170-CE4A-A196-BDEB35909225}" type="slidenum">
              <a:rPr kumimoji="0" lang="en-US" sz="1600" b="0" i="0" u="none" strike="noStrike" kern="1200" cap="none" spc="0" normalizeH="0" baseline="0" noProof="0" dirty="0" smtClean="0">
                <a:ln>
                  <a:noFill/>
                </a:ln>
                <a:solidFill>
                  <a:prstClr val="black"/>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600" b="0" i="0" u="none" strike="noStrike" kern="1200" cap="none" spc="0" normalizeH="0" baseline="0" noProof="0">
              <a:ln>
                <a:noFill/>
              </a:ln>
              <a:solidFill>
                <a:prstClr val="black"/>
              </a:solidFill>
              <a:effectLst/>
              <a:uLnTx/>
              <a:uFillTx/>
              <a:latin typeface="Arial"/>
              <a:ea typeface="+mn-ea"/>
              <a:cs typeface="Arial"/>
            </a:endParaRPr>
          </a:p>
        </p:txBody>
      </p:sp>
      <p:sp>
        <p:nvSpPr>
          <p:cNvPr id="7" name="Title 1"/>
          <p:cNvSpPr>
            <a:spLocks noGrp="1"/>
          </p:cNvSpPr>
          <p:nvPr>
            <p:ph type="title"/>
          </p:nvPr>
        </p:nvSpPr>
        <p:spPr>
          <a:xfrm>
            <a:off x="125128" y="1"/>
            <a:ext cx="10311969" cy="730599"/>
          </a:xfrm>
        </p:spPr>
        <p:txBody>
          <a:bodyPr lIns="91440" tIns="45720" rIns="91440" bIns="45720" anchor="t">
            <a:normAutofit/>
          </a:bodyPr>
          <a:lstStyle/>
          <a:p>
            <a:pPr algn="l"/>
            <a:r>
              <a:rPr lang="en-US" sz="3700">
                <a:latin typeface="Calibri"/>
              </a:rPr>
              <a:t>Vibration</a:t>
            </a:r>
            <a:endParaRPr lang="en-US"/>
          </a:p>
        </p:txBody>
      </p:sp>
      <p:sp>
        <p:nvSpPr>
          <p:cNvPr id="11" name="Content Placeholder 4"/>
          <p:cNvSpPr txBox="1">
            <a:spLocks/>
          </p:cNvSpPr>
          <p:nvPr/>
        </p:nvSpPr>
        <p:spPr>
          <a:xfrm>
            <a:off x="874001" y="891086"/>
            <a:ext cx="11128905" cy="5372193"/>
          </a:xfrm>
          <a:prstGeom prst="rect">
            <a:avLst/>
          </a:prstGeom>
        </p:spPr>
        <p:txBody>
          <a:bodyPr vert="horz" lIns="121920" tIns="60960" rIns="121920" bIns="60960" rtlCol="0" anchor="t">
            <a:noAutofit/>
          </a:bodyPr>
          <a:lstStyle>
            <a:lvl1pPr marL="164592" indent="-342900" algn="l" defTabSz="457200" rtl="0" eaLnBrk="1" latinLnBrk="0" hangingPunct="1">
              <a:spcBef>
                <a:spcPct val="20000"/>
              </a:spcBef>
              <a:buFont typeface="Arial"/>
              <a:buChar char="•"/>
              <a:defRPr sz="1800" kern="1200" baseline="0">
                <a:solidFill>
                  <a:srgbClr val="31323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457200" defTabSz="609585">
              <a:spcBef>
                <a:spcPts val="0"/>
              </a:spcBef>
              <a:spcAft>
                <a:spcPts val="1000"/>
              </a:spcAft>
              <a:buFont typeface="Wingdings"/>
              <a:buChar char="Ø"/>
              <a:defRPr/>
            </a:pPr>
            <a:r>
              <a:rPr lang="en-US" sz="2700">
                <a:latin typeface="Calibri"/>
                <a:cs typeface="Calibri"/>
              </a:rPr>
              <a:t>There is existing vibration from traffic</a:t>
            </a:r>
          </a:p>
          <a:p>
            <a:pPr marL="457200" lvl="1" indent="-457200" defTabSz="609585">
              <a:spcBef>
                <a:spcPts val="0"/>
              </a:spcBef>
              <a:spcAft>
                <a:spcPts val="1000"/>
              </a:spcAft>
              <a:buFont typeface="Wingdings"/>
              <a:buChar char="Ø"/>
              <a:defRPr/>
            </a:pPr>
            <a:r>
              <a:rPr lang="en-US" sz="2700">
                <a:latin typeface="Calibri"/>
                <a:cs typeface="Calibri"/>
              </a:rPr>
              <a:t>Vibration increase during construction</a:t>
            </a:r>
          </a:p>
          <a:p>
            <a:pPr marL="457200" lvl="1" indent="-457200" defTabSz="609585">
              <a:spcBef>
                <a:spcPts val="0"/>
              </a:spcBef>
              <a:spcAft>
                <a:spcPts val="1000"/>
              </a:spcAft>
              <a:buFont typeface="Wingdings"/>
              <a:buChar char="Ø"/>
              <a:defRPr/>
            </a:pPr>
            <a:r>
              <a:rPr lang="en-US" sz="2700">
                <a:latin typeface="Calibri"/>
                <a:cs typeface="Calibri"/>
              </a:rPr>
              <a:t>Most significant from pile driving</a:t>
            </a:r>
            <a:endParaRPr lang="en-US"/>
          </a:p>
          <a:p>
            <a:pPr marL="457200" lvl="1" indent="-457200" defTabSz="609585">
              <a:spcBef>
                <a:spcPts val="0"/>
              </a:spcBef>
              <a:spcAft>
                <a:spcPts val="1000"/>
              </a:spcAft>
              <a:buFont typeface="Wingdings"/>
              <a:buChar char="Ø"/>
              <a:defRPr/>
            </a:pPr>
            <a:r>
              <a:rPr lang="en-US" sz="2700">
                <a:latin typeface="Calibri"/>
                <a:cs typeface="Calibri"/>
              </a:rPr>
              <a:t>Criteria includes:</a:t>
            </a:r>
            <a:endParaRPr lang="en-US"/>
          </a:p>
          <a:p>
            <a:pPr marL="1466215" lvl="3" indent="-457200" defTabSz="609585">
              <a:spcBef>
                <a:spcPts val="0"/>
              </a:spcBef>
              <a:spcAft>
                <a:spcPts val="1000"/>
              </a:spcAft>
              <a:buAutoNum type="arabicPeriod"/>
              <a:defRPr/>
            </a:pPr>
            <a:r>
              <a:rPr lang="en-US" sz="2700">
                <a:latin typeface="Calibri"/>
                <a:cs typeface="Calibri"/>
              </a:rPr>
              <a:t>Evaluation based on amount of ground movement</a:t>
            </a:r>
          </a:p>
          <a:p>
            <a:pPr marL="1466215" lvl="3" indent="-457200" defTabSz="609585">
              <a:spcBef>
                <a:spcPts val="0"/>
              </a:spcBef>
              <a:spcAft>
                <a:spcPts val="1000"/>
              </a:spcAft>
              <a:buAutoNum type="arabicPeriod"/>
              <a:defRPr/>
            </a:pPr>
            <a:r>
              <a:rPr lang="en-US" sz="2700">
                <a:latin typeface="Calibri"/>
                <a:cs typeface="Calibri"/>
              </a:rPr>
              <a:t>Intensity identified by the proximity of the building to construction </a:t>
            </a:r>
          </a:p>
          <a:p>
            <a:pPr marL="1466215" lvl="3" indent="-457200" defTabSz="609585">
              <a:spcBef>
                <a:spcPts val="0"/>
              </a:spcBef>
              <a:spcAft>
                <a:spcPts val="1000"/>
              </a:spcAft>
              <a:buAutoNum type="arabicPeriod"/>
              <a:defRPr/>
            </a:pPr>
            <a:r>
              <a:rPr lang="en-US" sz="2700">
                <a:latin typeface="Calibri"/>
                <a:cs typeface="Calibri"/>
              </a:rPr>
              <a:t>For EBRC, perform survey for any</a:t>
            </a:r>
          </a:p>
          <a:p>
            <a:pPr marL="2152015" lvl="4" indent="-457200" defTabSz="609585">
              <a:spcBef>
                <a:spcPts val="0"/>
              </a:spcBef>
              <a:spcAft>
                <a:spcPts val="1000"/>
              </a:spcAft>
              <a:buChar char="•"/>
              <a:defRPr/>
            </a:pPr>
            <a:r>
              <a:rPr lang="en-US" sz="2700">
                <a:latin typeface="Calibri"/>
                <a:cs typeface="Calibri"/>
              </a:rPr>
              <a:t>Minor hairline cracks in paint and stucco</a:t>
            </a:r>
          </a:p>
          <a:p>
            <a:pPr marL="2152015" lvl="4" indent="-457200" defTabSz="609585">
              <a:spcBef>
                <a:spcPts val="0"/>
              </a:spcBef>
              <a:spcAft>
                <a:spcPts val="1000"/>
              </a:spcAft>
              <a:buChar char="•"/>
              <a:defRPr/>
            </a:pPr>
            <a:r>
              <a:rPr lang="en-US" sz="2700">
                <a:latin typeface="Calibri"/>
                <a:cs typeface="Calibri"/>
              </a:rPr>
              <a:t>Spalling paint and stucco, especially at corners</a:t>
            </a:r>
          </a:p>
          <a:p>
            <a:pPr marL="2152015" lvl="4" indent="-457200" defTabSz="609585">
              <a:spcBef>
                <a:spcPts val="0"/>
              </a:spcBef>
              <a:spcAft>
                <a:spcPts val="1000"/>
              </a:spcAft>
              <a:buChar char="•"/>
              <a:defRPr/>
            </a:pPr>
            <a:r>
              <a:rPr lang="en-US" sz="2700">
                <a:latin typeface="Calibri"/>
                <a:cs typeface="Calibri"/>
              </a:rPr>
              <a:t>No structural damage</a:t>
            </a:r>
          </a:p>
        </p:txBody>
      </p:sp>
    </p:spTree>
    <p:extLst>
      <p:ext uri="{BB962C8B-B14F-4D97-AF65-F5344CB8AC3E}">
        <p14:creationId xmlns:p14="http://schemas.microsoft.com/office/powerpoint/2010/main" val="5610258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owerpoint background-picleft-0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9" y="0"/>
            <a:ext cx="12180721" cy="6957933"/>
          </a:xfrm>
          <a:prstGeom prst="rect">
            <a:avLst/>
          </a:prstGeom>
        </p:spPr>
      </p:pic>
      <p:sp>
        <p:nvSpPr>
          <p:cNvPr id="4" name="Slide Number Placeholder 3"/>
          <p:cNvSpPr>
            <a:spLocks noGrp="1"/>
          </p:cNvSpPr>
          <p:nvPr>
            <p:ph type="sldNum" sz="quarter" idx="16"/>
          </p:nvPr>
        </p:nvSpPr>
        <p:spPr/>
        <p:txBody>
          <a:bodyPr/>
          <a:lstStyle/>
          <a:p>
            <a:fld id="{7D849402-4170-CE4A-A196-BDEB35909225}" type="slidenum">
              <a:rPr lang="en-US" smtClean="0"/>
              <a:t>37</a:t>
            </a:fld>
            <a:endParaRPr lang="en-US"/>
          </a:p>
        </p:txBody>
      </p:sp>
      <p:sp>
        <p:nvSpPr>
          <p:cNvPr id="10" name="Title 1"/>
          <p:cNvSpPr>
            <a:spLocks noGrp="1"/>
          </p:cNvSpPr>
          <p:nvPr>
            <p:ph type="title"/>
          </p:nvPr>
        </p:nvSpPr>
        <p:spPr>
          <a:xfrm>
            <a:off x="433450" y="155410"/>
            <a:ext cx="10928795" cy="597305"/>
          </a:xfrm>
        </p:spPr>
        <p:txBody>
          <a:bodyPr>
            <a:noAutofit/>
          </a:bodyPr>
          <a:lstStyle/>
          <a:p>
            <a:br>
              <a:rPr lang="en-US" sz="3700">
                <a:solidFill>
                  <a:schemeClr val="tx1"/>
                </a:solidFill>
                <a:latin typeface="Calibri"/>
              </a:rPr>
            </a:br>
            <a:r>
              <a:rPr lang="en-US" sz="3700">
                <a:solidFill>
                  <a:schemeClr val="tx1"/>
                </a:solidFill>
                <a:latin typeface="Calibri"/>
              </a:rPr>
              <a:t>Construction Mitigation</a:t>
            </a:r>
            <a:br>
              <a:rPr lang="en-US" sz="3700">
                <a:latin typeface="Calibri"/>
                <a:cs typeface="Arial" panose="020B0604020202020204" pitchFamily="34" charset="0"/>
              </a:rPr>
            </a:br>
            <a:endParaRPr lang="en-US" sz="3600" b="1"/>
          </a:p>
        </p:txBody>
      </p:sp>
      <p:sp>
        <p:nvSpPr>
          <p:cNvPr id="3" name="TextBox 2"/>
          <p:cNvSpPr txBox="1"/>
          <p:nvPr/>
        </p:nvSpPr>
        <p:spPr>
          <a:xfrm>
            <a:off x="641112" y="1193702"/>
            <a:ext cx="10299066" cy="2970044"/>
          </a:xfrm>
          <a:prstGeom prst="rect">
            <a:avLst/>
          </a:prstGeom>
          <a:noFill/>
        </p:spPr>
        <p:txBody>
          <a:bodyPr wrap="square" lIns="91440" tIns="45720" rIns="91440" bIns="45720" rtlCol="0" anchor="t">
            <a:spAutoFit/>
          </a:bodyPr>
          <a:lstStyle/>
          <a:p>
            <a:pPr marL="151765" indent="-457200">
              <a:spcAft>
                <a:spcPts val="1000"/>
              </a:spcAft>
              <a:buFont typeface="Arial"/>
              <a:buChar char="•"/>
            </a:pPr>
            <a:r>
              <a:rPr lang="en-US" sz="2700">
                <a:latin typeface="Calibri"/>
                <a:cs typeface="Arial"/>
              </a:rPr>
              <a:t>Commitment to minimize noise and vibration during construction</a:t>
            </a:r>
            <a:endParaRPr lang="en-US">
              <a:latin typeface="Calibri"/>
              <a:cs typeface="Calibri"/>
            </a:endParaRPr>
          </a:p>
          <a:p>
            <a:pPr lvl="1" indent="-457200">
              <a:spcAft>
                <a:spcPts val="1000"/>
              </a:spcAft>
              <a:buFont typeface="Arial"/>
              <a:buChar char="•"/>
            </a:pPr>
            <a:r>
              <a:rPr lang="en-US" sz="2700">
                <a:latin typeface="Calibri"/>
                <a:cs typeface="Arial"/>
              </a:rPr>
              <a:t>Project Communications and Outreach Plan being prepared</a:t>
            </a:r>
          </a:p>
          <a:p>
            <a:pPr lvl="1" indent="-457200">
              <a:spcAft>
                <a:spcPts val="1000"/>
              </a:spcAft>
              <a:buFont typeface="Arial"/>
              <a:buChar char="•"/>
            </a:pPr>
            <a:r>
              <a:rPr lang="en-US" sz="2700">
                <a:latin typeface="Calibri"/>
                <a:cs typeface="Arial"/>
              </a:rPr>
              <a:t>Report includes locations for all construction impacts with locations and specific mitigations</a:t>
            </a:r>
          </a:p>
          <a:p>
            <a:pPr lvl="1" indent="-457200">
              <a:spcAft>
                <a:spcPts val="1000"/>
              </a:spcAft>
              <a:buFont typeface="Arial"/>
              <a:buChar char="•"/>
            </a:pPr>
            <a:r>
              <a:rPr lang="en-US" sz="2700">
                <a:latin typeface="Calibri"/>
                <a:cs typeface="Arial"/>
              </a:rPr>
              <a:t>Specific noise and vibration impacts with mitigation to be presented at subsequent SWG meeting</a:t>
            </a:r>
          </a:p>
        </p:txBody>
      </p:sp>
    </p:spTree>
    <p:extLst>
      <p:ext uri="{BB962C8B-B14F-4D97-AF65-F5344CB8AC3E}">
        <p14:creationId xmlns:p14="http://schemas.microsoft.com/office/powerpoint/2010/main" val="27766436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a:xfrm>
            <a:off x="11631142" y="6200085"/>
            <a:ext cx="0" cy="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49402-4170-CE4A-A196-BDEB35909225}" type="slidenum">
              <a:rPr kumimoji="0" lang="en-US" sz="1600" b="0" i="0" u="none" strike="noStrike" kern="1200" cap="none" spc="0" normalizeH="0" baseline="0" noProof="0" dirty="0" smtClean="0">
                <a:ln>
                  <a:noFill/>
                </a:ln>
                <a:solidFill>
                  <a:prstClr val="black"/>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600" b="0" i="0" u="none" strike="noStrike" kern="1200" cap="none" spc="0" normalizeH="0" baseline="0" noProof="0">
              <a:ln>
                <a:noFill/>
              </a:ln>
              <a:solidFill>
                <a:prstClr val="black"/>
              </a:solidFill>
              <a:effectLst/>
              <a:uLnTx/>
              <a:uFillTx/>
              <a:latin typeface="Arial"/>
              <a:ea typeface="+mn-ea"/>
              <a:cs typeface="Arial"/>
            </a:endParaRPr>
          </a:p>
        </p:txBody>
      </p:sp>
      <p:sp>
        <p:nvSpPr>
          <p:cNvPr id="7" name="Title 1"/>
          <p:cNvSpPr>
            <a:spLocks noGrp="1"/>
          </p:cNvSpPr>
          <p:nvPr>
            <p:ph type="title"/>
          </p:nvPr>
        </p:nvSpPr>
        <p:spPr>
          <a:xfrm>
            <a:off x="125128" y="78829"/>
            <a:ext cx="10311969" cy="730599"/>
          </a:xfrm>
        </p:spPr>
        <p:txBody>
          <a:bodyPr lIns="91440" tIns="45720" rIns="91440" bIns="45720" anchor="t">
            <a:normAutofit/>
          </a:bodyPr>
          <a:lstStyle/>
          <a:p>
            <a:pPr algn="l"/>
            <a:r>
              <a:rPr lang="en-US" sz="3700">
                <a:latin typeface="Calibri"/>
              </a:rPr>
              <a:t>General Noise and Vibration Mitigation</a:t>
            </a:r>
          </a:p>
        </p:txBody>
      </p:sp>
      <p:sp>
        <p:nvSpPr>
          <p:cNvPr id="11" name="Content Placeholder 4"/>
          <p:cNvSpPr txBox="1">
            <a:spLocks/>
          </p:cNvSpPr>
          <p:nvPr/>
        </p:nvSpPr>
        <p:spPr>
          <a:xfrm>
            <a:off x="441060" y="966451"/>
            <a:ext cx="5564885" cy="4690657"/>
          </a:xfrm>
          <a:prstGeom prst="rect">
            <a:avLst/>
          </a:prstGeom>
        </p:spPr>
        <p:txBody>
          <a:bodyPr vert="horz" lIns="121920" tIns="60960" rIns="121920" bIns="60960" rtlCol="0" anchor="t">
            <a:noAutofit/>
          </a:bodyPr>
          <a:lstStyle>
            <a:lvl1pPr marL="164592" indent="-342900" algn="l" defTabSz="457200" rtl="0" eaLnBrk="1" latinLnBrk="0" hangingPunct="1">
              <a:spcBef>
                <a:spcPct val="20000"/>
              </a:spcBef>
              <a:buFont typeface="Arial"/>
              <a:buChar char="•"/>
              <a:defRPr sz="1800" kern="1200" baseline="0">
                <a:solidFill>
                  <a:srgbClr val="31323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80365" lvl="1" indent="-380365" defTabSz="609585">
              <a:buFont typeface="Arial" panose="020B0604020202020204" pitchFamily="34" charset="0"/>
              <a:buChar char="•"/>
              <a:defRPr/>
            </a:pPr>
            <a:r>
              <a:rPr lang="en-US" sz="2700">
                <a:latin typeface="Calibri"/>
                <a:cs typeface="Calibri"/>
              </a:rPr>
              <a:t>Limit hours of operation</a:t>
            </a:r>
          </a:p>
          <a:p>
            <a:pPr marL="380365" lvl="1" indent="-380365" defTabSz="609585">
              <a:buFont typeface="Arial" panose="020B0604020202020204" pitchFamily="34" charset="0"/>
              <a:buChar char="•"/>
              <a:defRPr/>
            </a:pPr>
            <a:r>
              <a:rPr lang="en-US" sz="2700">
                <a:latin typeface="Calibri"/>
                <a:cs typeface="Calibri"/>
              </a:rPr>
              <a:t>Pre and post construction survey</a:t>
            </a:r>
          </a:p>
          <a:p>
            <a:pPr marL="380365" lvl="1" indent="-380365" defTabSz="609585">
              <a:buFont typeface="Arial" panose="020B0604020202020204" pitchFamily="34" charset="0"/>
              <a:buChar char="•"/>
              <a:defRPr/>
            </a:pPr>
            <a:r>
              <a:rPr lang="en-US" sz="2700">
                <a:latin typeface="Calibri"/>
                <a:cs typeface="Calibri"/>
              </a:rPr>
              <a:t>Vibration Monitoring</a:t>
            </a:r>
          </a:p>
          <a:p>
            <a:pPr marL="380365" lvl="1" indent="-380365" defTabSz="609585">
              <a:buFont typeface="Arial" panose="020B0604020202020204" pitchFamily="34" charset="0"/>
              <a:buChar char="•"/>
              <a:defRPr/>
            </a:pPr>
            <a:r>
              <a:rPr lang="en-US" sz="2700">
                <a:latin typeface="Calibri"/>
                <a:cs typeface="Calibri"/>
              </a:rPr>
              <a:t>Field items</a:t>
            </a:r>
            <a:endParaRPr lang="en-US" sz="2700"/>
          </a:p>
          <a:p>
            <a:pPr marL="780415" lvl="2" indent="-380365" defTabSz="609585">
              <a:buFont typeface="Wingdings" panose="020B0604020202020204" pitchFamily="34" charset="0"/>
              <a:buChar char="ü"/>
              <a:defRPr/>
            </a:pPr>
            <a:r>
              <a:rPr lang="en-US" sz="2700">
                <a:latin typeface="Calibri"/>
                <a:cs typeface="Calibri"/>
              </a:rPr>
              <a:t>Pile Cushion</a:t>
            </a:r>
            <a:endParaRPr lang="en-US" sz="2700"/>
          </a:p>
          <a:p>
            <a:pPr marL="780415" lvl="2" indent="-380365" defTabSz="609585">
              <a:buFont typeface="Wingdings"/>
              <a:buChar char="ü"/>
              <a:defRPr/>
            </a:pPr>
            <a:r>
              <a:rPr lang="en-US" sz="2700">
                <a:latin typeface="Calibri"/>
                <a:cs typeface="Calibri"/>
              </a:rPr>
              <a:t>Pile Shroud</a:t>
            </a:r>
            <a:endParaRPr lang="en-US" sz="2700"/>
          </a:p>
          <a:p>
            <a:pPr marL="780415" lvl="2" indent="-380365" defTabSz="609585">
              <a:buFont typeface="Wingdings" panose="020B0604020202020204" pitchFamily="34" charset="0"/>
              <a:buChar char="ü"/>
              <a:defRPr/>
            </a:pPr>
            <a:r>
              <a:rPr lang="en-US" sz="2700">
                <a:latin typeface="Calibri"/>
                <a:cs typeface="Calibri"/>
              </a:rPr>
              <a:t>Temporary noise walls</a:t>
            </a:r>
            <a:endParaRPr lang="en-US" sz="2700"/>
          </a:p>
          <a:p>
            <a:pPr marL="780415" lvl="2" indent="-380365" defTabSz="609585">
              <a:buFont typeface="Wingdings" panose="020B0604020202020204" pitchFamily="34" charset="0"/>
              <a:buChar char="ü"/>
              <a:defRPr/>
            </a:pPr>
            <a:r>
              <a:rPr lang="en-US" sz="2700">
                <a:latin typeface="Calibri"/>
                <a:cs typeface="Calibri"/>
              </a:rPr>
              <a:t>Cast in Drilled Holes Piles</a:t>
            </a:r>
          </a:p>
          <a:p>
            <a:pPr marL="780415" lvl="2" indent="-380365" defTabSz="609585">
              <a:buFont typeface="Wingdings" panose="020B0604020202020204" pitchFamily="34" charset="0"/>
              <a:buChar char="ü"/>
              <a:defRPr/>
            </a:pPr>
            <a:r>
              <a:rPr lang="en-US" sz="2700">
                <a:latin typeface="Calibri"/>
                <a:cs typeface="Calibri"/>
              </a:rPr>
              <a:t>Tire derived aggregates</a:t>
            </a:r>
            <a:endParaRPr lang="en-US" sz="2700"/>
          </a:p>
          <a:p>
            <a:pPr marL="380365" lvl="1" indent="-380365" defTabSz="609585">
              <a:buFont typeface="Arial" panose="020B0604020202020204" pitchFamily="34" charset="0"/>
              <a:buChar char="•"/>
              <a:defRPr/>
            </a:pPr>
            <a:r>
              <a:rPr lang="en-US" sz="2700">
                <a:latin typeface="Calibri"/>
                <a:cs typeface="Calibri"/>
              </a:rPr>
              <a:t>Painting and repair of cracks, if any</a:t>
            </a:r>
            <a:endParaRPr lang="en-US" sz="3100">
              <a:latin typeface="Calibri"/>
              <a:cs typeface="Calibri"/>
            </a:endParaRPr>
          </a:p>
        </p:txBody>
      </p:sp>
      <p:pic>
        <p:nvPicPr>
          <p:cNvPr id="8" name="Picture 7">
            <a:extLst>
              <a:ext uri="{FF2B5EF4-FFF2-40B4-BE49-F238E27FC236}">
                <a16:creationId xmlns:a16="http://schemas.microsoft.com/office/drawing/2014/main" id="{949504C5-94C9-4905-8FB7-6D25AFA8D20D}"/>
              </a:ext>
            </a:extLst>
          </p:cNvPr>
          <p:cNvPicPr>
            <a:picLocks noChangeAspect="1"/>
          </p:cNvPicPr>
          <p:nvPr/>
        </p:nvPicPr>
        <p:blipFill>
          <a:blip r:embed="rId3"/>
          <a:stretch>
            <a:fillRect/>
          </a:stretch>
        </p:blipFill>
        <p:spPr>
          <a:xfrm>
            <a:off x="6294275" y="1259735"/>
            <a:ext cx="2943225" cy="3381375"/>
          </a:xfrm>
          <a:prstGeom prst="rect">
            <a:avLst/>
          </a:prstGeom>
        </p:spPr>
      </p:pic>
      <p:pic>
        <p:nvPicPr>
          <p:cNvPr id="10" name="Picture 9">
            <a:extLst>
              <a:ext uri="{FF2B5EF4-FFF2-40B4-BE49-F238E27FC236}">
                <a16:creationId xmlns:a16="http://schemas.microsoft.com/office/drawing/2014/main" id="{831F3866-77F0-40C5-A29F-C52B9AFBDF8B}"/>
              </a:ext>
            </a:extLst>
          </p:cNvPr>
          <p:cNvPicPr>
            <a:picLocks noChangeAspect="1"/>
          </p:cNvPicPr>
          <p:nvPr/>
        </p:nvPicPr>
        <p:blipFill>
          <a:blip r:embed="rId4"/>
          <a:stretch>
            <a:fillRect/>
          </a:stretch>
        </p:blipFill>
        <p:spPr>
          <a:xfrm>
            <a:off x="9525830" y="2531386"/>
            <a:ext cx="2335739" cy="3429369"/>
          </a:xfrm>
          <a:prstGeom prst="rect">
            <a:avLst/>
          </a:prstGeom>
          <a:ln>
            <a:solidFill>
              <a:schemeClr val="accent6"/>
            </a:solidFill>
          </a:ln>
        </p:spPr>
      </p:pic>
    </p:spTree>
    <p:extLst>
      <p:ext uri="{BB962C8B-B14F-4D97-AF65-F5344CB8AC3E}">
        <p14:creationId xmlns:p14="http://schemas.microsoft.com/office/powerpoint/2010/main" val="39466280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5" descr="ppt16x9-background-07-07.png">
            <a:extLst>
              <a:ext uri="{FF2B5EF4-FFF2-40B4-BE49-F238E27FC236}">
                <a16:creationId xmlns:a16="http://schemas.microsoft.com/office/drawing/2014/main" id="{6707F060-B544-4648-815C-0BA48571EC71}"/>
              </a:ext>
            </a:extLst>
          </p:cNvPr>
          <p:cNvPicPr>
            <a:picLocks noChangeAspect="1"/>
          </p:cNvPicPr>
          <p:nvPr/>
        </p:nvPicPr>
        <p:blipFill rotWithShape="1">
          <a:blip r:embed="rId3">
            <a:extLst>
              <a:ext uri="{28A0092B-C50C-407E-A947-70E740481C1C}">
                <a14:useLocalDpi xmlns:a14="http://schemas.microsoft.com/office/drawing/2010/main" val="0"/>
              </a:ext>
            </a:extLst>
          </a:blip>
          <a:srcRect l="-46" r="-46"/>
          <a:stretch/>
        </p:blipFill>
        <p:spPr>
          <a:xfrm>
            <a:off x="3190" y="-305"/>
            <a:ext cx="12138397" cy="6858000"/>
          </a:xfrm>
          <a:prstGeom prst="rect">
            <a:avLst/>
          </a:prstGeom>
        </p:spPr>
      </p:pic>
      <p:sp>
        <p:nvSpPr>
          <p:cNvPr id="9" name="Slide Number Placeholder 3">
            <a:extLst>
              <a:ext uri="{FF2B5EF4-FFF2-40B4-BE49-F238E27FC236}">
                <a16:creationId xmlns:a16="http://schemas.microsoft.com/office/drawing/2014/main" id="{2F97E71A-6F85-4F3D-AA29-7B10C6F49432}"/>
              </a:ext>
            </a:extLst>
          </p:cNvPr>
          <p:cNvSpPr>
            <a:spLocks noGrp="1"/>
          </p:cNvSpPr>
          <p:nvPr/>
        </p:nvSpPr>
        <p:spPr>
          <a:xfrm>
            <a:off x="11571768" y="6335233"/>
            <a:ext cx="0" cy="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D849402-4170-CE4A-A196-BDEB35909225}" type="slidenum">
              <a:rPr kumimoji="0" lang="en-US" sz="1600" b="0" i="0" u="none" strike="noStrike" kern="1200" cap="none" spc="0" normalizeH="0" baseline="0" noProof="0" smtClean="0">
                <a:ln>
                  <a:noFill/>
                </a:ln>
                <a:solidFill>
                  <a:prstClr val="black"/>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600" b="0" i="0" u="none" strike="noStrike" kern="1200" cap="none" spc="0" normalizeH="0" baseline="0" noProof="0">
              <a:ln>
                <a:noFill/>
              </a:ln>
              <a:solidFill>
                <a:prstClr val="black"/>
              </a:solidFill>
              <a:effectLst/>
              <a:uLnTx/>
              <a:uFillTx/>
              <a:latin typeface="Arial"/>
              <a:ea typeface="+mn-ea"/>
              <a:cs typeface="Arial"/>
            </a:endParaRPr>
          </a:p>
        </p:txBody>
      </p:sp>
      <p:sp>
        <p:nvSpPr>
          <p:cNvPr id="10" name="Title 1">
            <a:extLst>
              <a:ext uri="{FF2B5EF4-FFF2-40B4-BE49-F238E27FC236}">
                <a16:creationId xmlns:a16="http://schemas.microsoft.com/office/drawing/2014/main" id="{372243BC-F03E-48CD-B67D-95495E5B9A07}"/>
              </a:ext>
            </a:extLst>
          </p:cNvPr>
          <p:cNvSpPr>
            <a:spLocks noGrp="1"/>
          </p:cNvSpPr>
          <p:nvPr/>
        </p:nvSpPr>
        <p:spPr>
          <a:xfrm>
            <a:off x="221511" y="79743"/>
            <a:ext cx="10126981" cy="716824"/>
          </a:xfr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700">
                <a:latin typeface="Calibri"/>
                <a:cs typeface="Calibri"/>
              </a:rPr>
              <a:t>Wrap Up</a:t>
            </a:r>
          </a:p>
        </p:txBody>
      </p:sp>
      <p:sp>
        <p:nvSpPr>
          <p:cNvPr id="12" name="Content Placeholder 4">
            <a:extLst>
              <a:ext uri="{FF2B5EF4-FFF2-40B4-BE49-F238E27FC236}">
                <a16:creationId xmlns:a16="http://schemas.microsoft.com/office/drawing/2014/main" id="{148E7509-8AEA-4C46-B51F-3395FA5D0DE9}"/>
              </a:ext>
            </a:extLst>
          </p:cNvPr>
          <p:cNvSpPr txBox="1">
            <a:spLocks/>
          </p:cNvSpPr>
          <p:nvPr/>
        </p:nvSpPr>
        <p:spPr>
          <a:xfrm>
            <a:off x="500514" y="966884"/>
            <a:ext cx="9753702" cy="3926663"/>
          </a:xfrm>
          <a:prstGeom prst="rect">
            <a:avLst/>
          </a:prstGeom>
        </p:spPr>
        <p:txBody>
          <a:bodyPr vert="horz" lIns="121920" tIns="60960" rIns="121920" bIns="6096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indent="0" defTabSz="609585">
              <a:buNone/>
            </a:pPr>
            <a:endParaRPr kumimoji="0" lang="en-US" sz="2400" b="0" i="0" u="none" strike="noStrike" kern="1200" cap="none" spc="0" normalizeH="0" baseline="0" noProof="0">
              <a:ln>
                <a:noFill/>
              </a:ln>
              <a:solidFill>
                <a:prstClr val="black"/>
              </a:solidFill>
              <a:effectLst/>
              <a:uLnTx/>
              <a:uFillTx/>
              <a:latin typeface="Calibri"/>
              <a:ea typeface="+mn-ea"/>
              <a:cs typeface="Arial"/>
            </a:endParaRPr>
          </a:p>
        </p:txBody>
      </p:sp>
      <p:sp>
        <p:nvSpPr>
          <p:cNvPr id="13" name="Rectangle 12">
            <a:extLst>
              <a:ext uri="{FF2B5EF4-FFF2-40B4-BE49-F238E27FC236}">
                <a16:creationId xmlns:a16="http://schemas.microsoft.com/office/drawing/2014/main" id="{1F62D099-13D2-4BB7-BC30-C799A7459F95}"/>
              </a:ext>
            </a:extLst>
          </p:cNvPr>
          <p:cNvSpPr/>
          <p:nvPr/>
        </p:nvSpPr>
        <p:spPr>
          <a:xfrm>
            <a:off x="424447" y="1511881"/>
            <a:ext cx="11683511" cy="4019562"/>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defTabSz="609585"/>
            <a:r>
              <a:rPr lang="en-US" sz="2200" b="1">
                <a:cs typeface="Calibri"/>
              </a:rPr>
              <a:t>Upcoming Meetings for 2021</a:t>
            </a:r>
          </a:p>
          <a:p>
            <a:pPr marL="837565" lvl="2" indent="-380365" defTabSz="609585">
              <a:buFont typeface="Arial" panose="020B0604020202020204" pitchFamily="34" charset="0"/>
              <a:buChar char="•"/>
            </a:pPr>
            <a:r>
              <a:rPr lang="en-US" sz="2200">
                <a:cs typeface="Calibri"/>
              </a:rPr>
              <a:t>VTA Board of Directors, September 2, 5:30 p.m.</a:t>
            </a:r>
          </a:p>
          <a:p>
            <a:pPr marL="837565" lvl="2" indent="-380365" defTabSz="609585">
              <a:buFont typeface="Arial" panose="020B0604020202020204" pitchFamily="34" charset="0"/>
              <a:buChar char="•"/>
            </a:pPr>
            <a:r>
              <a:rPr lang="en-US" sz="2200">
                <a:cs typeface="Calibri"/>
              </a:rPr>
              <a:t>EBRC-PAB: September 15, 2021, 4:00 p.m.</a:t>
            </a:r>
          </a:p>
          <a:p>
            <a:pPr marL="837565" lvl="2" indent="-380365" defTabSz="609585">
              <a:buFont typeface="Arial" panose="020B0604020202020204" pitchFamily="34" charset="0"/>
              <a:buChar char="•"/>
            </a:pPr>
            <a:endParaRPr lang="en-US" sz="2200" b="1">
              <a:cs typeface="Calibri"/>
            </a:endParaRPr>
          </a:p>
          <a:p>
            <a:pPr marL="0" lvl="1" defTabSz="609585"/>
            <a:r>
              <a:rPr lang="en-US" sz="2200" b="1">
                <a:cs typeface="Calibri"/>
              </a:rPr>
              <a:t>Stakeholder Working Group 2021 Dates </a:t>
            </a:r>
          </a:p>
          <a:p>
            <a:pPr marL="837565" lvl="2" indent="-274320" defTabSz="609585">
              <a:buFont typeface="Arial" panose="020B0604020202020204" pitchFamily="34" charset="0"/>
              <a:buChar char="•"/>
            </a:pPr>
            <a:r>
              <a:rPr lang="en-US" sz="2200">
                <a:solidFill>
                  <a:schemeClr val="tx1">
                    <a:lumMod val="50000"/>
                    <a:lumOff val="50000"/>
                  </a:schemeClr>
                </a:solidFill>
                <a:cs typeface="Calibri"/>
              </a:rPr>
              <a:t>February 25, 2021, 6:30 p.m.</a:t>
            </a:r>
          </a:p>
          <a:p>
            <a:pPr marL="837565" lvl="2" indent="-274320" defTabSz="609585">
              <a:buFont typeface="Arial" panose="020B0604020202020204" pitchFamily="34" charset="0"/>
              <a:buChar char="•"/>
            </a:pPr>
            <a:r>
              <a:rPr lang="en-US" sz="2200">
                <a:solidFill>
                  <a:schemeClr val="bg2">
                    <a:lumMod val="50000"/>
                  </a:schemeClr>
                </a:solidFill>
                <a:cs typeface="Calibri"/>
              </a:rPr>
              <a:t>June 24, 2021, 6:30 p.m.</a:t>
            </a:r>
          </a:p>
          <a:p>
            <a:pPr marL="837565" lvl="2" indent="-274320" defTabSz="609585">
              <a:buFont typeface="Arial" panose="020B0604020202020204" pitchFamily="34" charset="0"/>
              <a:buChar char="•"/>
            </a:pPr>
            <a:r>
              <a:rPr lang="en-US" sz="2200" b="1">
                <a:cs typeface="Calibri"/>
              </a:rPr>
              <a:t>August 26, 2021</a:t>
            </a:r>
            <a:r>
              <a:rPr lang="en-US" sz="2200">
                <a:cs typeface="Calibri"/>
              </a:rPr>
              <a:t>, 6:30 p.m.</a:t>
            </a:r>
          </a:p>
          <a:p>
            <a:pPr marL="837565" lvl="2" indent="-274320" defTabSz="609585">
              <a:buFont typeface="Arial" panose="020B0604020202020204" pitchFamily="34" charset="0"/>
              <a:buChar char="•"/>
            </a:pPr>
            <a:r>
              <a:rPr lang="en-US" sz="2200">
                <a:cs typeface="Calibri"/>
              </a:rPr>
              <a:t>November 18, 2021, 6:30 p.m.</a:t>
            </a:r>
          </a:p>
          <a:p>
            <a:pPr>
              <a:lnSpc>
                <a:spcPct val="160000"/>
              </a:lnSpc>
            </a:pPr>
            <a:r>
              <a:rPr lang="en-US" sz="2200" b="1"/>
              <a:t>Information Posted </a:t>
            </a:r>
            <a:r>
              <a:rPr lang="en-US" sz="2200">
                <a:hlinkClick r:id="rId4">
                  <a:extLst>
                    <a:ext uri="{A12FA001-AC4F-418D-AE19-62706E023703}">
                      <ahyp:hlinkClr xmlns:ahyp="http://schemas.microsoft.com/office/drawing/2018/hyperlinkcolor" val="tx"/>
                    </a:ext>
                  </a:extLst>
                </a:hlinkClick>
              </a:rPr>
              <a:t>www.vta.org/eastridgetobart</a:t>
            </a:r>
            <a:endParaRPr lang="en-US" sz="2200"/>
          </a:p>
          <a:p>
            <a:pPr marL="742950" lvl="1" indent="-285750">
              <a:buFont typeface="Arial" panose="020B0604020202020204" pitchFamily="34" charset="0"/>
              <a:buChar char="•"/>
            </a:pPr>
            <a:r>
              <a:rPr lang="en-US" sz="2200"/>
              <a:t>Recording of webinar will be available VTA’s YouTube channel and linked on the project page</a:t>
            </a:r>
            <a:endParaRPr lang="en-US" sz="2200">
              <a:cs typeface="Calibri"/>
            </a:endParaRPr>
          </a:p>
        </p:txBody>
      </p:sp>
    </p:spTree>
    <p:extLst>
      <p:ext uri="{BB962C8B-B14F-4D97-AF65-F5344CB8AC3E}">
        <p14:creationId xmlns:p14="http://schemas.microsoft.com/office/powerpoint/2010/main" val="39561510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ppt16x9-background-07-07.png"/>
          <p:cNvPicPr>
            <a:picLocks noGrp="1" noChangeAspect="1"/>
          </p:cNvPicPr>
          <p:nvPr>
            <p:ph idx="1"/>
          </p:nvPr>
        </p:nvPicPr>
        <p:blipFill rotWithShape="1">
          <a:blip r:embed="rId3">
            <a:extLst>
              <a:ext uri="{28A0092B-C50C-407E-A947-70E740481C1C}">
                <a14:useLocalDpi xmlns:a14="http://schemas.microsoft.com/office/drawing/2010/main" val="0"/>
              </a:ext>
            </a:extLst>
          </a:blip>
          <a:srcRect l="-46" r="-46"/>
          <a:stretch/>
        </p:blipFill>
        <p:spPr>
          <a:xfrm>
            <a:off x="1" y="0"/>
            <a:ext cx="12191999" cy="6858000"/>
          </a:xfrm>
        </p:spPr>
      </p:pic>
      <p:sp>
        <p:nvSpPr>
          <p:cNvPr id="4" name="Slide Number Placeholder 3"/>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49402-4170-CE4A-A196-BDEB35909225}" type="slidenum">
              <a:rPr kumimoji="0" lang="en-US" sz="1600" b="0" i="0" u="none" strike="noStrike" kern="1200" cap="none" spc="0" normalizeH="0" baseline="0" noProof="0" smtClean="0">
                <a:ln>
                  <a:noFill/>
                </a:ln>
                <a:solidFill>
                  <a:prstClr val="black"/>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600" b="0" i="0" u="none" strike="noStrike" kern="1200" cap="none" spc="0" normalizeH="0" baseline="0" noProof="0">
              <a:ln>
                <a:noFill/>
              </a:ln>
              <a:solidFill>
                <a:prstClr val="black"/>
              </a:solidFill>
              <a:effectLst/>
              <a:uLnTx/>
              <a:uFillTx/>
              <a:latin typeface="Arial"/>
              <a:ea typeface="+mn-ea"/>
              <a:cs typeface="Arial"/>
            </a:endParaRPr>
          </a:p>
        </p:txBody>
      </p:sp>
      <p:sp>
        <p:nvSpPr>
          <p:cNvPr id="7" name="Title 1"/>
          <p:cNvSpPr>
            <a:spLocks noGrp="1"/>
          </p:cNvSpPr>
          <p:nvPr>
            <p:ph type="title"/>
          </p:nvPr>
        </p:nvSpPr>
        <p:spPr>
          <a:xfrm>
            <a:off x="182881" y="1"/>
            <a:ext cx="10254216" cy="987552"/>
          </a:xfrm>
        </p:spPr>
        <p:txBody>
          <a:bodyPr>
            <a:normAutofit/>
          </a:bodyPr>
          <a:lstStyle/>
          <a:p>
            <a:r>
              <a:rPr lang="en-US" sz="3700">
                <a:latin typeface="Calibri"/>
              </a:rPr>
              <a:t>Zoom Meeting Code of Conduct</a:t>
            </a:r>
          </a:p>
        </p:txBody>
      </p:sp>
      <p:sp>
        <p:nvSpPr>
          <p:cNvPr id="11" name="Content Placeholder 4"/>
          <p:cNvSpPr txBox="1">
            <a:spLocks/>
          </p:cNvSpPr>
          <p:nvPr/>
        </p:nvSpPr>
        <p:spPr>
          <a:xfrm>
            <a:off x="500514" y="1499616"/>
            <a:ext cx="10393081" cy="4198539"/>
          </a:xfrm>
          <a:prstGeom prst="rect">
            <a:avLst/>
          </a:prstGeom>
        </p:spPr>
        <p:txBody>
          <a:bodyPr vert="horz" lIns="121920" tIns="60960" rIns="121920" bIns="60960" rtlCol="0" anchor="t">
            <a:noAutofit/>
          </a:bodyPr>
          <a:lstStyle>
            <a:lvl1pPr marL="164592" indent="-342900" algn="l" defTabSz="457200" rtl="0" eaLnBrk="1" latinLnBrk="0" hangingPunct="1">
              <a:spcBef>
                <a:spcPct val="20000"/>
              </a:spcBef>
              <a:buFont typeface="Arial"/>
              <a:buChar char="•"/>
              <a:defRPr sz="1800" kern="1200" baseline="0">
                <a:solidFill>
                  <a:srgbClr val="31323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lvl="0" indent="-285750" defTabSz="914400" fontAlgn="base">
              <a:lnSpc>
                <a:spcPct val="150000"/>
              </a:lnSpc>
              <a:spcBef>
                <a:spcPts val="0"/>
              </a:spcBef>
              <a:buFont typeface="Arial" panose="020B0604020202020204" pitchFamily="34" charset="0"/>
              <a:buChar char="•"/>
            </a:pPr>
            <a:r>
              <a:rPr lang="en-US" sz="2400">
                <a:latin typeface="Calibri"/>
                <a:cs typeface="+mn-cs"/>
              </a:rPr>
              <a:t>Treat all participants with kindness, respect and consideration</a:t>
            </a:r>
            <a:endParaRPr lang="en-US" sz="2400">
              <a:latin typeface="Calibri"/>
              <a:cs typeface="Calibri"/>
            </a:endParaRPr>
          </a:p>
          <a:p>
            <a:pPr marL="285750" indent="-285750" defTabSz="914400" fontAlgn="base">
              <a:lnSpc>
                <a:spcPct val="150000"/>
              </a:lnSpc>
              <a:spcBef>
                <a:spcPts val="0"/>
              </a:spcBef>
              <a:buFont typeface="Arial" panose="020B0604020202020204" pitchFamily="34" charset="0"/>
              <a:buChar char="•"/>
            </a:pPr>
            <a:r>
              <a:rPr lang="en-US" sz="2400">
                <a:latin typeface="Calibri"/>
                <a:cs typeface="+mn-cs"/>
              </a:rPr>
              <a:t>Value a diversity of views and opinions </a:t>
            </a:r>
            <a:endParaRPr lang="en-US" sz="2400">
              <a:latin typeface="Calibri"/>
              <a:cs typeface="Calibri"/>
            </a:endParaRPr>
          </a:p>
          <a:p>
            <a:pPr marL="285750" lvl="0" indent="-285750" defTabSz="914400" fontAlgn="base">
              <a:lnSpc>
                <a:spcPct val="150000"/>
              </a:lnSpc>
              <a:spcBef>
                <a:spcPts val="0"/>
              </a:spcBef>
              <a:buFont typeface="Arial" panose="020B0604020202020204" pitchFamily="34" charset="0"/>
              <a:buChar char="•"/>
            </a:pPr>
            <a:r>
              <a:rPr lang="en-US" sz="2400">
                <a:latin typeface="Calibri"/>
                <a:cs typeface="+mn-cs"/>
              </a:rPr>
              <a:t>Communicate openly, critiquing ideas rather than individuals</a:t>
            </a:r>
            <a:endParaRPr lang="en-US" sz="2400">
              <a:latin typeface="Calibri"/>
              <a:cs typeface="Calibri"/>
            </a:endParaRPr>
          </a:p>
          <a:p>
            <a:pPr marL="285750" lvl="0" indent="-285750" defTabSz="914400" fontAlgn="base">
              <a:spcBef>
                <a:spcPts val="0"/>
              </a:spcBef>
              <a:buFont typeface="Arial" panose="020B0604020202020204" pitchFamily="34" charset="0"/>
              <a:buChar char="•"/>
            </a:pPr>
            <a:r>
              <a:rPr lang="en-US" sz="2400">
                <a:latin typeface="Calibri"/>
                <a:cs typeface="+mn-cs"/>
              </a:rPr>
              <a:t>VTA will not tolerate demeaning, discriminatory or harassing behavior and speech. VTA staff will remove participants who refuse to adhere to this code</a:t>
            </a:r>
            <a:endParaRPr lang="en-US" sz="2400">
              <a:latin typeface="Calibri"/>
              <a:cs typeface="Calibri"/>
            </a:endParaRPr>
          </a:p>
          <a:p>
            <a:pPr marL="285750" lvl="0" indent="-285750" defTabSz="914400">
              <a:lnSpc>
                <a:spcPct val="150000"/>
              </a:lnSpc>
              <a:spcBef>
                <a:spcPts val="0"/>
              </a:spcBef>
              <a:buFont typeface="Arial" panose="020B0604020202020204" pitchFamily="34" charset="0"/>
              <a:buChar char="•"/>
            </a:pPr>
            <a:r>
              <a:rPr lang="en-US" sz="2400" b="1">
                <a:latin typeface="Calibri"/>
                <a:cs typeface="+mn-cs"/>
              </a:rPr>
              <a:t>Ask for (and accept) help</a:t>
            </a:r>
            <a:r>
              <a:rPr lang="en-US" sz="2400">
                <a:latin typeface="Calibri"/>
                <a:cs typeface="+mn-cs"/>
              </a:rPr>
              <a:t>. </a:t>
            </a:r>
            <a:r>
              <a:rPr lang="en-US" sz="2400" b="1">
                <a:latin typeface="Calibri"/>
                <a:cs typeface="+mn-cs"/>
              </a:rPr>
              <a:t>Embrace the moment and try something new</a:t>
            </a:r>
            <a:endParaRPr lang="en-US" sz="2400" b="1">
              <a:latin typeface="Calibri"/>
              <a:cs typeface="Calibri"/>
            </a:endParaRPr>
          </a:p>
          <a:p>
            <a:pPr marL="285750" lvl="0" indent="-285750" defTabSz="914400">
              <a:lnSpc>
                <a:spcPct val="150000"/>
              </a:lnSpc>
              <a:spcBef>
                <a:spcPts val="0"/>
              </a:spcBef>
              <a:buFont typeface="Arial" panose="020B0604020202020204" pitchFamily="34" charset="0"/>
              <a:buChar char="•"/>
            </a:pPr>
            <a:r>
              <a:rPr lang="en-US" sz="2400" b="1">
                <a:latin typeface="Calibri"/>
                <a:cs typeface="+mn-cs"/>
              </a:rPr>
              <a:t>Mute</a:t>
            </a:r>
            <a:r>
              <a:rPr lang="en-US" sz="2400">
                <a:latin typeface="Calibri"/>
                <a:cs typeface="+mn-cs"/>
              </a:rPr>
              <a:t> your audio when you aren’t speaking</a:t>
            </a:r>
            <a:endParaRPr lang="en-US" sz="2400">
              <a:latin typeface="Calibri"/>
              <a:cs typeface="Calibri"/>
            </a:endParaRPr>
          </a:p>
          <a:p>
            <a:pPr marL="285750" lvl="0" indent="-285750" defTabSz="914400">
              <a:lnSpc>
                <a:spcPct val="150000"/>
              </a:lnSpc>
              <a:spcBef>
                <a:spcPts val="0"/>
              </a:spcBef>
              <a:buFont typeface="Arial" panose="020B0604020202020204" pitchFamily="34" charset="0"/>
              <a:buChar char="•"/>
            </a:pPr>
            <a:r>
              <a:rPr lang="en-US" sz="2400" b="1">
                <a:latin typeface="Calibri"/>
                <a:cs typeface="+mn-cs"/>
              </a:rPr>
              <a:t>Raise your hand </a:t>
            </a:r>
            <a:r>
              <a:rPr lang="en-US" sz="2400">
                <a:latin typeface="Calibri"/>
                <a:cs typeface="+mn-cs"/>
              </a:rPr>
              <a:t>if you’d like to speak and lower your hand after speaking</a:t>
            </a:r>
            <a:endParaRPr lang="en-US" sz="2400">
              <a:latin typeface="Calibri"/>
              <a:cs typeface="Calibri"/>
            </a:endParaRPr>
          </a:p>
          <a:p>
            <a:pPr marL="380365" marR="0" lvl="1" indent="-380365" algn="l" defTabSz="609585"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lang="en-US" sz="2400" b="0" i="0" u="none" strike="noStrike" kern="1200" cap="none" spc="0" normalizeH="0" baseline="0" noProof="0">
              <a:ln>
                <a:noFill/>
              </a:ln>
              <a:solidFill>
                <a:prstClr val="black"/>
              </a:solidFill>
              <a:effectLst/>
              <a:uLnTx/>
              <a:uFillTx/>
              <a:latin typeface="Calibri"/>
              <a:cs typeface="Arial"/>
            </a:endParaRPr>
          </a:p>
        </p:txBody>
      </p:sp>
    </p:spTree>
    <p:extLst>
      <p:ext uri="{BB962C8B-B14F-4D97-AF65-F5344CB8AC3E}">
        <p14:creationId xmlns:p14="http://schemas.microsoft.com/office/powerpoint/2010/main" val="14561717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a:xfrm>
            <a:off x="11571767" y="6282070"/>
            <a:ext cx="0" cy="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49402-4170-CE4A-A196-BDEB35909225}" type="slidenum">
              <a:rPr kumimoji="0" lang="en-US" sz="1600" b="0" i="0" u="none" strike="noStrike" kern="1200" cap="none" spc="0" normalizeH="0" baseline="0" noProof="0" dirty="0" smtClean="0">
                <a:ln>
                  <a:noFill/>
                </a:ln>
                <a:solidFill>
                  <a:prstClr val="black"/>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600" b="0" i="0" u="none" strike="noStrike" kern="1200" cap="none" spc="0" normalizeH="0" baseline="0" noProof="0">
              <a:ln>
                <a:noFill/>
              </a:ln>
              <a:solidFill>
                <a:prstClr val="black"/>
              </a:solidFill>
              <a:effectLst/>
              <a:uLnTx/>
              <a:uFillTx/>
              <a:latin typeface="Arial"/>
              <a:ea typeface="+mn-ea"/>
              <a:cs typeface="Arial"/>
            </a:endParaRPr>
          </a:p>
        </p:txBody>
      </p:sp>
      <p:sp>
        <p:nvSpPr>
          <p:cNvPr id="7" name="Title 1"/>
          <p:cNvSpPr>
            <a:spLocks noGrp="1"/>
          </p:cNvSpPr>
          <p:nvPr>
            <p:ph type="title"/>
          </p:nvPr>
        </p:nvSpPr>
        <p:spPr>
          <a:xfrm>
            <a:off x="3332616" y="2587256"/>
            <a:ext cx="5102016" cy="898947"/>
          </a:xfrm>
        </p:spPr>
        <p:txBody>
          <a:bodyPr lIns="91440" tIns="45720" rIns="91440" bIns="45720" anchor="t">
            <a:normAutofit/>
          </a:bodyPr>
          <a:lstStyle/>
          <a:p>
            <a:r>
              <a:rPr lang="en-US" sz="5000">
                <a:solidFill>
                  <a:srgbClr val="0070C0"/>
                </a:solidFill>
                <a:latin typeface="Calibri"/>
              </a:rPr>
              <a:t>Open Discussion</a:t>
            </a:r>
            <a:endParaRPr lang="en-US" sz="5000">
              <a:solidFill>
                <a:srgbClr val="0070C0"/>
              </a:solidFill>
            </a:endParaRPr>
          </a:p>
        </p:txBody>
      </p:sp>
    </p:spTree>
    <p:extLst>
      <p:ext uri="{BB962C8B-B14F-4D97-AF65-F5344CB8AC3E}">
        <p14:creationId xmlns:p14="http://schemas.microsoft.com/office/powerpoint/2010/main" val="22444281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5" descr="ppt16x9-background-07-07.png">
            <a:extLst>
              <a:ext uri="{FF2B5EF4-FFF2-40B4-BE49-F238E27FC236}">
                <a16:creationId xmlns:a16="http://schemas.microsoft.com/office/drawing/2014/main" id="{AE1862F5-F426-4D37-8EC3-3286D6584943}"/>
              </a:ext>
            </a:extLst>
          </p:cNvPr>
          <p:cNvPicPr>
            <a:picLocks noChangeAspect="1"/>
          </p:cNvPicPr>
          <p:nvPr/>
        </p:nvPicPr>
        <p:blipFill rotWithShape="1">
          <a:blip r:embed="rId3">
            <a:extLst>
              <a:ext uri="{28A0092B-C50C-407E-A947-70E740481C1C}">
                <a14:useLocalDpi xmlns:a14="http://schemas.microsoft.com/office/drawing/2010/main" val="0"/>
              </a:ext>
            </a:extLst>
          </a:blip>
          <a:srcRect l="-46" r="-46"/>
          <a:stretch/>
        </p:blipFill>
        <p:spPr>
          <a:xfrm>
            <a:off x="90777" y="0"/>
            <a:ext cx="12101223" cy="6858000"/>
          </a:xfrm>
          <a:prstGeom prst="rect">
            <a:avLst/>
          </a:prstGeom>
        </p:spPr>
      </p:pic>
      <p:sp>
        <p:nvSpPr>
          <p:cNvPr id="9" name="Slide Number Placeholder 3">
            <a:extLst>
              <a:ext uri="{FF2B5EF4-FFF2-40B4-BE49-F238E27FC236}">
                <a16:creationId xmlns:a16="http://schemas.microsoft.com/office/drawing/2014/main" id="{B3D4D8AE-7A0C-4DB0-BD3D-10F9CD41D0D3}"/>
              </a:ext>
            </a:extLst>
          </p:cNvPr>
          <p:cNvSpPr>
            <a:spLocks noGrp="1"/>
          </p:cNvSpPr>
          <p:nvPr/>
        </p:nvSpPr>
        <p:spPr>
          <a:xfrm>
            <a:off x="11421140" y="6078279"/>
            <a:ext cx="0" cy="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D849402-4170-CE4A-A196-BDEB35909225}" type="slidenum">
              <a:rPr kumimoji="0" lang="en-US" sz="1600" b="0" i="0" u="none" strike="noStrike" kern="1200" cap="none" spc="0" normalizeH="0" baseline="0" noProof="0" smtClean="0">
                <a:ln>
                  <a:noFill/>
                </a:ln>
                <a:solidFill>
                  <a:prstClr val="black"/>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600" b="0" i="0" u="none" strike="noStrike" kern="1200" cap="none" spc="0" normalizeH="0" baseline="0" noProof="0">
              <a:ln>
                <a:noFill/>
              </a:ln>
              <a:solidFill>
                <a:prstClr val="black"/>
              </a:solidFill>
              <a:effectLst/>
              <a:uLnTx/>
              <a:uFillTx/>
              <a:latin typeface="Arial"/>
              <a:ea typeface="+mn-ea"/>
              <a:cs typeface="Arial"/>
            </a:endParaRPr>
          </a:p>
        </p:txBody>
      </p:sp>
      <p:sp>
        <p:nvSpPr>
          <p:cNvPr id="10" name="Title 1">
            <a:extLst>
              <a:ext uri="{FF2B5EF4-FFF2-40B4-BE49-F238E27FC236}">
                <a16:creationId xmlns:a16="http://schemas.microsoft.com/office/drawing/2014/main" id="{8B3C2AB8-7F25-40D6-8125-526F2403FCF7}"/>
              </a:ext>
            </a:extLst>
          </p:cNvPr>
          <p:cNvSpPr>
            <a:spLocks noGrp="1"/>
          </p:cNvSpPr>
          <p:nvPr/>
        </p:nvSpPr>
        <p:spPr>
          <a:xfrm>
            <a:off x="43793" y="218965"/>
            <a:ext cx="10437097" cy="827019"/>
          </a:xfr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700" b="0" i="0" u="none" strike="noStrike" kern="1200" cap="none" spc="0" normalizeH="0" baseline="0" noProof="0">
                <a:ln>
                  <a:noFill/>
                </a:ln>
                <a:solidFill>
                  <a:prstClr val="black"/>
                </a:solidFill>
                <a:effectLst/>
                <a:uLnTx/>
                <a:uFillTx/>
                <a:latin typeface="Calibri"/>
                <a:ea typeface="+mj-ea"/>
                <a:cs typeface="Calibri"/>
              </a:rPr>
              <a:t>VTA Community Outreach</a:t>
            </a:r>
            <a:r>
              <a:rPr kumimoji="0" lang="en-US" sz="4000" b="0" i="0" u="none" strike="noStrike" kern="1200" cap="none" spc="0" normalizeH="0" baseline="0" noProof="0">
                <a:ln>
                  <a:noFill/>
                </a:ln>
                <a:solidFill>
                  <a:prstClr val="black"/>
                </a:solidFill>
                <a:effectLst/>
                <a:uLnTx/>
                <a:uFillTx/>
                <a:latin typeface="Calibri Light" panose="020F0302020204030204"/>
                <a:ea typeface="+mj-ea"/>
                <a:cs typeface="+mj-cs"/>
              </a:rPr>
              <a:t> </a:t>
            </a:r>
            <a:endParaRPr kumimoji="0" lang="en-US" sz="4400" b="0" i="0" u="none" strike="noStrike" kern="1200" cap="none" spc="0" normalizeH="0" baseline="0" noProof="0">
              <a:ln>
                <a:noFill/>
              </a:ln>
              <a:solidFill>
                <a:prstClr val="black"/>
              </a:solidFill>
              <a:effectLst/>
              <a:uLnTx/>
              <a:uFillTx/>
              <a:latin typeface="Calibri Light" panose="020F0302020204030204"/>
              <a:ea typeface="+mj-ea"/>
              <a:cs typeface="Calibri Light"/>
            </a:endParaRPr>
          </a:p>
        </p:txBody>
      </p:sp>
      <p:sp>
        <p:nvSpPr>
          <p:cNvPr id="12" name="Content Placeholder 4">
            <a:extLst>
              <a:ext uri="{FF2B5EF4-FFF2-40B4-BE49-F238E27FC236}">
                <a16:creationId xmlns:a16="http://schemas.microsoft.com/office/drawing/2014/main" id="{A70167FA-ACBF-4A04-BE82-3EBE73D76E2F}"/>
              </a:ext>
            </a:extLst>
          </p:cNvPr>
          <p:cNvSpPr txBox="1">
            <a:spLocks/>
          </p:cNvSpPr>
          <p:nvPr/>
        </p:nvSpPr>
        <p:spPr>
          <a:xfrm>
            <a:off x="500514" y="1499616"/>
            <a:ext cx="9753702" cy="4198539"/>
          </a:xfrm>
          <a:prstGeom prst="rect">
            <a:avLst/>
          </a:prstGeom>
        </p:spPr>
        <p:txBody>
          <a:bodyPr vert="horz" lIns="121920" tIns="60960" rIns="121920" bIns="6096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1" indent="0" algn="l" defTabSz="609585"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white"/>
                </a:solidFill>
                <a:effectLst/>
                <a:uLnTx/>
                <a:uFillTx/>
                <a:latin typeface="Calibri"/>
                <a:ea typeface="+mn-ea"/>
                <a:cs typeface="+mn-cs"/>
              </a:rPr>
              <a:t>	Paste		</a:t>
            </a:r>
            <a:endParaRPr kumimoji="0" lang="en-US" sz="2400" b="0" i="0" u="none" strike="noStrike" kern="1200" cap="none" spc="0" normalizeH="0" baseline="0" noProof="0">
              <a:ln>
                <a:noFill/>
              </a:ln>
              <a:solidFill>
                <a:prstClr val="black"/>
              </a:solidFill>
              <a:effectLst/>
              <a:uLnTx/>
              <a:uFillTx/>
              <a:latin typeface="Calibri"/>
              <a:ea typeface="+mn-ea"/>
              <a:cs typeface="Arial"/>
            </a:endParaRPr>
          </a:p>
        </p:txBody>
      </p:sp>
      <p:sp>
        <p:nvSpPr>
          <p:cNvPr id="13" name="Rectangle 12">
            <a:extLst>
              <a:ext uri="{FF2B5EF4-FFF2-40B4-BE49-F238E27FC236}">
                <a16:creationId xmlns:a16="http://schemas.microsoft.com/office/drawing/2014/main" id="{47171A29-7F51-4F1A-AA5D-59F88B3D1C14}"/>
              </a:ext>
            </a:extLst>
          </p:cNvPr>
          <p:cNvSpPr/>
          <p:nvPr/>
        </p:nvSpPr>
        <p:spPr>
          <a:xfrm>
            <a:off x="308344" y="1594884"/>
            <a:ext cx="10930270" cy="549964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tab pos="1835105" algn="l"/>
              </a:tabLst>
              <a:defRPr/>
            </a:pPr>
            <a:r>
              <a:rPr kumimoji="0" lang="en-US" sz="2667" b="0" i="0" u="none" strike="noStrike" kern="1200" cap="none" spc="0" normalizeH="0" baseline="0" noProof="0">
                <a:ln>
                  <a:noFill/>
                </a:ln>
                <a:solidFill>
                  <a:prstClr val="black"/>
                </a:solidFill>
                <a:effectLst/>
                <a:uLnTx/>
                <a:uFillTx/>
                <a:latin typeface="Arial"/>
                <a:ea typeface="+mn-ea"/>
                <a:cs typeface="Arial"/>
              </a:rPr>
              <a:t>Kathleen Podrasky</a:t>
            </a:r>
          </a:p>
          <a:p>
            <a:pPr marL="0" marR="0" lvl="0" indent="0" algn="l" defTabSz="609585" rtl="0" eaLnBrk="1" fontAlgn="auto" latinLnBrk="0" hangingPunct="1">
              <a:lnSpc>
                <a:spcPct val="100000"/>
              </a:lnSpc>
              <a:spcBef>
                <a:spcPts val="0"/>
              </a:spcBef>
              <a:spcAft>
                <a:spcPts val="0"/>
              </a:spcAft>
              <a:buClrTx/>
              <a:buSzTx/>
              <a:buFontTx/>
              <a:buNone/>
              <a:tabLst>
                <a:tab pos="1835105" algn="l"/>
              </a:tabLst>
              <a:defRPr/>
            </a:pPr>
            <a:r>
              <a:rPr kumimoji="0" lang="en-US" sz="2667" b="0" i="0" u="none" strike="noStrike" kern="1200" cap="none" spc="0" normalizeH="0" baseline="0" noProof="0">
                <a:ln>
                  <a:noFill/>
                </a:ln>
                <a:solidFill>
                  <a:prstClr val="black"/>
                </a:solidFill>
                <a:effectLst/>
                <a:uLnTx/>
                <a:uFillTx/>
                <a:latin typeface="Arial"/>
                <a:ea typeface="+mn-ea"/>
                <a:cs typeface="Arial"/>
              </a:rPr>
              <a:t>Phone: (408) 321-5861</a:t>
            </a:r>
          </a:p>
          <a:p>
            <a:pPr marL="0" marR="0" lvl="0" indent="0" algn="l" defTabSz="609585" rtl="0" eaLnBrk="1" fontAlgn="auto" latinLnBrk="0" hangingPunct="1">
              <a:lnSpc>
                <a:spcPct val="100000"/>
              </a:lnSpc>
              <a:spcBef>
                <a:spcPts val="0"/>
              </a:spcBef>
              <a:spcAft>
                <a:spcPts val="0"/>
              </a:spcAft>
              <a:buClrTx/>
              <a:buSzTx/>
              <a:buFontTx/>
              <a:buNone/>
              <a:tabLst>
                <a:tab pos="1835105" algn="l"/>
              </a:tabLst>
              <a:defRPr/>
            </a:pPr>
            <a:r>
              <a:rPr kumimoji="0" lang="en-US" sz="2667" b="0" i="0" u="none" strike="noStrike" kern="1200" cap="none" spc="0" normalizeH="0" baseline="0" noProof="0">
                <a:ln>
                  <a:noFill/>
                </a:ln>
                <a:solidFill>
                  <a:prstClr val="black"/>
                </a:solidFill>
                <a:effectLst/>
                <a:uLnTx/>
                <a:uFillTx/>
                <a:latin typeface="Arial"/>
                <a:ea typeface="+mn-ea"/>
                <a:cs typeface="Arial"/>
              </a:rPr>
              <a:t>Email: </a:t>
            </a:r>
            <a:r>
              <a:rPr kumimoji="0" lang="en-US" sz="2667" b="0" i="0" u="none" strike="noStrike" kern="1200" cap="none" spc="0" normalizeH="0" baseline="0" noProof="0">
                <a:ln>
                  <a:noFill/>
                </a:ln>
                <a:solidFill>
                  <a:prstClr val="black"/>
                </a:solidFill>
                <a:effectLst/>
                <a:uLnTx/>
                <a:uFillTx/>
                <a:latin typeface="Arial"/>
                <a:ea typeface="+mn-ea"/>
                <a:cs typeface="Arial"/>
                <a:hlinkClick r:id="rId4">
                  <a:extLst>
                    <a:ext uri="{A12FA001-AC4F-418D-AE19-62706E023703}">
                      <ahyp:hlinkClr xmlns:ahyp="http://schemas.microsoft.com/office/drawing/2018/hyperlinkcolor" val="tx"/>
                    </a:ext>
                  </a:extLst>
                </a:hlinkClick>
              </a:rPr>
              <a:t>Kathleen.Podrasky@vta.org</a:t>
            </a:r>
            <a:endParaRPr kumimoji="0" lang="en-US" sz="2667"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609585" rtl="0" eaLnBrk="1" fontAlgn="auto" latinLnBrk="0" hangingPunct="1">
              <a:lnSpc>
                <a:spcPct val="100000"/>
              </a:lnSpc>
              <a:spcBef>
                <a:spcPts val="0"/>
              </a:spcBef>
              <a:spcAft>
                <a:spcPts val="0"/>
              </a:spcAft>
              <a:buClrTx/>
              <a:buSzTx/>
              <a:buFontTx/>
              <a:buNone/>
              <a:tabLst>
                <a:tab pos="1835105" algn="l"/>
              </a:tabLst>
              <a:defRPr/>
            </a:pPr>
            <a:endParaRPr kumimoji="0" lang="en-US" sz="2667"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609585" rtl="0" eaLnBrk="1" fontAlgn="auto" latinLnBrk="0" hangingPunct="1">
              <a:lnSpc>
                <a:spcPct val="100000"/>
              </a:lnSpc>
              <a:spcBef>
                <a:spcPts val="0"/>
              </a:spcBef>
              <a:spcAft>
                <a:spcPts val="0"/>
              </a:spcAft>
              <a:buClrTx/>
              <a:buSzTx/>
              <a:buFontTx/>
              <a:buNone/>
              <a:tabLst>
                <a:tab pos="1835105" algn="l"/>
              </a:tabLst>
              <a:defRPr/>
            </a:pPr>
            <a:r>
              <a:rPr kumimoji="0" lang="en-US" sz="2667" b="0" i="0" u="none" strike="noStrike" kern="1200" cap="none" spc="0" normalizeH="0" baseline="0" noProof="0">
                <a:ln>
                  <a:noFill/>
                </a:ln>
                <a:solidFill>
                  <a:prstClr val="black"/>
                </a:solidFill>
                <a:effectLst/>
                <a:uLnTx/>
                <a:uFillTx/>
                <a:latin typeface="Arial"/>
                <a:ea typeface="+mn-ea"/>
                <a:cs typeface="Arial"/>
              </a:rPr>
              <a:t>Phone: (408) 321-7575</a:t>
            </a:r>
          </a:p>
          <a:p>
            <a:pPr marL="0" marR="0" lvl="0" indent="0" algn="l" defTabSz="609585" rtl="0" eaLnBrk="1" fontAlgn="auto" latinLnBrk="0" hangingPunct="1">
              <a:lnSpc>
                <a:spcPct val="100000"/>
              </a:lnSpc>
              <a:spcBef>
                <a:spcPts val="0"/>
              </a:spcBef>
              <a:spcAft>
                <a:spcPts val="0"/>
              </a:spcAft>
              <a:buClrTx/>
              <a:buSzTx/>
              <a:buFontTx/>
              <a:buNone/>
              <a:tabLst>
                <a:tab pos="1835105" algn="l"/>
              </a:tabLst>
              <a:defRPr/>
            </a:pPr>
            <a:r>
              <a:rPr kumimoji="0" lang="en-US" sz="2667" b="0" i="0" u="none" strike="noStrike" kern="1200" cap="none" spc="0" normalizeH="0" baseline="0" noProof="0">
                <a:ln>
                  <a:noFill/>
                </a:ln>
                <a:solidFill>
                  <a:prstClr val="black"/>
                </a:solidFill>
                <a:effectLst/>
                <a:uLnTx/>
                <a:uFillTx/>
                <a:latin typeface="Arial"/>
                <a:ea typeface="+mn-ea"/>
                <a:cs typeface="Arial"/>
              </a:rPr>
              <a:t>Email: community.outreach@vta.org</a:t>
            </a:r>
          </a:p>
          <a:p>
            <a:pPr marL="0" marR="0" lvl="0" indent="0" algn="l" defTabSz="609585" rtl="0" eaLnBrk="1" fontAlgn="auto" latinLnBrk="0" hangingPunct="1">
              <a:lnSpc>
                <a:spcPct val="100000"/>
              </a:lnSpc>
              <a:spcBef>
                <a:spcPts val="0"/>
              </a:spcBef>
              <a:spcAft>
                <a:spcPts val="1600"/>
              </a:spcAft>
              <a:buClrTx/>
              <a:buSzTx/>
              <a:buFontTx/>
              <a:buNone/>
              <a:tabLst>
                <a:tab pos="1835105" algn="l"/>
              </a:tabLst>
              <a:defRPr/>
            </a:pPr>
            <a:r>
              <a:rPr kumimoji="0" lang="en-US" sz="2667" b="0" i="0" u="none" strike="noStrike" kern="1200" cap="none" spc="0" normalizeH="0" baseline="0" noProof="0">
                <a:ln>
                  <a:noFill/>
                </a:ln>
                <a:solidFill>
                  <a:prstClr val="black"/>
                </a:solidFill>
                <a:effectLst/>
                <a:uLnTx/>
                <a:uFillTx/>
                <a:latin typeface="Arial"/>
                <a:ea typeface="+mn-ea"/>
                <a:cs typeface="Arial"/>
              </a:rPr>
              <a:t>Website:  </a:t>
            </a:r>
            <a:r>
              <a:rPr kumimoji="0" lang="en-US" sz="2667" b="0" i="0" u="none" strike="noStrike" kern="1200" cap="none" spc="0" normalizeH="0" baseline="0" noProof="0">
                <a:ln>
                  <a:noFill/>
                </a:ln>
                <a:solidFill>
                  <a:prstClr val="black"/>
                </a:solidFill>
                <a:effectLst/>
                <a:uLnTx/>
                <a:uFillTx/>
                <a:latin typeface="Arial"/>
                <a:ea typeface="+mn-ea"/>
                <a:cs typeface="Arial"/>
                <a:hlinkClick r:id="rId5">
                  <a:extLst>
                    <a:ext uri="{A12FA001-AC4F-418D-AE19-62706E023703}">
                      <ahyp:hlinkClr xmlns:ahyp="http://schemas.microsoft.com/office/drawing/2018/hyperlinkcolor" val="tx"/>
                    </a:ext>
                  </a:extLst>
                </a:hlinkClick>
              </a:rPr>
              <a:t>www.vta.org/eastridgetobart</a:t>
            </a:r>
            <a:endParaRPr kumimoji="0" lang="en-US" sz="2667"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609585" rtl="0" eaLnBrk="1" fontAlgn="auto" latinLnBrk="0" hangingPunct="1">
              <a:lnSpc>
                <a:spcPct val="100000"/>
              </a:lnSpc>
              <a:spcBef>
                <a:spcPts val="0"/>
              </a:spcBef>
              <a:spcAft>
                <a:spcPts val="1600"/>
              </a:spcAft>
              <a:buClrTx/>
              <a:buSzTx/>
              <a:buFontTx/>
              <a:buNone/>
              <a:tabLst>
                <a:tab pos="1835105" algn="l"/>
              </a:tabLst>
              <a:defRPr/>
            </a:pPr>
            <a:r>
              <a:rPr kumimoji="0" lang="en-US" sz="2667" b="0" i="0" u="sng" strike="noStrike" kern="1200" cap="none" spc="0" normalizeH="0" baseline="0" noProof="0">
                <a:ln>
                  <a:noFill/>
                </a:ln>
                <a:solidFill>
                  <a:prstClr val="black"/>
                </a:solidFill>
                <a:effectLst/>
                <a:uLnTx/>
                <a:uFillTx/>
                <a:latin typeface="Arial"/>
                <a:ea typeface="+mn-ea"/>
                <a:cs typeface="Arial"/>
              </a:rPr>
              <a:t>Notifications</a:t>
            </a:r>
            <a:br>
              <a:rPr kumimoji="0" lang="en-US" sz="2667" b="0" i="0" u="none" strike="noStrike" kern="1200" cap="none" spc="0" normalizeH="0" baseline="0" noProof="0">
                <a:ln>
                  <a:noFill/>
                </a:ln>
                <a:solidFill>
                  <a:prstClr val="black"/>
                </a:solidFill>
                <a:effectLst/>
                <a:uLnTx/>
                <a:uFillTx/>
                <a:latin typeface="Arial"/>
                <a:ea typeface="+mn-ea"/>
                <a:cs typeface="Arial"/>
              </a:rPr>
            </a:br>
            <a:r>
              <a:rPr kumimoji="0" lang="en-US" sz="2000" b="0" i="0" u="none" strike="noStrike" kern="1200" cap="none" spc="0" normalizeH="0" baseline="0" noProof="0">
                <a:ln>
                  <a:noFill/>
                </a:ln>
                <a:solidFill>
                  <a:prstClr val="black"/>
                </a:solidFill>
                <a:effectLst/>
                <a:uLnTx/>
                <a:uFillTx/>
                <a:latin typeface="Arial"/>
                <a:ea typeface="+mn-ea"/>
                <a:cs typeface="Arial"/>
              </a:rPr>
              <a:t>Stakeholder email and </a:t>
            </a:r>
            <a:br>
              <a:rPr kumimoji="0" lang="en-US" sz="2000" b="0" i="0" u="none" strike="noStrike" kern="1200" cap="none" spc="0" normalizeH="0" baseline="0" noProof="0">
                <a:ln>
                  <a:noFill/>
                </a:ln>
                <a:solidFill>
                  <a:prstClr val="black"/>
                </a:solidFill>
                <a:effectLst/>
                <a:uLnTx/>
                <a:uFillTx/>
                <a:latin typeface="Arial"/>
                <a:ea typeface="+mn-ea"/>
                <a:cs typeface="Arial"/>
              </a:rPr>
            </a:br>
            <a:r>
              <a:rPr kumimoji="0" lang="en-US" sz="2000" b="0" i="0" u="none" strike="noStrike" kern="1200" cap="none" spc="0" normalizeH="0" baseline="0" noProof="0">
                <a:ln>
                  <a:noFill/>
                </a:ln>
                <a:solidFill>
                  <a:prstClr val="black"/>
                </a:solidFill>
                <a:effectLst/>
                <a:uLnTx/>
                <a:uFillTx/>
                <a:latin typeface="Arial"/>
                <a:ea typeface="+mn-ea"/>
                <a:cs typeface="Arial"/>
              </a:rPr>
              <a:t>EBRC-Policy Advisory Board email lists</a:t>
            </a:r>
          </a:p>
          <a:p>
            <a:pPr marL="0" marR="0" lvl="0" indent="0" algn="l" defTabSz="609585" rtl="0" eaLnBrk="1" fontAlgn="auto" latinLnBrk="0" hangingPunct="1">
              <a:lnSpc>
                <a:spcPct val="100000"/>
              </a:lnSpc>
              <a:spcBef>
                <a:spcPts val="0"/>
              </a:spcBef>
              <a:spcAft>
                <a:spcPts val="1600"/>
              </a:spcAft>
              <a:buClrTx/>
              <a:buSzTx/>
              <a:buFontTx/>
              <a:buNone/>
              <a:tabLst>
                <a:tab pos="1835105" algn="l"/>
              </a:tabLst>
              <a:defRPr/>
            </a:pPr>
            <a:endParaRPr kumimoji="0" lang="en-US" sz="2667" b="0" i="0" u="none" strike="noStrike" kern="1200" cap="none" spc="0" normalizeH="0" baseline="0" noProof="0">
              <a:ln>
                <a:noFill/>
              </a:ln>
              <a:solidFill>
                <a:prstClr val="black"/>
              </a:solidFill>
              <a:effectLst/>
              <a:uLnTx/>
              <a:uFillTx/>
              <a:latin typeface="Arial"/>
              <a:ea typeface="+mn-ea"/>
              <a:cs typeface="Arial"/>
            </a:endParaRPr>
          </a:p>
          <a:p>
            <a:pPr marL="0" marR="0" lvl="1" indent="0" algn="l"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BA1A656D-5500-4FC9-901D-0BB5AC7FCD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51825" y="0"/>
            <a:ext cx="3729065" cy="6632763"/>
          </a:xfrm>
          <a:prstGeom prst="rect">
            <a:avLst/>
          </a:prstGeom>
        </p:spPr>
      </p:pic>
    </p:spTree>
    <p:extLst>
      <p:ext uri="{BB962C8B-B14F-4D97-AF65-F5344CB8AC3E}">
        <p14:creationId xmlns:p14="http://schemas.microsoft.com/office/powerpoint/2010/main" val="13115060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ppt16x9-background-07-07.png"/>
          <p:cNvPicPr>
            <a:picLocks noGrp="1" noChangeAspect="1"/>
          </p:cNvPicPr>
          <p:nvPr>
            <p:ph idx="1"/>
          </p:nvPr>
        </p:nvPicPr>
        <p:blipFill rotWithShape="1">
          <a:blip r:embed="rId3">
            <a:extLst>
              <a:ext uri="{28A0092B-C50C-407E-A947-70E740481C1C}">
                <a14:useLocalDpi xmlns:a14="http://schemas.microsoft.com/office/drawing/2010/main" val="0"/>
              </a:ext>
            </a:extLst>
          </a:blip>
          <a:srcRect l="-46" r="-46"/>
          <a:stretch/>
        </p:blipFill>
        <p:spPr>
          <a:xfrm>
            <a:off x="1" y="0"/>
            <a:ext cx="12191999" cy="6858000"/>
          </a:xfrm>
        </p:spPr>
      </p:pic>
      <p:sp>
        <p:nvSpPr>
          <p:cNvPr id="4" name="Slide Number Placeholder 3"/>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49402-4170-CE4A-A196-BDEB35909225}" type="slidenum">
              <a:rPr kumimoji="0" lang="en-US" sz="1600" b="0" i="0" u="none" strike="noStrike" kern="1200" cap="none" spc="0" normalizeH="0" baseline="0" noProof="0" smtClean="0">
                <a:ln>
                  <a:noFill/>
                </a:ln>
                <a:solidFill>
                  <a:prstClr val="black"/>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600" b="0" i="0" u="none" strike="noStrike" kern="1200" cap="none" spc="0" normalizeH="0" baseline="0" noProof="0">
              <a:ln>
                <a:noFill/>
              </a:ln>
              <a:solidFill>
                <a:prstClr val="black"/>
              </a:solidFill>
              <a:effectLst/>
              <a:uLnTx/>
              <a:uFillTx/>
              <a:latin typeface="Arial"/>
              <a:ea typeface="+mn-ea"/>
              <a:cs typeface="Arial"/>
            </a:endParaRPr>
          </a:p>
        </p:txBody>
      </p:sp>
      <p:sp>
        <p:nvSpPr>
          <p:cNvPr id="7" name="Title 1"/>
          <p:cNvSpPr>
            <a:spLocks noGrp="1"/>
          </p:cNvSpPr>
          <p:nvPr>
            <p:ph type="title"/>
          </p:nvPr>
        </p:nvSpPr>
        <p:spPr>
          <a:xfrm>
            <a:off x="182881" y="1"/>
            <a:ext cx="10254216" cy="987552"/>
          </a:xfrm>
        </p:spPr>
        <p:txBody>
          <a:bodyPr>
            <a:normAutofit/>
          </a:bodyPr>
          <a:lstStyle/>
          <a:p>
            <a:r>
              <a:rPr lang="en-US" sz="3700">
                <a:solidFill>
                  <a:schemeClr val="tx1"/>
                </a:solidFill>
                <a:latin typeface="Calibri"/>
              </a:rPr>
              <a:t>SWG Members</a:t>
            </a:r>
          </a:p>
        </p:txBody>
      </p:sp>
      <p:sp>
        <p:nvSpPr>
          <p:cNvPr id="11" name="Content Placeholder 4"/>
          <p:cNvSpPr txBox="1">
            <a:spLocks/>
          </p:cNvSpPr>
          <p:nvPr/>
        </p:nvSpPr>
        <p:spPr>
          <a:xfrm>
            <a:off x="518031" y="1604719"/>
            <a:ext cx="9753702" cy="4198539"/>
          </a:xfrm>
          <a:prstGeom prst="rect">
            <a:avLst/>
          </a:prstGeom>
        </p:spPr>
        <p:txBody>
          <a:bodyPr vert="horz" lIns="121920" tIns="60960" rIns="121920" bIns="60960" rtlCol="0">
            <a:noAutofit/>
          </a:bodyPr>
          <a:lstStyle>
            <a:lvl1pPr marL="164592" indent="-342900" algn="l" defTabSz="457200" rtl="0" eaLnBrk="1" latinLnBrk="0" hangingPunct="1">
              <a:spcBef>
                <a:spcPct val="20000"/>
              </a:spcBef>
              <a:buFont typeface="Arial"/>
              <a:buChar char="•"/>
              <a:defRPr sz="1800" kern="1200" baseline="0">
                <a:solidFill>
                  <a:srgbClr val="31323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80990" lvl="1" indent="-380990" defTabSz="609585">
              <a:buFont typeface="Arial" panose="020B0604020202020204" pitchFamily="34" charset="0"/>
              <a:buChar char="•"/>
            </a:pPr>
            <a:r>
              <a:rPr lang="en-US" sz="2267" b="1">
                <a:solidFill>
                  <a:prstClr val="black"/>
                </a:solidFill>
                <a:latin typeface="Calibri"/>
                <a:cs typeface="+mn-cs"/>
              </a:rPr>
              <a:t>Ernesto Barajas </a:t>
            </a:r>
            <a:r>
              <a:rPr lang="en-US" sz="2267">
                <a:solidFill>
                  <a:prstClr val="black"/>
                </a:solidFill>
                <a:latin typeface="Calibri"/>
                <a:cs typeface="+mn-cs"/>
              </a:rPr>
              <a:t>– Cassel Neighborhood Association, District 5</a:t>
            </a:r>
            <a:endParaRPr lang="en-US" sz="2267">
              <a:solidFill>
                <a:prstClr val="black"/>
              </a:solidFill>
              <a:latin typeface="Calibri"/>
              <a:cs typeface="Calibri"/>
            </a:endParaRPr>
          </a:p>
          <a:p>
            <a:pPr marL="380990" lvl="1" indent="-380990" defTabSz="609585">
              <a:buFont typeface="Arial" panose="020B0604020202020204" pitchFamily="34" charset="0"/>
              <a:buChar char="•"/>
            </a:pPr>
            <a:r>
              <a:rPr lang="en-US" sz="2267" b="1">
                <a:solidFill>
                  <a:prstClr val="black"/>
                </a:solidFill>
                <a:latin typeface="Calibri"/>
                <a:cs typeface="+mn-cs"/>
              </a:rPr>
              <a:t>Sandy Flores </a:t>
            </a:r>
            <a:r>
              <a:rPr lang="en-US" sz="2267">
                <a:solidFill>
                  <a:prstClr val="black"/>
                </a:solidFill>
                <a:latin typeface="Calibri"/>
                <a:cs typeface="+mn-cs"/>
              </a:rPr>
              <a:t>– Capitol Park Goss Dobern Neighborhood Association, District 5</a:t>
            </a:r>
            <a:endParaRPr lang="en-US" sz="2267">
              <a:solidFill>
                <a:prstClr val="black"/>
              </a:solidFill>
              <a:latin typeface="Calibri"/>
              <a:cs typeface="Calibri"/>
            </a:endParaRPr>
          </a:p>
          <a:p>
            <a:pPr marL="380990" lvl="1" indent="-380990" defTabSz="609585">
              <a:spcAft>
                <a:spcPts val="1333"/>
              </a:spcAft>
              <a:buFont typeface="Arial" panose="020B0604020202020204" pitchFamily="34" charset="0"/>
              <a:buChar char="•"/>
            </a:pPr>
            <a:r>
              <a:rPr lang="en-US" sz="2267" b="1">
                <a:solidFill>
                  <a:prstClr val="black"/>
                </a:solidFill>
                <a:latin typeface="Calibri"/>
                <a:cs typeface="+mn-cs"/>
              </a:rPr>
              <a:t>Julie Nunes </a:t>
            </a:r>
            <a:r>
              <a:rPr lang="en-US" sz="2267">
                <a:solidFill>
                  <a:prstClr val="black"/>
                </a:solidFill>
                <a:latin typeface="Calibri"/>
                <a:cs typeface="+mn-cs"/>
              </a:rPr>
              <a:t>– Lyndale Neighborhood Association, District 5</a:t>
            </a:r>
            <a:endParaRPr lang="en-US" sz="2267">
              <a:solidFill>
                <a:prstClr val="black"/>
              </a:solidFill>
              <a:latin typeface="Calibri"/>
              <a:cs typeface="Calibri"/>
            </a:endParaRPr>
          </a:p>
          <a:p>
            <a:pPr marL="380990" lvl="1" indent="-380990" defTabSz="609585">
              <a:buFont typeface="Arial" panose="020B0604020202020204" pitchFamily="34" charset="0"/>
              <a:buChar char="•"/>
            </a:pPr>
            <a:r>
              <a:rPr lang="en-US" sz="2267" b="1">
                <a:solidFill>
                  <a:prstClr val="black"/>
                </a:solidFill>
                <a:latin typeface="Calibri"/>
                <a:cs typeface="+mn-cs"/>
              </a:rPr>
              <a:t>Laura Arechiga </a:t>
            </a:r>
            <a:r>
              <a:rPr lang="en-US" sz="2267">
                <a:solidFill>
                  <a:prstClr val="black"/>
                </a:solidFill>
                <a:latin typeface="Calibri"/>
                <a:cs typeface="+mn-cs"/>
              </a:rPr>
              <a:t>– Welch Park Neighborhood Association, District 8</a:t>
            </a:r>
            <a:endParaRPr lang="en-US" sz="2267">
              <a:solidFill>
                <a:prstClr val="black"/>
              </a:solidFill>
              <a:latin typeface="Calibri"/>
              <a:cs typeface="Calibri"/>
            </a:endParaRPr>
          </a:p>
          <a:p>
            <a:pPr marL="380990" lvl="1" indent="-380990" defTabSz="609585">
              <a:buFont typeface="Arial" panose="020B0604020202020204" pitchFamily="34" charset="0"/>
              <a:buChar char="•"/>
            </a:pPr>
            <a:r>
              <a:rPr lang="en-US" sz="2267" b="1">
                <a:solidFill>
                  <a:prstClr val="black"/>
                </a:solidFill>
                <a:latin typeface="Calibri"/>
                <a:cs typeface="+mn-cs"/>
              </a:rPr>
              <a:t>Jeremy Barousse </a:t>
            </a:r>
            <a:r>
              <a:rPr lang="en-US" sz="2267">
                <a:solidFill>
                  <a:prstClr val="black"/>
                </a:solidFill>
                <a:latin typeface="Calibri"/>
                <a:cs typeface="+mn-cs"/>
              </a:rPr>
              <a:t>– District 8 Roundtable, District 8</a:t>
            </a:r>
            <a:endParaRPr lang="en-US" sz="2267">
              <a:solidFill>
                <a:prstClr val="black"/>
              </a:solidFill>
              <a:latin typeface="Calibri"/>
              <a:cs typeface="Calibri"/>
            </a:endParaRPr>
          </a:p>
          <a:p>
            <a:pPr marL="380990" lvl="1" indent="-380990" defTabSz="609585">
              <a:buFont typeface="Arial" panose="020B0604020202020204" pitchFamily="34" charset="0"/>
              <a:buChar char="•"/>
            </a:pPr>
            <a:r>
              <a:rPr lang="en-US" sz="2267" b="1">
                <a:solidFill>
                  <a:prstClr val="black"/>
                </a:solidFill>
                <a:latin typeface="Calibri"/>
                <a:cs typeface="+mn-cs"/>
              </a:rPr>
              <a:t>Craig Ferguson </a:t>
            </a:r>
            <a:r>
              <a:rPr lang="en-US" sz="2267">
                <a:solidFill>
                  <a:prstClr val="black"/>
                </a:solidFill>
                <a:latin typeface="Calibri"/>
                <a:cs typeface="+mn-cs"/>
              </a:rPr>
              <a:t>– Thompson Creek Neighborhood Association, District 8</a:t>
            </a:r>
            <a:endParaRPr lang="en-US" sz="2267">
              <a:solidFill>
                <a:prstClr val="black"/>
              </a:solidFill>
              <a:latin typeface="Calibri"/>
              <a:cs typeface="Calibri"/>
            </a:endParaRPr>
          </a:p>
          <a:p>
            <a:pPr marL="380990" lvl="1" indent="-380990" defTabSz="609585">
              <a:spcAft>
                <a:spcPts val="1333"/>
              </a:spcAft>
              <a:buFont typeface="Arial" panose="020B0604020202020204" pitchFamily="34" charset="0"/>
              <a:buChar char="•"/>
            </a:pPr>
            <a:r>
              <a:rPr lang="en-US" sz="2267" b="1">
                <a:solidFill>
                  <a:prstClr val="black"/>
                </a:solidFill>
                <a:latin typeface="Calibri"/>
                <a:cs typeface="+mn-cs"/>
              </a:rPr>
              <a:t>Andres Solomonoff </a:t>
            </a:r>
            <a:r>
              <a:rPr lang="en-US" sz="2267">
                <a:solidFill>
                  <a:prstClr val="black"/>
                </a:solidFill>
                <a:latin typeface="Calibri"/>
                <a:cs typeface="+mn-cs"/>
              </a:rPr>
              <a:t>– Brahms/Edgeview Neighborhood Association, District 8</a:t>
            </a:r>
            <a:endParaRPr lang="en-US" sz="2267">
              <a:solidFill>
                <a:prstClr val="black"/>
              </a:solidFill>
              <a:latin typeface="Calibri"/>
              <a:cs typeface="Calibri"/>
            </a:endParaRPr>
          </a:p>
          <a:p>
            <a:pPr marL="380990" lvl="1" indent="-380990" defTabSz="609585">
              <a:buFont typeface="Arial" panose="020B0604020202020204" pitchFamily="34" charset="0"/>
              <a:buChar char="•"/>
            </a:pPr>
            <a:r>
              <a:rPr lang="en-US" sz="2267" b="1">
                <a:solidFill>
                  <a:prstClr val="black"/>
                </a:solidFill>
                <a:latin typeface="Calibri"/>
                <a:cs typeface="+mn-cs"/>
              </a:rPr>
              <a:t>Jessica Molina </a:t>
            </a:r>
            <a:r>
              <a:rPr lang="en-US" sz="2267">
                <a:solidFill>
                  <a:prstClr val="black"/>
                </a:solidFill>
                <a:latin typeface="Calibri"/>
                <a:cs typeface="+mn-cs"/>
              </a:rPr>
              <a:t>– Catholic Charities, First 5</a:t>
            </a:r>
            <a:endParaRPr lang="en-US" sz="2267">
              <a:solidFill>
                <a:prstClr val="black"/>
              </a:solidFill>
              <a:latin typeface="Calibri"/>
              <a:cs typeface="Calibri"/>
            </a:endParaRPr>
          </a:p>
          <a:p>
            <a:pPr marL="380990" lvl="1" indent="-380990" defTabSz="609585">
              <a:buFont typeface="Arial" panose="020B0604020202020204" pitchFamily="34" charset="0"/>
              <a:buChar char="•"/>
            </a:pPr>
            <a:r>
              <a:rPr lang="en-US" sz="2267" b="1">
                <a:solidFill>
                  <a:prstClr val="black"/>
                </a:solidFill>
                <a:latin typeface="Calibri"/>
                <a:cs typeface="+mn-cs"/>
              </a:rPr>
              <a:t>John Petersen </a:t>
            </a:r>
            <a:r>
              <a:rPr lang="en-US" sz="2267">
                <a:solidFill>
                  <a:prstClr val="black"/>
                </a:solidFill>
                <a:latin typeface="Calibri"/>
                <a:cs typeface="+mn-cs"/>
              </a:rPr>
              <a:t>– Eastridge Mall</a:t>
            </a:r>
            <a:endParaRPr lang="en-US" sz="2267">
              <a:solidFill>
                <a:prstClr val="black"/>
              </a:solidFill>
              <a:latin typeface="Calibri"/>
              <a:cs typeface="Calibri"/>
            </a:endParaRPr>
          </a:p>
          <a:p>
            <a:pPr marL="0" marR="0" lvl="1" indent="0" algn="l" defTabSz="609585" rtl="0" eaLnBrk="1" fontAlgn="auto" latinLnBrk="0" hangingPunct="1">
              <a:lnSpc>
                <a:spcPct val="100000"/>
              </a:lnSpc>
              <a:spcBef>
                <a:spcPct val="20000"/>
              </a:spcBef>
              <a:spcAft>
                <a:spcPts val="0"/>
              </a:spcAft>
              <a:buClrTx/>
              <a:buSz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Arial"/>
            </a:endParaRPr>
          </a:p>
        </p:txBody>
      </p:sp>
    </p:spTree>
    <p:extLst>
      <p:ext uri="{BB962C8B-B14F-4D97-AF65-F5344CB8AC3E}">
        <p14:creationId xmlns:p14="http://schemas.microsoft.com/office/powerpoint/2010/main" val="42386330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ppt16x9-background-07-07.png"/>
          <p:cNvPicPr>
            <a:picLocks noGrp="1" noChangeAspect="1"/>
          </p:cNvPicPr>
          <p:nvPr>
            <p:ph idx="1"/>
          </p:nvPr>
        </p:nvPicPr>
        <p:blipFill rotWithShape="1">
          <a:blip r:embed="rId3">
            <a:extLst>
              <a:ext uri="{28A0092B-C50C-407E-A947-70E740481C1C}">
                <a14:useLocalDpi xmlns:a14="http://schemas.microsoft.com/office/drawing/2010/main" val="0"/>
              </a:ext>
            </a:extLst>
          </a:blip>
          <a:srcRect l="-46" r="-46"/>
          <a:stretch/>
        </p:blipFill>
        <p:spPr>
          <a:xfrm>
            <a:off x="0" y="0"/>
            <a:ext cx="12191999" cy="6858000"/>
          </a:xfrm>
        </p:spPr>
      </p:pic>
      <p:sp>
        <p:nvSpPr>
          <p:cNvPr id="4" name="Slide Number Placeholder 3"/>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49402-4170-CE4A-A196-BDEB35909225}" type="slidenum">
              <a:rPr kumimoji="0" lang="en-US" sz="1600" b="0" i="0" u="none" strike="noStrike" kern="1200" cap="none" spc="0" normalizeH="0" baseline="0" noProof="0" smtClean="0">
                <a:ln>
                  <a:noFill/>
                </a:ln>
                <a:solidFill>
                  <a:prstClr val="black"/>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600" b="0" i="0" u="none" strike="noStrike" kern="1200" cap="none" spc="0" normalizeH="0" baseline="0" noProof="0">
              <a:ln>
                <a:noFill/>
              </a:ln>
              <a:solidFill>
                <a:prstClr val="black"/>
              </a:solidFill>
              <a:effectLst/>
              <a:uLnTx/>
              <a:uFillTx/>
              <a:latin typeface="Arial"/>
              <a:ea typeface="+mn-ea"/>
              <a:cs typeface="Arial"/>
            </a:endParaRPr>
          </a:p>
        </p:txBody>
      </p:sp>
      <p:sp>
        <p:nvSpPr>
          <p:cNvPr id="7" name="Title 1"/>
          <p:cNvSpPr>
            <a:spLocks noGrp="1"/>
          </p:cNvSpPr>
          <p:nvPr>
            <p:ph type="title"/>
          </p:nvPr>
        </p:nvSpPr>
        <p:spPr>
          <a:xfrm>
            <a:off x="182881" y="1"/>
            <a:ext cx="10254216" cy="987552"/>
          </a:xfrm>
        </p:spPr>
        <p:txBody>
          <a:bodyPr>
            <a:normAutofit/>
          </a:bodyPr>
          <a:lstStyle/>
          <a:p>
            <a:r>
              <a:rPr lang="en-US" sz="3700">
                <a:solidFill>
                  <a:schemeClr val="tx1"/>
                </a:solidFill>
                <a:latin typeface="Calibri"/>
              </a:rPr>
              <a:t>VTA Project Staff</a:t>
            </a:r>
          </a:p>
        </p:txBody>
      </p:sp>
      <p:sp>
        <p:nvSpPr>
          <p:cNvPr id="11" name="Content Placeholder 4"/>
          <p:cNvSpPr txBox="1">
            <a:spLocks/>
          </p:cNvSpPr>
          <p:nvPr/>
        </p:nvSpPr>
        <p:spPr>
          <a:xfrm>
            <a:off x="500514" y="1499616"/>
            <a:ext cx="9753702" cy="4198539"/>
          </a:xfrm>
          <a:prstGeom prst="rect">
            <a:avLst/>
          </a:prstGeom>
        </p:spPr>
        <p:txBody>
          <a:bodyPr vert="horz" lIns="121920" tIns="60960" rIns="121920" bIns="60960" rtlCol="0">
            <a:noAutofit/>
          </a:bodyPr>
          <a:lstStyle>
            <a:lvl1pPr marL="164592" indent="-342900" algn="l" defTabSz="457200" rtl="0" eaLnBrk="1" latinLnBrk="0" hangingPunct="1">
              <a:spcBef>
                <a:spcPct val="20000"/>
              </a:spcBef>
              <a:buFont typeface="Arial"/>
              <a:buChar char="•"/>
              <a:defRPr sz="1800" kern="1200" baseline="0">
                <a:solidFill>
                  <a:srgbClr val="31323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defTabSz="609585">
              <a:buNone/>
            </a:pPr>
            <a:r>
              <a:rPr lang="en-US">
                <a:latin typeface="Calibri"/>
              </a:rPr>
              <a:t>Community Outreach and Public Engagement</a:t>
            </a:r>
            <a:endParaRPr lang="en-US">
              <a:latin typeface="Calibri"/>
              <a:cs typeface="Calibri"/>
            </a:endParaRPr>
          </a:p>
          <a:p>
            <a:pPr marL="380990" lvl="1" indent="-380990" defTabSz="609585">
              <a:buFont typeface="Arial" panose="020B0604020202020204" pitchFamily="34" charset="0"/>
              <a:buChar char="•"/>
            </a:pPr>
            <a:r>
              <a:rPr lang="en-US">
                <a:latin typeface="Calibri"/>
              </a:rPr>
              <a:t>Kathleen Podrasky – Community Outreach Supervisor</a:t>
            </a:r>
            <a:endParaRPr lang="en-US">
              <a:latin typeface="Calibri"/>
              <a:cs typeface="Calibri"/>
            </a:endParaRPr>
          </a:p>
          <a:p>
            <a:pPr marL="380990" lvl="1" indent="-380990" defTabSz="609585">
              <a:spcAft>
                <a:spcPts val="1333"/>
              </a:spcAft>
              <a:buFont typeface="Arial" panose="020B0604020202020204" pitchFamily="34" charset="0"/>
              <a:buChar char="•"/>
            </a:pPr>
            <a:r>
              <a:rPr lang="en-US">
                <a:latin typeface="Calibri"/>
              </a:rPr>
              <a:t>David Lovato – Public Communications Specialist</a:t>
            </a:r>
          </a:p>
          <a:p>
            <a:pPr marL="0" indent="0" defTabSz="609585">
              <a:buNone/>
            </a:pPr>
            <a:r>
              <a:rPr lang="en-US" sz="2800">
                <a:latin typeface="Calibri"/>
              </a:rPr>
              <a:t>Engineering and Program Delivery</a:t>
            </a:r>
            <a:endParaRPr lang="en-US" sz="2800">
              <a:latin typeface="Calibri"/>
              <a:cs typeface="Calibri"/>
            </a:endParaRPr>
          </a:p>
          <a:p>
            <a:pPr marL="380990" indent="-380990" defTabSz="609585">
              <a:buFont typeface="Arial" panose="020B0604020202020204" pitchFamily="34" charset="0"/>
              <a:buChar char="•"/>
            </a:pPr>
            <a:r>
              <a:rPr lang="en-US" sz="2800">
                <a:latin typeface="Calibri"/>
              </a:rPr>
              <a:t>Ven Prasad, P.E. Project Manager</a:t>
            </a:r>
            <a:endParaRPr lang="en-US" sz="2800">
              <a:latin typeface="Calibri"/>
              <a:cs typeface="Calibri"/>
            </a:endParaRPr>
          </a:p>
          <a:p>
            <a:pPr marL="380990" indent="-380990" defTabSz="609585">
              <a:buFont typeface="Arial" panose="020B0604020202020204" pitchFamily="34" charset="0"/>
              <a:buChar char="•"/>
            </a:pPr>
            <a:r>
              <a:rPr lang="en-US" sz="2800">
                <a:latin typeface="Calibri"/>
              </a:rPr>
              <a:t>Hassan Basma, Transportation Engineering Manager</a:t>
            </a:r>
            <a:endParaRPr lang="en-US" sz="2800">
              <a:latin typeface="Calibri"/>
              <a:cs typeface="Calibri"/>
            </a:endParaRPr>
          </a:p>
          <a:p>
            <a:pPr marL="380990" indent="-380990" defTabSz="609585">
              <a:buFont typeface="Arial" panose="020B0604020202020204" pitchFamily="34" charset="0"/>
              <a:buChar char="•"/>
            </a:pPr>
            <a:r>
              <a:rPr lang="en-US" sz="2800">
                <a:latin typeface="Calibri"/>
              </a:rPr>
              <a:t>Ken Ronsse, Deputy Director, Rail &amp; Facilities</a:t>
            </a:r>
            <a:endParaRPr lang="en-US" sz="2800">
              <a:latin typeface="Calibri"/>
              <a:cs typeface="Calibri"/>
            </a:endParaRPr>
          </a:p>
          <a:p>
            <a:pPr marL="380990" indent="-380990" defTabSz="609585">
              <a:buFont typeface="Arial" panose="020B0604020202020204" pitchFamily="34" charset="0"/>
              <a:buChar char="•"/>
            </a:pPr>
            <a:r>
              <a:rPr lang="en-US" sz="2800">
                <a:latin typeface="Calibri"/>
              </a:rPr>
              <a:t>Ziad Dweiri, Project Engineer</a:t>
            </a:r>
          </a:p>
          <a:p>
            <a:pPr marL="0" marR="0" lvl="1" indent="0" algn="l" defTabSz="609585" rtl="0" eaLnBrk="1" fontAlgn="auto" latinLnBrk="0" hangingPunct="1">
              <a:lnSpc>
                <a:spcPct val="100000"/>
              </a:lnSpc>
              <a:spcBef>
                <a:spcPct val="20000"/>
              </a:spcBef>
              <a:spcAft>
                <a:spcPts val="0"/>
              </a:spcAft>
              <a:buClrTx/>
              <a:buSz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Arial"/>
            </a:endParaRPr>
          </a:p>
        </p:txBody>
      </p:sp>
    </p:spTree>
    <p:extLst>
      <p:ext uri="{BB962C8B-B14F-4D97-AF65-F5344CB8AC3E}">
        <p14:creationId xmlns:p14="http://schemas.microsoft.com/office/powerpoint/2010/main" val="35004696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ppt16x9-background-07-07.png"/>
          <p:cNvPicPr>
            <a:picLocks noGrp="1" noChangeAspect="1"/>
          </p:cNvPicPr>
          <p:nvPr>
            <p:ph idx="1"/>
          </p:nvPr>
        </p:nvPicPr>
        <p:blipFill rotWithShape="1">
          <a:blip r:embed="rId3">
            <a:extLst>
              <a:ext uri="{28A0092B-C50C-407E-A947-70E740481C1C}">
                <a14:useLocalDpi xmlns:a14="http://schemas.microsoft.com/office/drawing/2010/main" val="0"/>
              </a:ext>
            </a:extLst>
          </a:blip>
          <a:srcRect l="-46" r="-46"/>
          <a:stretch/>
        </p:blipFill>
        <p:spPr>
          <a:xfrm>
            <a:off x="3190" y="-26581"/>
            <a:ext cx="12374880" cy="6858000"/>
          </a:xfrm>
        </p:spPr>
      </p:pic>
      <p:sp>
        <p:nvSpPr>
          <p:cNvPr id="4" name="Slide Number Placeholder 3"/>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49402-4170-CE4A-A196-BDEB35909225}" type="slidenum">
              <a:rPr kumimoji="0" lang="en-US" sz="1600" b="0" i="0" u="none" strike="noStrike" kern="1200" cap="none" spc="0" normalizeH="0" baseline="0" noProof="0" smtClean="0">
                <a:ln>
                  <a:noFill/>
                </a:ln>
                <a:solidFill>
                  <a:prstClr val="black"/>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600" b="0" i="0" u="none" strike="noStrike" kern="1200" cap="none" spc="0" normalizeH="0" baseline="0" noProof="0">
              <a:ln>
                <a:noFill/>
              </a:ln>
              <a:solidFill>
                <a:prstClr val="black"/>
              </a:solidFill>
              <a:effectLst/>
              <a:uLnTx/>
              <a:uFillTx/>
              <a:latin typeface="Arial"/>
              <a:ea typeface="+mn-ea"/>
              <a:cs typeface="Arial"/>
            </a:endParaRPr>
          </a:p>
        </p:txBody>
      </p:sp>
      <p:sp>
        <p:nvSpPr>
          <p:cNvPr id="7" name="Title 1"/>
          <p:cNvSpPr>
            <a:spLocks noGrp="1"/>
          </p:cNvSpPr>
          <p:nvPr>
            <p:ph type="title"/>
          </p:nvPr>
        </p:nvSpPr>
        <p:spPr>
          <a:xfrm>
            <a:off x="182881" y="1"/>
            <a:ext cx="10254216" cy="987552"/>
          </a:xfrm>
        </p:spPr>
        <p:txBody>
          <a:bodyPr>
            <a:normAutofit/>
          </a:bodyPr>
          <a:lstStyle/>
          <a:p>
            <a:r>
              <a:rPr lang="en-US" sz="3700">
                <a:solidFill>
                  <a:schemeClr val="tx1"/>
                </a:solidFill>
                <a:latin typeface="Calibri"/>
              </a:rPr>
              <a:t>June 24, 2021, SWG Minutes</a:t>
            </a:r>
          </a:p>
        </p:txBody>
      </p:sp>
      <p:sp>
        <p:nvSpPr>
          <p:cNvPr id="11" name="Content Placeholder 4"/>
          <p:cNvSpPr txBox="1">
            <a:spLocks/>
          </p:cNvSpPr>
          <p:nvPr/>
        </p:nvSpPr>
        <p:spPr>
          <a:xfrm>
            <a:off x="570583" y="1841202"/>
            <a:ext cx="9753702" cy="3410264"/>
          </a:xfrm>
          <a:prstGeom prst="rect">
            <a:avLst/>
          </a:prstGeom>
        </p:spPr>
        <p:txBody>
          <a:bodyPr vert="horz" lIns="121920" tIns="60960" rIns="121920" bIns="60960" rtlCol="0" anchor="t">
            <a:noAutofit/>
          </a:bodyPr>
          <a:lstStyle>
            <a:lvl1pPr marL="164592" indent="-342900" algn="l" defTabSz="457200" rtl="0" eaLnBrk="1" latinLnBrk="0" hangingPunct="1">
              <a:spcBef>
                <a:spcPct val="20000"/>
              </a:spcBef>
              <a:buFont typeface="Arial"/>
              <a:buChar char="•"/>
              <a:defRPr sz="1800" kern="1200" baseline="0">
                <a:solidFill>
                  <a:srgbClr val="31323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64465" lvl="0">
              <a:spcAft>
                <a:spcPts val="600"/>
              </a:spcAft>
              <a:buFont typeface="Arial" panose="020B0604020202020204" pitchFamily="34" charset="0"/>
              <a:buChar char="•"/>
            </a:pPr>
            <a:r>
              <a:rPr lang="en-US" sz="2400" dirty="0"/>
              <a:t>Community Outreach Review</a:t>
            </a:r>
            <a:endParaRPr lang="en-US" dirty="0"/>
          </a:p>
          <a:p>
            <a:pPr marL="164465" lvl="0">
              <a:spcAft>
                <a:spcPts val="600"/>
              </a:spcAft>
              <a:buFont typeface="Arial" panose="020B0604020202020204" pitchFamily="34" charset="0"/>
              <a:buChar char="•"/>
            </a:pPr>
            <a:r>
              <a:rPr lang="en-US" sz="2400" dirty="0"/>
              <a:t>Project Status Updates</a:t>
            </a:r>
          </a:p>
          <a:p>
            <a:pPr marL="164465" lvl="0">
              <a:spcAft>
                <a:spcPts val="600"/>
              </a:spcAft>
              <a:buFont typeface="Arial" panose="020B0604020202020204" pitchFamily="34" charset="0"/>
              <a:buChar char="•"/>
            </a:pPr>
            <a:r>
              <a:rPr lang="en-US" sz="2400" dirty="0"/>
              <a:t>Utilities Relocation Presentation</a:t>
            </a:r>
          </a:p>
          <a:p>
            <a:pPr marL="164465" lvl="0">
              <a:spcAft>
                <a:spcPts val="600"/>
              </a:spcAft>
              <a:buFont typeface="Arial" panose="020B0604020202020204" pitchFamily="34" charset="0"/>
              <a:buChar char="•"/>
            </a:pPr>
            <a:r>
              <a:rPr lang="en-US" sz="2400" dirty="0"/>
              <a:t>Open Discussion</a:t>
            </a:r>
          </a:p>
          <a:p>
            <a:pPr marL="164465" lvl="0">
              <a:spcAft>
                <a:spcPts val="600"/>
              </a:spcAft>
              <a:buFont typeface="Arial" panose="020B0604020202020204" pitchFamily="34" charset="0"/>
              <a:buChar char="•"/>
            </a:pPr>
            <a:r>
              <a:rPr lang="en-US" sz="2400" dirty="0"/>
              <a:t>Wrap up – Next Meeting/Next PAB meeting dates</a:t>
            </a:r>
          </a:p>
        </p:txBody>
      </p:sp>
    </p:spTree>
    <p:extLst>
      <p:ext uri="{BB962C8B-B14F-4D97-AF65-F5344CB8AC3E}">
        <p14:creationId xmlns:p14="http://schemas.microsoft.com/office/powerpoint/2010/main" val="39431516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ppt16x9-background-07-07.png"/>
          <p:cNvPicPr>
            <a:picLocks noGrp="1" noChangeAspect="1"/>
          </p:cNvPicPr>
          <p:nvPr>
            <p:ph idx="1"/>
          </p:nvPr>
        </p:nvPicPr>
        <p:blipFill rotWithShape="1">
          <a:blip r:embed="rId3">
            <a:extLst>
              <a:ext uri="{28A0092B-C50C-407E-A947-70E740481C1C}">
                <a14:useLocalDpi xmlns:a14="http://schemas.microsoft.com/office/drawing/2010/main" val="0"/>
              </a:ext>
            </a:extLst>
          </a:blip>
          <a:srcRect l="-46" r="-46"/>
          <a:stretch/>
        </p:blipFill>
        <p:spPr>
          <a:xfrm>
            <a:off x="1036" y="1086"/>
            <a:ext cx="12191999" cy="6858000"/>
          </a:xfrm>
        </p:spPr>
      </p:pic>
      <p:sp>
        <p:nvSpPr>
          <p:cNvPr id="4" name="Slide Number Placeholder 3"/>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49402-4170-CE4A-A196-BDEB35909225}" type="slidenum">
              <a:rPr kumimoji="0" lang="en-US" sz="1600" b="0" i="0" u="none" strike="noStrike" kern="1200" cap="none" spc="0" normalizeH="0" baseline="0" noProof="0" smtClean="0">
                <a:ln>
                  <a:noFill/>
                </a:ln>
                <a:solidFill>
                  <a:prstClr val="black"/>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600" b="0" i="0" u="none" strike="noStrike" kern="1200" cap="none" spc="0" normalizeH="0" baseline="0" noProof="0">
              <a:ln>
                <a:noFill/>
              </a:ln>
              <a:solidFill>
                <a:prstClr val="black"/>
              </a:solidFill>
              <a:effectLst/>
              <a:uLnTx/>
              <a:uFillTx/>
              <a:latin typeface="Arial"/>
              <a:ea typeface="+mn-ea"/>
              <a:cs typeface="Arial"/>
            </a:endParaRPr>
          </a:p>
        </p:txBody>
      </p:sp>
      <p:sp>
        <p:nvSpPr>
          <p:cNvPr id="7" name="Title 1"/>
          <p:cNvSpPr>
            <a:spLocks noGrp="1"/>
          </p:cNvSpPr>
          <p:nvPr>
            <p:ph type="title"/>
          </p:nvPr>
        </p:nvSpPr>
        <p:spPr>
          <a:xfrm>
            <a:off x="125128" y="1"/>
            <a:ext cx="10311969" cy="987552"/>
          </a:xfrm>
        </p:spPr>
        <p:txBody>
          <a:bodyPr>
            <a:normAutofit/>
          </a:bodyPr>
          <a:lstStyle/>
          <a:p>
            <a:r>
              <a:rPr lang="en-US" sz="3700">
                <a:solidFill>
                  <a:schemeClr val="tx1"/>
                </a:solidFill>
                <a:latin typeface="Calibri"/>
              </a:rPr>
              <a:t>Community Outreach</a:t>
            </a:r>
          </a:p>
        </p:txBody>
      </p:sp>
      <p:sp>
        <p:nvSpPr>
          <p:cNvPr id="11" name="Content Placeholder 4"/>
          <p:cNvSpPr txBox="1">
            <a:spLocks/>
          </p:cNvSpPr>
          <p:nvPr/>
        </p:nvSpPr>
        <p:spPr>
          <a:xfrm>
            <a:off x="351617" y="1674788"/>
            <a:ext cx="10144007" cy="2998608"/>
          </a:xfrm>
          <a:prstGeom prst="rect">
            <a:avLst/>
          </a:prstGeom>
        </p:spPr>
        <p:txBody>
          <a:bodyPr vert="horz" lIns="121920" tIns="60960" rIns="121920" bIns="60960" rtlCol="0" anchor="t">
            <a:noAutofit/>
          </a:bodyPr>
          <a:lstStyle>
            <a:lvl1pPr marL="164592" indent="-342900" algn="l" defTabSz="457200" rtl="0" eaLnBrk="1" latinLnBrk="0" hangingPunct="1">
              <a:spcBef>
                <a:spcPct val="20000"/>
              </a:spcBef>
              <a:buFont typeface="Arial"/>
              <a:buChar char="•"/>
              <a:defRPr sz="1800" kern="1200" baseline="0">
                <a:solidFill>
                  <a:srgbClr val="31323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577850" defTabSz="609585"/>
            <a:r>
              <a:rPr lang="en-US" i="1">
                <a:solidFill>
                  <a:prstClr val="white"/>
                </a:solidFill>
                <a:latin typeface="Calibri"/>
              </a:rPr>
              <a:t>			</a:t>
            </a:r>
            <a:r>
              <a:rPr lang="en-US">
                <a:latin typeface="Calibri"/>
              </a:rPr>
              <a:t> </a:t>
            </a:r>
            <a:endParaRPr lang="en-US"/>
          </a:p>
          <a:p>
            <a:pPr marL="380365" lvl="1" indent="-380365" defTabSz="609585">
              <a:buFont typeface="Arial" panose="020B0604020202020204" pitchFamily="34" charset="0"/>
              <a:buChar char="•"/>
            </a:pPr>
            <a:r>
              <a:rPr lang="en-US">
                <a:latin typeface="Calibri"/>
              </a:rPr>
              <a:t>Building Removal Notice    </a:t>
            </a:r>
          </a:p>
          <a:p>
            <a:pPr marL="0" lvl="1" indent="0" defTabSz="609585">
              <a:buNone/>
            </a:pPr>
            <a:endParaRPr lang="en-US">
              <a:solidFill>
                <a:srgbClr val="FF0000"/>
              </a:solidFill>
              <a:latin typeface="Calibri"/>
            </a:endParaRPr>
          </a:p>
          <a:p>
            <a:pPr marL="380365" lvl="1" indent="-380365" defTabSz="609585">
              <a:spcBef>
                <a:spcPts val="0"/>
              </a:spcBef>
              <a:buFont typeface="Arial" panose="020B0604020202020204" pitchFamily="34" charset="0"/>
              <a:buChar char="•"/>
            </a:pPr>
            <a:r>
              <a:rPr lang="en-US">
                <a:latin typeface="Calibri"/>
              </a:rPr>
              <a:t>Newsletter and Utility Relocation Notice</a:t>
            </a:r>
          </a:p>
          <a:p>
            <a:pPr marL="380365" lvl="1" indent="-380365" defTabSz="609585">
              <a:spcBef>
                <a:spcPts val="0"/>
              </a:spcBef>
              <a:buFont typeface="Arial" panose="020B0604020202020204" pitchFamily="34" charset="0"/>
              <a:buChar char="•"/>
            </a:pPr>
            <a:endParaRPr lang="en-US">
              <a:latin typeface="Calibri"/>
            </a:endParaRPr>
          </a:p>
          <a:p>
            <a:pPr marL="380365" lvl="1" indent="-380365" defTabSz="609585">
              <a:spcBef>
                <a:spcPts val="0"/>
              </a:spcBef>
              <a:buFont typeface="Arial" panose="020B0604020202020204" pitchFamily="34" charset="0"/>
              <a:buChar char="•"/>
            </a:pPr>
            <a:r>
              <a:rPr lang="en-US">
                <a:latin typeface="Calibri"/>
              </a:rPr>
              <a:t>Ocala Field Visit</a:t>
            </a:r>
          </a:p>
        </p:txBody>
      </p:sp>
      <p:pic>
        <p:nvPicPr>
          <p:cNvPr id="3" name="Picture 2">
            <a:extLst>
              <a:ext uri="{FF2B5EF4-FFF2-40B4-BE49-F238E27FC236}">
                <a16:creationId xmlns:a16="http://schemas.microsoft.com/office/drawing/2014/main" id="{207DB43B-77AC-4304-97C2-12DE247EFD21}"/>
              </a:ext>
            </a:extLst>
          </p:cNvPr>
          <p:cNvPicPr>
            <a:picLocks noChangeAspect="1"/>
          </p:cNvPicPr>
          <p:nvPr/>
        </p:nvPicPr>
        <p:blipFill>
          <a:blip r:embed="rId4"/>
          <a:stretch>
            <a:fillRect/>
          </a:stretch>
        </p:blipFill>
        <p:spPr>
          <a:xfrm>
            <a:off x="7828273" y="71155"/>
            <a:ext cx="3540561" cy="3141625"/>
          </a:xfrm>
          <a:prstGeom prst="rect">
            <a:avLst/>
          </a:prstGeom>
        </p:spPr>
      </p:pic>
      <p:pic>
        <p:nvPicPr>
          <p:cNvPr id="8" name="Picture 7">
            <a:extLst>
              <a:ext uri="{FF2B5EF4-FFF2-40B4-BE49-F238E27FC236}">
                <a16:creationId xmlns:a16="http://schemas.microsoft.com/office/drawing/2014/main" id="{B773A2F7-AE71-4116-B1D2-DFBE42552AEB}"/>
              </a:ext>
            </a:extLst>
          </p:cNvPr>
          <p:cNvPicPr>
            <a:picLocks noChangeAspect="1"/>
          </p:cNvPicPr>
          <p:nvPr/>
        </p:nvPicPr>
        <p:blipFill>
          <a:blip r:embed="rId5"/>
          <a:stretch>
            <a:fillRect/>
          </a:stretch>
        </p:blipFill>
        <p:spPr>
          <a:xfrm>
            <a:off x="7017122" y="1641969"/>
            <a:ext cx="3280270" cy="4235349"/>
          </a:xfrm>
          <a:prstGeom prst="rect">
            <a:avLst/>
          </a:prstGeom>
        </p:spPr>
      </p:pic>
      <p:pic>
        <p:nvPicPr>
          <p:cNvPr id="13" name="Picture 12">
            <a:extLst>
              <a:ext uri="{FF2B5EF4-FFF2-40B4-BE49-F238E27FC236}">
                <a16:creationId xmlns:a16="http://schemas.microsoft.com/office/drawing/2014/main" id="{E8F5091B-5FDF-41B9-9CA6-1DE084D2CFBB}"/>
              </a:ext>
            </a:extLst>
          </p:cNvPr>
          <p:cNvPicPr>
            <a:picLocks noChangeAspect="1"/>
          </p:cNvPicPr>
          <p:nvPr/>
        </p:nvPicPr>
        <p:blipFill>
          <a:blip r:embed="rId6"/>
          <a:stretch>
            <a:fillRect/>
          </a:stretch>
        </p:blipFill>
        <p:spPr>
          <a:xfrm>
            <a:off x="6529355" y="4636646"/>
            <a:ext cx="5221057" cy="2123020"/>
          </a:xfrm>
          <a:prstGeom prst="rect">
            <a:avLst/>
          </a:prstGeom>
        </p:spPr>
      </p:pic>
    </p:spTree>
    <p:extLst>
      <p:ext uri="{BB962C8B-B14F-4D97-AF65-F5344CB8AC3E}">
        <p14:creationId xmlns:p14="http://schemas.microsoft.com/office/powerpoint/2010/main" val="19062917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11836" y="4559523"/>
            <a:ext cx="8176104" cy="1236440"/>
          </a:xfrm>
          <a:noFill/>
        </p:spPr>
        <p:txBody>
          <a:bodyPr vert="horz" lIns="91440" tIns="45720" rIns="91440" bIns="45720" rtlCol="0" anchor="b">
            <a:normAutofit/>
          </a:bodyPr>
          <a:lstStyle/>
          <a:p>
            <a:pPr defTabSz="914400">
              <a:lnSpc>
                <a:spcPct val="90000"/>
              </a:lnSpc>
            </a:pPr>
            <a:r>
              <a:rPr lang="en-US" sz="4000"/>
              <a:t>Eastridge to BART </a:t>
            </a:r>
            <a:br>
              <a:rPr lang="en-US" sz="4000"/>
            </a:br>
            <a:r>
              <a:rPr lang="en-US" sz="4000"/>
              <a:t>Regional Connector</a:t>
            </a:r>
          </a:p>
        </p:txBody>
      </p:sp>
      <p:sp>
        <p:nvSpPr>
          <p:cNvPr id="4" name="Title 1"/>
          <p:cNvSpPr txBox="1">
            <a:spLocks/>
          </p:cNvSpPr>
          <p:nvPr/>
        </p:nvSpPr>
        <p:spPr>
          <a:xfrm>
            <a:off x="2011836" y="5795963"/>
            <a:ext cx="8176104" cy="560388"/>
          </a:xfrm>
          <a:prstGeom prst="rect">
            <a:avLst/>
          </a:prstGeom>
          <a:noFill/>
        </p:spPr>
        <p:txBody>
          <a:bodyPr vert="horz" lIns="91440" tIns="45720" rIns="91440" bIns="45720" rtlCol="0">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914400">
              <a:lnSpc>
                <a:spcPct val="90000"/>
              </a:lnSpc>
              <a:spcBef>
                <a:spcPts val="1000"/>
              </a:spcBef>
            </a:pPr>
            <a:r>
              <a:rPr lang="en-US" sz="2400">
                <a:solidFill>
                  <a:prstClr val="black"/>
                </a:solidFill>
                <a:latin typeface="Arial"/>
              </a:rPr>
              <a:t>Public Art Process</a:t>
            </a:r>
          </a:p>
        </p:txBody>
      </p:sp>
      <p:pic>
        <p:nvPicPr>
          <p:cNvPr id="6" name="Picture 5"/>
          <p:cNvPicPr>
            <a:picLocks noChangeAspect="1"/>
          </p:cNvPicPr>
          <p:nvPr/>
        </p:nvPicPr>
        <p:blipFill rotWithShape="1">
          <a:blip r:embed="rId3"/>
          <a:srcRect t="16545"/>
          <a:stretch/>
        </p:blipFill>
        <p:spPr>
          <a:xfrm>
            <a:off x="1524021" y="1"/>
            <a:ext cx="9143979" cy="4239482"/>
          </a:xfrm>
          <a:prstGeom prst="rect">
            <a:avLst/>
          </a:prstGeom>
        </p:spPr>
      </p:pic>
    </p:spTree>
    <p:extLst>
      <p:ext uri="{BB962C8B-B14F-4D97-AF65-F5344CB8AC3E}">
        <p14:creationId xmlns:p14="http://schemas.microsoft.com/office/powerpoint/2010/main" val="40647100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VTA-PPT16x9-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BRC-PAB 9-18-19" id="{998D7FC1-7A34-4E81-857F-0DB947733220}" vid="{842B41D2-E767-4625-BCE1-D659D47B87E6}"/>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1522ec36-28c0-472d-ac15-74a8e0146ec7">
      <UserInfo>
        <DisplayName>Podrasky, Kathleen</DisplayName>
        <AccountId>113</AccountId>
        <AccountType/>
      </UserInfo>
      <UserInfo>
        <DisplayName>Ronsse, Kenneth</DisplayName>
        <AccountId>36</AccountId>
        <AccountType/>
      </UserInfo>
      <UserInfo>
        <DisplayName>Prasad, Ven</DisplayName>
        <AccountId>83</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739878A7DC3234E8458710E85AF48B5" ma:contentTypeVersion="11" ma:contentTypeDescription="Create a new document." ma:contentTypeScope="" ma:versionID="43286ad49a61e3c79361017c19215d4d">
  <xsd:schema xmlns:xsd="http://www.w3.org/2001/XMLSchema" xmlns:xs="http://www.w3.org/2001/XMLSchema" xmlns:p="http://schemas.microsoft.com/office/2006/metadata/properties" xmlns:ns3="1522ec36-28c0-472d-ac15-74a8e0146ec7" xmlns:ns4="ab34640c-b230-4aea-83bd-19c0811e10f6" targetNamespace="http://schemas.microsoft.com/office/2006/metadata/properties" ma:root="true" ma:fieldsID="f27b8c5611becdadf08e070ee8b75184" ns3:_="" ns4:_="">
    <xsd:import namespace="1522ec36-28c0-472d-ac15-74a8e0146ec7"/>
    <xsd:import namespace="ab34640c-b230-4aea-83bd-19c0811e10f6"/>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DateTaken"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522ec36-28c0-472d-ac15-74a8e0146ec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b34640c-b230-4aea-83bd-19c0811e10f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A12ADED-119F-4C14-8DE4-194F051207CA}">
  <ds:schemaRefs>
    <ds:schemaRef ds:uri="1522ec36-28c0-472d-ac15-74a8e0146ec7"/>
    <ds:schemaRef ds:uri="http://purl.org/dc/terms/"/>
    <ds:schemaRef ds:uri="http://schemas.openxmlformats.org/package/2006/metadata/core-properties"/>
    <ds:schemaRef ds:uri="http://schemas.microsoft.com/office/2006/documentManagement/types"/>
    <ds:schemaRef ds:uri="ab34640c-b230-4aea-83bd-19c0811e10f6"/>
    <ds:schemaRef ds:uri="http://purl.org/dc/elements/1.1/"/>
    <ds:schemaRef ds:uri="http://schemas.microsoft.com/office/2006/metadata/properti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58F82D55-4EE0-4869-9A98-7C3B05BB9675}">
  <ds:schemaRefs>
    <ds:schemaRef ds:uri="1522ec36-28c0-472d-ac15-74a8e0146ec7"/>
    <ds:schemaRef ds:uri="ab34640c-b230-4aea-83bd-19c0811e10f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62B1277-B5D4-4403-9435-32975F54ECA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2162</Words>
  <Application>Microsoft Office PowerPoint</Application>
  <PresentationFormat>Widescreen</PresentationFormat>
  <Paragraphs>394</Paragraphs>
  <Slides>41</Slides>
  <Notes>41</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41</vt:i4>
      </vt:variant>
    </vt:vector>
  </HeadingPairs>
  <TitlesOfParts>
    <vt:vector size="53" baseType="lpstr">
      <vt:lpstr>Arial</vt:lpstr>
      <vt:lpstr>Arial,Sans-Serif</vt:lpstr>
      <vt:lpstr>Calibri</vt:lpstr>
      <vt:lpstr>Calibri Light</vt:lpstr>
      <vt:lpstr>Museo Sans 300</vt:lpstr>
      <vt:lpstr>Museo Sans 500</vt:lpstr>
      <vt:lpstr>Museo Sans 700</vt:lpstr>
      <vt:lpstr>Times New Roman</vt:lpstr>
      <vt:lpstr>Wingdings</vt:lpstr>
      <vt:lpstr>Office Theme</vt:lpstr>
      <vt:lpstr>VTA-PPT16x9-template</vt:lpstr>
      <vt:lpstr>1_Office Theme</vt:lpstr>
      <vt:lpstr>    Eastridge to BART     Regional Connector    Stakeholder Working Group  </vt:lpstr>
      <vt:lpstr>Meeting Agenda</vt:lpstr>
      <vt:lpstr>Zoom Webinar</vt:lpstr>
      <vt:lpstr>Zoom Meeting Code of Conduct</vt:lpstr>
      <vt:lpstr>SWG Members</vt:lpstr>
      <vt:lpstr>VTA Project Staff</vt:lpstr>
      <vt:lpstr>June 24, 2021, SWG Minutes</vt:lpstr>
      <vt:lpstr>Community Outreach</vt:lpstr>
      <vt:lpstr>Eastridge to BART  Regional Connector</vt:lpstr>
      <vt:lpstr>Art Program Management</vt:lpstr>
      <vt:lpstr>EBRC Art Program Objectives</vt:lpstr>
      <vt:lpstr>EBRC Art Program Objectives</vt:lpstr>
      <vt:lpstr>Public Art Budget</vt:lpstr>
      <vt:lpstr>Artist Scope of Work</vt:lpstr>
      <vt:lpstr>Public Art Opportunities</vt:lpstr>
      <vt:lpstr>Story Station</vt:lpstr>
      <vt:lpstr>Story Station</vt:lpstr>
      <vt:lpstr> Project Update</vt:lpstr>
      <vt:lpstr>Eastridge</vt:lpstr>
      <vt:lpstr>Artist Eligibility</vt:lpstr>
      <vt:lpstr>Selection Process</vt:lpstr>
      <vt:lpstr>Selection Considerations </vt:lpstr>
      <vt:lpstr>Selection Panel </vt:lpstr>
      <vt:lpstr>Selection Schedule</vt:lpstr>
      <vt:lpstr>Community Engagement</vt:lpstr>
      <vt:lpstr>PowerPoint Presentation</vt:lpstr>
      <vt:lpstr>PowerPoint Presentation</vt:lpstr>
      <vt:lpstr>Project Update</vt:lpstr>
      <vt:lpstr>Utility Relocation</vt:lpstr>
      <vt:lpstr>PowerPoint Presentation</vt:lpstr>
      <vt:lpstr>Noise and Vibration Introduction</vt:lpstr>
      <vt:lpstr>Cause of Noise and Vibration</vt:lpstr>
      <vt:lpstr>Noise and Vibration Criteria</vt:lpstr>
      <vt:lpstr>Noise</vt:lpstr>
      <vt:lpstr>Noise Level Comparison</vt:lpstr>
      <vt:lpstr>Vibration</vt:lpstr>
      <vt:lpstr> Construction Mitigation </vt:lpstr>
      <vt:lpstr>General Noise and Vibration Mitigation</vt:lpstr>
      <vt:lpstr>PowerPoint Presentation</vt:lpstr>
      <vt:lpstr>Open Discussion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Kathleen Podrasky</dc:creator>
  <cp:lastModifiedBy>Podrasky, Kathleen</cp:lastModifiedBy>
  <cp:revision>1</cp:revision>
  <dcterms:created xsi:type="dcterms:W3CDTF">2020-11-05T18:23:26Z</dcterms:created>
  <dcterms:modified xsi:type="dcterms:W3CDTF">2021-08-26T22:49:23Z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0x010100F739878A7DC3234E8458710E85AF48B5</vt:lpwstr>
  </property>
</Properties>
</file>