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media/image13.jpg" ContentType="image/jpeg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2.xml" ContentType="application/vnd.openxmlformats-officedocument.themeOverride+xml"/>
  <Override PartName="/ppt/media/image20.jpg" ContentType="image/jpeg"/>
  <Override PartName="/ppt/media/image21.jpg" ContentType="image/jpeg"/>
  <Override PartName="/ppt/media/image23.jpg" ContentType="image/jpeg"/>
  <Override PartName="/ppt/media/image25.jpg" ContentType="image/jpeg"/>
  <Override PartName="/ppt/media/image26.jpg" ContentType="image/jpeg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3.xml" ContentType="application/vnd.openxmlformats-officedocument.themeOverride+xml"/>
  <Override PartName="/ppt/media/image27.jpg" ContentType="image/jpeg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theme/themeOverride4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90" r:id="rId2"/>
    <p:sldMasterId id="2147483708" r:id="rId3"/>
    <p:sldMasterId id="2147483721" r:id="rId4"/>
    <p:sldMasterId id="2147483742" r:id="rId5"/>
  </p:sldMasterIdLst>
  <p:notesMasterIdLst>
    <p:notesMasterId r:id="rId36"/>
  </p:notesMasterIdLst>
  <p:handoutMasterIdLst>
    <p:handoutMasterId r:id="rId37"/>
  </p:handoutMasterIdLst>
  <p:sldIdLst>
    <p:sldId id="257" r:id="rId6"/>
    <p:sldId id="285" r:id="rId7"/>
    <p:sldId id="267" r:id="rId8"/>
    <p:sldId id="415" r:id="rId9"/>
    <p:sldId id="101425" r:id="rId10"/>
    <p:sldId id="320" r:id="rId11"/>
    <p:sldId id="400" r:id="rId12"/>
    <p:sldId id="366" r:id="rId13"/>
    <p:sldId id="371" r:id="rId14"/>
    <p:sldId id="396" r:id="rId15"/>
    <p:sldId id="414" r:id="rId16"/>
    <p:sldId id="362" r:id="rId17"/>
    <p:sldId id="328" r:id="rId18"/>
    <p:sldId id="289" r:id="rId19"/>
    <p:sldId id="420" r:id="rId20"/>
    <p:sldId id="409" r:id="rId21"/>
    <p:sldId id="406" r:id="rId22"/>
    <p:sldId id="374" r:id="rId23"/>
    <p:sldId id="270" r:id="rId24"/>
    <p:sldId id="395" r:id="rId25"/>
    <p:sldId id="306" r:id="rId26"/>
    <p:sldId id="386" r:id="rId27"/>
    <p:sldId id="387" r:id="rId28"/>
    <p:sldId id="391" r:id="rId29"/>
    <p:sldId id="390" r:id="rId30"/>
    <p:sldId id="394" r:id="rId31"/>
    <p:sldId id="313" r:id="rId32"/>
    <p:sldId id="101399" r:id="rId33"/>
    <p:sldId id="101420" r:id="rId34"/>
    <p:sldId id="355" r:id="rId35"/>
  </p:sldIdLst>
  <p:sldSz cx="12192000" cy="6858000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473" autoAdjust="0"/>
    <p:restoredTop sz="94712" autoAdjust="0"/>
  </p:normalViewPr>
  <p:slideViewPr>
    <p:cSldViewPr snapToGrid="0">
      <p:cViewPr varScale="1">
        <p:scale>
          <a:sx n="94" d="100"/>
          <a:sy n="94" d="100"/>
        </p:scale>
        <p:origin x="108" y="3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223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package" Target="../embeddings/Microsoft_Excel_Worksheet6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1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498720622008147"/>
          <c:y val="0.14006695569450195"/>
          <c:w val="0.73835913622903215"/>
          <c:h val="0.71292079284386745"/>
        </c:manualLayout>
      </c:layout>
      <c:pie3DChart>
        <c:varyColors val="1"/>
        <c:ser>
          <c:idx val="0"/>
          <c:order val="0"/>
          <c:tx>
            <c:strRef>
              <c:f>REV!$B$4</c:f>
              <c:strCache>
                <c:ptCount val="1"/>
                <c:pt idx="0">
                  <c:v>FY24</c:v>
                </c:pt>
              </c:strCache>
            </c:strRef>
          </c:tx>
          <c:spPr>
            <a:ln>
              <a:solidFill>
                <a:prstClr val="black">
                  <a:lumMod val="25000"/>
                  <a:lumOff val="75000"/>
                </a:prstClr>
              </a:solidFill>
            </a:ln>
          </c:spPr>
          <c:dPt>
            <c:idx val="0"/>
            <c:bubble3D val="0"/>
            <c:spPr>
              <a:solidFill>
                <a:schemeClr val="accent1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  <a:sp3d>
                <a:contourClr>
                  <a:prstClr val="black">
                    <a:lumMod val="25000"/>
                    <a:lumOff val="75000"/>
                  </a:prst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F-F8B5-40D9-A89E-280999868ADA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  <a:sp3d>
                <a:contourClr>
                  <a:prstClr val="black">
                    <a:lumMod val="25000"/>
                    <a:lumOff val="75000"/>
                  </a:prst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4-F8B5-40D9-A89E-280999868ADA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  <a:sp3d>
                <a:contourClr>
                  <a:prstClr val="black">
                    <a:lumMod val="25000"/>
                    <a:lumOff val="75000"/>
                  </a:prst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10-F8B5-40D9-A89E-280999868ADA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  <a:sp3d>
                <a:contourClr>
                  <a:prstClr val="black">
                    <a:lumMod val="25000"/>
                    <a:lumOff val="75000"/>
                  </a:prst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C-F8B5-40D9-A89E-280999868AD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  <a:sp3d>
                <a:contourClr>
                  <a:prstClr val="black">
                    <a:lumMod val="25000"/>
                    <a:lumOff val="75000"/>
                  </a:prst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D-F8B5-40D9-A89E-280999868ADA}"/>
              </c:ext>
            </c:extLst>
          </c:dPt>
          <c:dPt>
            <c:idx val="5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  <a:sp3d>
                <a:contourClr>
                  <a:prstClr val="black">
                    <a:lumMod val="25000"/>
                    <a:lumOff val="75000"/>
                  </a:prst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E-F8B5-40D9-A89E-280999868ADA}"/>
              </c:ext>
            </c:extLst>
          </c:dPt>
          <c:dPt>
            <c:idx val="6"/>
            <c:bubble3D val="0"/>
            <c:spPr>
              <a:solidFill>
                <a:srgbClr val="FFFF00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  <a:sp3d>
                <a:contourClr>
                  <a:prstClr val="black">
                    <a:lumMod val="25000"/>
                    <a:lumOff val="75000"/>
                  </a:prst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B-F8B5-40D9-A89E-280999868ADA}"/>
              </c:ext>
            </c:extLst>
          </c:dPt>
          <c:dLbls>
            <c:dLbl>
              <c:idx val="0"/>
              <c:layout>
                <c:manualLayout>
                  <c:x val="-0.15289361976837373"/>
                  <c:y val="7.297523784361545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FF">
                          <a:alpha val="97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709616638850048"/>
                      <c:h val="0.254658794652258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F-F8B5-40D9-A89E-280999868ADA}"/>
                </c:ext>
              </c:extLst>
            </c:dLbl>
            <c:dLbl>
              <c:idx val="1"/>
              <c:layout>
                <c:manualLayout>
                  <c:x val="0.14856981828323274"/>
                  <c:y val="-0.2710610964852234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FFFFFF">
                          <a:alpha val="97000"/>
                        </a:srgb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856224952464855"/>
                      <c:h val="0.17714617691698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F8B5-40D9-A89E-280999868ADA}"/>
                </c:ext>
              </c:extLst>
            </c:dLbl>
            <c:dLbl>
              <c:idx val="2"/>
              <c:layout>
                <c:manualLayout>
                  <c:x val="6.2007440705411421E-2"/>
                  <c:y val="0.27966376912630808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tx1">
                            <a:alpha val="97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B1C9B17-B92E-48C6-B82B-5F22239B0B20}" type="CATEGORYNAME">
                      <a:rPr lang="en-US" sz="1200"/>
                      <a:pPr>
                        <a:defRPr sz="1200"/>
                      </a:pPr>
                      <a:t>[CATEGORY NAME]</a:t>
                    </a:fld>
                    <a:r>
                      <a:rPr lang="en-US" sz="1200" baseline="0" dirty="0"/>
                      <a:t>
</a:t>
                    </a:r>
                    <a:fld id="{0E17880B-CDCE-40F9-AAE2-DF92005A4B85}" type="PERCENTAGE">
                      <a:rPr lang="en-US" sz="1200" baseline="0"/>
                      <a:pPr>
                        <a:defRPr sz="1200"/>
                      </a:pPr>
                      <a:t>[PERCENTAGE]</a:t>
                    </a:fld>
                    <a:endParaRPr lang="en-US" sz="1200" baseline="0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tx1">
                          <a:alpha val="97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701390813834815"/>
                      <c:h val="0.2724379280044733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F8B5-40D9-A89E-280999868ADA}"/>
                </c:ext>
              </c:extLst>
            </c:dLbl>
            <c:dLbl>
              <c:idx val="3"/>
              <c:layout>
                <c:manualLayout>
                  <c:x val="2.2782384277548379E-2"/>
                  <c:y val="9.9158333514883477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428555676126686"/>
                      <c:h val="0.18514861695097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C-F8B5-40D9-A89E-280999868ADA}"/>
                </c:ext>
              </c:extLst>
            </c:dLbl>
            <c:dLbl>
              <c:idx val="4"/>
              <c:layout>
                <c:manualLayout>
                  <c:x val="-3.0944149903084119E-2"/>
                  <c:y val="-7.884998874389083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477323329476861"/>
                      <c:h val="0.1641387624089525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D-F8B5-40D9-A89E-280999868ADA}"/>
                </c:ext>
              </c:extLst>
            </c:dLbl>
            <c:dLbl>
              <c:idx val="5"/>
              <c:layout>
                <c:manualLayout>
                  <c:x val="3.4374788197940577E-2"/>
                  <c:y val="-2.645264244826847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48873230168368"/>
                      <c:h val="0.179536248302506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E-F8B5-40D9-A89E-280999868ADA}"/>
                </c:ext>
              </c:extLst>
            </c:dLbl>
            <c:dLbl>
              <c:idx val="6"/>
              <c:layout>
                <c:manualLayout>
                  <c:x val="0.27835290113323397"/>
                  <c:y val="5.6950059352945628E-2"/>
                </c:manualLayout>
              </c:layout>
              <c:tx>
                <c:rich>
                  <a:bodyPr/>
                  <a:lstStyle/>
                  <a:p>
                    <a:fld id="{F8A71332-0086-4B09-8A37-1D4FFABCD8D9}" type="CATEGORYNAME">
                      <a:rPr lang="en-US" sz="1200"/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9EB19C67-1D7C-4C20-A8EF-85B7FB655F2A}" type="PERCENTAGE">
                      <a:rPr lang="en-US" baseline="0"/>
                      <a:pPr/>
                      <a:t>[PERCENTAGE]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035051595448634"/>
                      <c:h val="0.243460200576603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F8B5-40D9-A89E-280999868AD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alpha val="97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ound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REV!$A$5:$A$11</c:f>
              <c:strCache>
                <c:ptCount val="7"/>
                <c:pt idx="0">
                  <c:v>1976 Sales Tax</c:v>
                </c:pt>
                <c:pt idx="1">
                  <c:v>TDA</c:v>
                </c:pt>
                <c:pt idx="2">
                  <c:v>2000 Measure A Operating Assistance</c:v>
                </c:pt>
                <c:pt idx="3">
                  <c:v>Other</c:v>
                </c:pt>
                <c:pt idx="4">
                  <c:v>STA</c:v>
                </c:pt>
                <c:pt idx="5">
                  <c:v>Fares</c:v>
                </c:pt>
                <c:pt idx="6">
                  <c:v>2016 Measure B - Transit OPS</c:v>
                </c:pt>
              </c:strCache>
            </c:strRef>
          </c:cat>
          <c:val>
            <c:numRef>
              <c:f>REV!$B$5:$B$11</c:f>
              <c:numCache>
                <c:formatCode>#,##0</c:formatCode>
                <c:ptCount val="7"/>
                <c:pt idx="0">
                  <c:v>279938</c:v>
                </c:pt>
                <c:pt idx="1">
                  <c:v>124770.24000000001</c:v>
                </c:pt>
                <c:pt idx="2">
                  <c:v>58087.135000000002</c:v>
                </c:pt>
                <c:pt idx="3">
                  <c:v>53062.933651899992</c:v>
                </c:pt>
                <c:pt idx="4">
                  <c:v>45724.7</c:v>
                </c:pt>
                <c:pt idx="5">
                  <c:v>25899</c:v>
                </c:pt>
                <c:pt idx="6">
                  <c:v>15502.652195600002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F73-46A1-BDD1-12073B2EFA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cap="rnd">
      <a:noFill/>
    </a:ln>
    <a:effectLst/>
  </c:spPr>
  <c:txPr>
    <a:bodyPr/>
    <a:lstStyle/>
    <a:p>
      <a:pPr>
        <a:defRPr sz="1400" b="1">
          <a:solidFill>
            <a:schemeClr val="tx1">
              <a:alpha val="97000"/>
            </a:schemeClr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5-Year Ridership Change and Average Fare</a:t>
            </a:r>
            <a:r>
              <a:rPr lang="en-US" baseline="0" dirty="0"/>
              <a:t> </a:t>
            </a:r>
          </a:p>
          <a:p>
            <a:pPr>
              <a:defRPr/>
            </a:pPr>
            <a:r>
              <a:rPr lang="en-US" dirty="0"/>
              <a:t>FY 2021 through FY 2025</a:t>
            </a:r>
          </a:p>
        </c:rich>
      </c:tx>
      <c:layout>
        <c:manualLayout>
          <c:xMode val="edge"/>
          <c:yMode val="edge"/>
          <c:x val="0.3301911866615862"/>
          <c:y val="1.76017581430653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1738498567854373"/>
          <c:y val="0.16647460703760067"/>
          <c:w val="0.77683328905695537"/>
          <c:h val="0.63929282064909954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'REV-Before Mitigations'!$A$4</c:f>
              <c:strCache>
                <c:ptCount val="1"/>
                <c:pt idx="0">
                  <c:v>Bus</c:v>
                </c:pt>
              </c:strCache>
            </c:strRef>
          </c:tx>
          <c:spPr>
            <a:solidFill>
              <a:schemeClr val="tx2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'REV-Before Mitigations'!$C$3:$G$3</c:f>
              <c:strCache>
                <c:ptCount val="5"/>
                <c:pt idx="0">
                  <c:v>FY21
Actual</c:v>
                </c:pt>
                <c:pt idx="1">
                  <c:v>FY22
Actual</c:v>
                </c:pt>
                <c:pt idx="2">
                  <c:v>FY23
Projected</c:v>
                </c:pt>
                <c:pt idx="3">
                  <c:v>FY24
Proposed</c:v>
                </c:pt>
                <c:pt idx="4">
                  <c:v>FY25
Proposed</c:v>
                </c:pt>
              </c:strCache>
            </c:strRef>
          </c:cat>
          <c:val>
            <c:numRef>
              <c:f>'REV-Before Mitigations'!$C$4:$G$4</c:f>
              <c:numCache>
                <c:formatCode>#,##0_);\(#,##0\)</c:formatCode>
                <c:ptCount val="5"/>
                <c:pt idx="0">
                  <c:v>9709</c:v>
                </c:pt>
                <c:pt idx="1">
                  <c:v>15119</c:v>
                </c:pt>
                <c:pt idx="2">
                  <c:v>20689</c:v>
                </c:pt>
                <c:pt idx="3">
                  <c:v>23092</c:v>
                </c:pt>
                <c:pt idx="4">
                  <c:v>24024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43A-4071-ABD5-B30FACB7BD8B}"/>
            </c:ext>
          </c:extLst>
        </c:ser>
        <c:ser>
          <c:idx val="2"/>
          <c:order val="1"/>
          <c:tx>
            <c:strRef>
              <c:f>'REV-Before Mitigations'!$A$6</c:f>
              <c:strCache>
                <c:ptCount val="1"/>
                <c:pt idx="0">
                  <c:v>Light Rail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'REV-Before Mitigations'!$C$3:$G$3</c:f>
              <c:strCache>
                <c:ptCount val="5"/>
                <c:pt idx="0">
                  <c:v>FY21
Actual</c:v>
                </c:pt>
                <c:pt idx="1">
                  <c:v>FY22
Actual</c:v>
                </c:pt>
                <c:pt idx="2">
                  <c:v>FY23
Projected</c:v>
                </c:pt>
                <c:pt idx="3">
                  <c:v>FY24
Proposed</c:v>
                </c:pt>
                <c:pt idx="4">
                  <c:v>FY25
Proposed</c:v>
                </c:pt>
              </c:strCache>
            </c:strRef>
          </c:cat>
          <c:val>
            <c:numRef>
              <c:f>'REV-Before Mitigations'!$C$6:$G$6</c:f>
              <c:numCache>
                <c:formatCode>#,##0_);\(#,##0\)</c:formatCode>
                <c:ptCount val="5"/>
                <c:pt idx="0">
                  <c:v>2167</c:v>
                </c:pt>
                <c:pt idx="1">
                  <c:v>2346</c:v>
                </c:pt>
                <c:pt idx="2">
                  <c:v>5754</c:v>
                </c:pt>
                <c:pt idx="3">
                  <c:v>6962</c:v>
                </c:pt>
                <c:pt idx="4">
                  <c:v>7128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96-4B5F-A595-B27C42436C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292168"/>
        <c:axId val="159293736"/>
      </c:barChart>
      <c:lineChart>
        <c:grouping val="standard"/>
        <c:varyColors val="0"/>
        <c:ser>
          <c:idx val="1"/>
          <c:order val="2"/>
          <c:tx>
            <c:strRef>
              <c:f>'REV-Before Mitigations'!$A$11</c:f>
              <c:strCache>
                <c:ptCount val="1"/>
                <c:pt idx="0">
                  <c:v>Average Fare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25400">
                <a:solidFill>
                  <a:schemeClr val="accent2"/>
                </a:solidFill>
              </a:ln>
              <a:effectLst/>
            </c:spPr>
          </c:marker>
          <c:val>
            <c:numRef>
              <c:f>'REV-Before Mitigations'!$C$11:$G$11</c:f>
              <c:numCache>
                <c:formatCode>_("$"* #,##0.00_);_("$"* \(#,##0.00\);_("$"* "-"??_);_(@_)</c:formatCode>
                <c:ptCount val="5"/>
                <c:pt idx="0">
                  <c:v>1.1010142576518789</c:v>
                </c:pt>
                <c:pt idx="1">
                  <c:v>1.1957819394457594</c:v>
                </c:pt>
                <c:pt idx="2">
                  <c:v>0.96912766944313955</c:v>
                </c:pt>
                <c:pt idx="3">
                  <c:v>0.81499651757609226</c:v>
                </c:pt>
                <c:pt idx="4">
                  <c:v>0.79766845807214226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996-4B5F-A595-B27C42436C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90100880"/>
        <c:axId val="1090097552"/>
      </c:lineChart>
      <c:catAx>
        <c:axId val="1592921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293736"/>
        <c:crosses val="autoZero"/>
        <c:auto val="1"/>
        <c:lblAlgn val="ctr"/>
        <c:lblOffset val="100"/>
        <c:noMultiLvlLbl val="0"/>
      </c:catAx>
      <c:valAx>
        <c:axId val="1592937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Change in Ridership from prior year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2">
                      <a:lumMod val="60000"/>
                      <a:lumOff val="40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59292168"/>
        <c:crosses val="autoZero"/>
        <c:crossBetween val="between"/>
      </c:valAx>
      <c:valAx>
        <c:axId val="1090097552"/>
        <c:scaling>
          <c:orientation val="minMax"/>
        </c:scaling>
        <c:delete val="0"/>
        <c:axPos val="r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rgbClr val="FF0000"/>
                    </a:solidFill>
                  </a:rPr>
                  <a:t>Average Fare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_(&quot;$&quot;* #,##0.00_);_(&quot;$&quot;* \(#,##0.00\);_(&quot;$&quot;* &quot;-&quot;??_);_(@_)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90100880"/>
        <c:crosses val="max"/>
        <c:crossBetween val="between"/>
      </c:valAx>
      <c:catAx>
        <c:axId val="1090100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090097552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 b="1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18487225613653"/>
          <c:y val="1.664578180150264E-2"/>
          <c:w val="0.89681506768423236"/>
          <c:h val="0.70747887615777183"/>
        </c:manualLayout>
      </c:layout>
      <c:lineChart>
        <c:grouping val="standard"/>
        <c:varyColors val="0"/>
        <c:ser>
          <c:idx val="1"/>
          <c:order val="0"/>
          <c:tx>
            <c:strRef>
              <c:f>Sheet1!$C$2</c:f>
              <c:strCache>
                <c:ptCount val="1"/>
                <c:pt idx="0">
                  <c:v> Bus 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numRef>
              <c:f>Sheet1!$B$15:$B$70</c:f>
              <c:numCache>
                <c:formatCode>[$-409]mmm\-yy;@</c:formatCode>
                <c:ptCount val="56"/>
                <c:pt idx="0">
                  <c:v>43299</c:v>
                </c:pt>
                <c:pt idx="1">
                  <c:v>43330</c:v>
                </c:pt>
                <c:pt idx="2">
                  <c:v>43361</c:v>
                </c:pt>
                <c:pt idx="3">
                  <c:v>43391</c:v>
                </c:pt>
                <c:pt idx="4">
                  <c:v>43422</c:v>
                </c:pt>
                <c:pt idx="5">
                  <c:v>43452</c:v>
                </c:pt>
                <c:pt idx="6">
                  <c:v>43466</c:v>
                </c:pt>
                <c:pt idx="7">
                  <c:v>43511</c:v>
                </c:pt>
                <c:pt idx="8">
                  <c:v>43525</c:v>
                </c:pt>
                <c:pt idx="9">
                  <c:v>43574</c:v>
                </c:pt>
                <c:pt idx="10">
                  <c:v>43592</c:v>
                </c:pt>
                <c:pt idx="11">
                  <c:v>43635</c:v>
                </c:pt>
                <c:pt idx="12">
                  <c:v>43647</c:v>
                </c:pt>
                <c:pt idx="13">
                  <c:v>43690</c:v>
                </c:pt>
                <c:pt idx="14">
                  <c:v>43734</c:v>
                </c:pt>
                <c:pt idx="15">
                  <c:v>43746</c:v>
                </c:pt>
                <c:pt idx="16">
                  <c:v>43795</c:v>
                </c:pt>
                <c:pt idx="17">
                  <c:v>43807</c:v>
                </c:pt>
                <c:pt idx="18">
                  <c:v>43831</c:v>
                </c:pt>
                <c:pt idx="19">
                  <c:v>43862</c:v>
                </c:pt>
                <c:pt idx="20">
                  <c:v>43891</c:v>
                </c:pt>
                <c:pt idx="21">
                  <c:v>43922</c:v>
                </c:pt>
                <c:pt idx="22">
                  <c:v>43952</c:v>
                </c:pt>
                <c:pt idx="23">
                  <c:v>43983</c:v>
                </c:pt>
                <c:pt idx="24">
                  <c:v>44013</c:v>
                </c:pt>
                <c:pt idx="25">
                  <c:v>44044</c:v>
                </c:pt>
                <c:pt idx="26">
                  <c:v>44075</c:v>
                </c:pt>
                <c:pt idx="27">
                  <c:v>44105</c:v>
                </c:pt>
                <c:pt idx="28">
                  <c:v>44136</c:v>
                </c:pt>
                <c:pt idx="29">
                  <c:v>44166</c:v>
                </c:pt>
                <c:pt idx="30">
                  <c:v>44197</c:v>
                </c:pt>
                <c:pt idx="31">
                  <c:v>44228</c:v>
                </c:pt>
                <c:pt idx="32">
                  <c:v>44256</c:v>
                </c:pt>
                <c:pt idx="33">
                  <c:v>44287</c:v>
                </c:pt>
                <c:pt idx="34">
                  <c:v>44317</c:v>
                </c:pt>
                <c:pt idx="35">
                  <c:v>44348</c:v>
                </c:pt>
                <c:pt idx="36">
                  <c:v>44378</c:v>
                </c:pt>
                <c:pt idx="37">
                  <c:v>44409</c:v>
                </c:pt>
                <c:pt idx="38">
                  <c:v>44440</c:v>
                </c:pt>
                <c:pt idx="39">
                  <c:v>44470</c:v>
                </c:pt>
                <c:pt idx="40">
                  <c:v>44501</c:v>
                </c:pt>
                <c:pt idx="41">
                  <c:v>44531</c:v>
                </c:pt>
                <c:pt idx="42">
                  <c:v>44562</c:v>
                </c:pt>
                <c:pt idx="43">
                  <c:v>44593</c:v>
                </c:pt>
                <c:pt idx="44">
                  <c:v>44621</c:v>
                </c:pt>
                <c:pt idx="45">
                  <c:v>44652</c:v>
                </c:pt>
                <c:pt idx="46">
                  <c:v>44682</c:v>
                </c:pt>
                <c:pt idx="47">
                  <c:v>44713</c:v>
                </c:pt>
                <c:pt idx="48">
                  <c:v>44743</c:v>
                </c:pt>
                <c:pt idx="49">
                  <c:v>44774</c:v>
                </c:pt>
                <c:pt idx="50">
                  <c:v>44805</c:v>
                </c:pt>
                <c:pt idx="51">
                  <c:v>44835</c:v>
                </c:pt>
                <c:pt idx="52">
                  <c:v>44866</c:v>
                </c:pt>
                <c:pt idx="53">
                  <c:v>44896</c:v>
                </c:pt>
                <c:pt idx="54">
                  <c:v>44927</c:v>
                </c:pt>
                <c:pt idx="55">
                  <c:v>44958</c:v>
                </c:pt>
              </c:numCache>
            </c:numRef>
          </c:cat>
          <c:val>
            <c:numRef>
              <c:f>Sheet1!$C$15:$C$70</c:f>
              <c:numCache>
                <c:formatCode>_(* #,##0.00_);_(* \(#,##0.00\);_(* "-"??_);_(@_)</c:formatCode>
                <c:ptCount val="56"/>
                <c:pt idx="0">
                  <c:v>2116725</c:v>
                </c:pt>
                <c:pt idx="1">
                  <c:v>2338221</c:v>
                </c:pt>
                <c:pt idx="2">
                  <c:v>2346306</c:v>
                </c:pt>
                <c:pt idx="3">
                  <c:v>2614193</c:v>
                </c:pt>
                <c:pt idx="4">
                  <c:v>2181045</c:v>
                </c:pt>
                <c:pt idx="5">
                  <c:v>2234080</c:v>
                </c:pt>
                <c:pt idx="6">
                  <c:v>2186203</c:v>
                </c:pt>
                <c:pt idx="7">
                  <c:v>1990460</c:v>
                </c:pt>
                <c:pt idx="8">
                  <c:v>2298811</c:v>
                </c:pt>
                <c:pt idx="9">
                  <c:v>2267906</c:v>
                </c:pt>
                <c:pt idx="10">
                  <c:v>2351031</c:v>
                </c:pt>
                <c:pt idx="11">
                  <c:v>2102712</c:v>
                </c:pt>
                <c:pt idx="12">
                  <c:v>2129091</c:v>
                </c:pt>
                <c:pt idx="13">
                  <c:v>2293567</c:v>
                </c:pt>
                <c:pt idx="14">
                  <c:v>2369746</c:v>
                </c:pt>
                <c:pt idx="15">
                  <c:v>2588107</c:v>
                </c:pt>
                <c:pt idx="16">
                  <c:v>2237987</c:v>
                </c:pt>
                <c:pt idx="17">
                  <c:v>2116072</c:v>
                </c:pt>
                <c:pt idx="18">
                  <c:v>2156218</c:v>
                </c:pt>
                <c:pt idx="19">
                  <c:v>2156683</c:v>
                </c:pt>
                <c:pt idx="20">
                  <c:v>1609616</c:v>
                </c:pt>
                <c:pt idx="21">
                  <c:v>701472</c:v>
                </c:pt>
                <c:pt idx="22">
                  <c:v>699291</c:v>
                </c:pt>
                <c:pt idx="23">
                  <c:v>736302</c:v>
                </c:pt>
                <c:pt idx="24">
                  <c:v>760913</c:v>
                </c:pt>
                <c:pt idx="25">
                  <c:v>715097</c:v>
                </c:pt>
                <c:pt idx="26">
                  <c:v>723340</c:v>
                </c:pt>
                <c:pt idx="27">
                  <c:v>810470</c:v>
                </c:pt>
                <c:pt idx="28">
                  <c:v>740385</c:v>
                </c:pt>
                <c:pt idx="29">
                  <c:v>720164</c:v>
                </c:pt>
                <c:pt idx="30">
                  <c:v>671035</c:v>
                </c:pt>
                <c:pt idx="31">
                  <c:v>761592</c:v>
                </c:pt>
                <c:pt idx="32">
                  <c:v>964288</c:v>
                </c:pt>
                <c:pt idx="33">
                  <c:v>891457</c:v>
                </c:pt>
                <c:pt idx="34">
                  <c:v>918344</c:v>
                </c:pt>
                <c:pt idx="35">
                  <c:v>1032132</c:v>
                </c:pt>
                <c:pt idx="36">
                  <c:v>1039201</c:v>
                </c:pt>
                <c:pt idx="37">
                  <c:v>1162911</c:v>
                </c:pt>
                <c:pt idx="38">
                  <c:v>1199287</c:v>
                </c:pt>
                <c:pt idx="39">
                  <c:v>1251303</c:v>
                </c:pt>
                <c:pt idx="40">
                  <c:v>1223483</c:v>
                </c:pt>
                <c:pt idx="41">
                  <c:v>1131544</c:v>
                </c:pt>
                <c:pt idx="42">
                  <c:v>1187019</c:v>
                </c:pt>
                <c:pt idx="43">
                  <c:v>1223579</c:v>
                </c:pt>
                <c:pt idx="44">
                  <c:v>1432777</c:v>
                </c:pt>
                <c:pt idx="45">
                  <c:v>1367498</c:v>
                </c:pt>
                <c:pt idx="46">
                  <c:v>1476488</c:v>
                </c:pt>
                <c:pt idx="47">
                  <c:v>1397118</c:v>
                </c:pt>
                <c:pt idx="48">
                  <c:v>1373664</c:v>
                </c:pt>
                <c:pt idx="49">
                  <c:v>1574083</c:v>
                </c:pt>
                <c:pt idx="50">
                  <c:v>1663676</c:v>
                </c:pt>
                <c:pt idx="51">
                  <c:v>1727078</c:v>
                </c:pt>
                <c:pt idx="52">
                  <c:v>1579979</c:v>
                </c:pt>
                <c:pt idx="53">
                  <c:v>1471712</c:v>
                </c:pt>
                <c:pt idx="54">
                  <c:v>1490156</c:v>
                </c:pt>
                <c:pt idx="55">
                  <c:v>1492974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E842-463C-BF1E-D77C9BDBA99D}"/>
            </c:ext>
          </c:extLst>
        </c:ser>
        <c:ser>
          <c:idx val="0"/>
          <c:order val="1"/>
          <c:tx>
            <c:strRef>
              <c:f>Sheet1!$D$2</c:f>
              <c:strCache>
                <c:ptCount val="1"/>
                <c:pt idx="0">
                  <c:v> LR 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numRef>
              <c:f>Sheet1!$B$15:$B$70</c:f>
              <c:numCache>
                <c:formatCode>[$-409]mmm\-yy;@</c:formatCode>
                <c:ptCount val="56"/>
                <c:pt idx="0">
                  <c:v>43299</c:v>
                </c:pt>
                <c:pt idx="1">
                  <c:v>43330</c:v>
                </c:pt>
                <c:pt idx="2">
                  <c:v>43361</c:v>
                </c:pt>
                <c:pt idx="3">
                  <c:v>43391</c:v>
                </c:pt>
                <c:pt idx="4">
                  <c:v>43422</c:v>
                </c:pt>
                <c:pt idx="5">
                  <c:v>43452</c:v>
                </c:pt>
                <c:pt idx="6">
                  <c:v>43466</c:v>
                </c:pt>
                <c:pt idx="7">
                  <c:v>43511</c:v>
                </c:pt>
                <c:pt idx="8">
                  <c:v>43525</c:v>
                </c:pt>
                <c:pt idx="9">
                  <c:v>43574</c:v>
                </c:pt>
                <c:pt idx="10">
                  <c:v>43592</c:v>
                </c:pt>
                <c:pt idx="11">
                  <c:v>43635</c:v>
                </c:pt>
                <c:pt idx="12">
                  <c:v>43647</c:v>
                </c:pt>
                <c:pt idx="13">
                  <c:v>43690</c:v>
                </c:pt>
                <c:pt idx="14">
                  <c:v>43734</c:v>
                </c:pt>
                <c:pt idx="15">
                  <c:v>43746</c:v>
                </c:pt>
                <c:pt idx="16">
                  <c:v>43795</c:v>
                </c:pt>
                <c:pt idx="17">
                  <c:v>43807</c:v>
                </c:pt>
                <c:pt idx="18">
                  <c:v>43831</c:v>
                </c:pt>
                <c:pt idx="19">
                  <c:v>43862</c:v>
                </c:pt>
                <c:pt idx="20">
                  <c:v>43891</c:v>
                </c:pt>
                <c:pt idx="21">
                  <c:v>43922</c:v>
                </c:pt>
                <c:pt idx="22">
                  <c:v>43952</c:v>
                </c:pt>
                <c:pt idx="23">
                  <c:v>43983</c:v>
                </c:pt>
                <c:pt idx="24">
                  <c:v>44013</c:v>
                </c:pt>
                <c:pt idx="25">
                  <c:v>44044</c:v>
                </c:pt>
                <c:pt idx="26">
                  <c:v>44075</c:v>
                </c:pt>
                <c:pt idx="27">
                  <c:v>44105</c:v>
                </c:pt>
                <c:pt idx="28">
                  <c:v>44136</c:v>
                </c:pt>
                <c:pt idx="29">
                  <c:v>44166</c:v>
                </c:pt>
                <c:pt idx="30">
                  <c:v>44197</c:v>
                </c:pt>
                <c:pt idx="31">
                  <c:v>44228</c:v>
                </c:pt>
                <c:pt idx="32">
                  <c:v>44256</c:v>
                </c:pt>
                <c:pt idx="33">
                  <c:v>44287</c:v>
                </c:pt>
                <c:pt idx="34">
                  <c:v>44317</c:v>
                </c:pt>
                <c:pt idx="35">
                  <c:v>44348</c:v>
                </c:pt>
                <c:pt idx="36">
                  <c:v>44378</c:v>
                </c:pt>
                <c:pt idx="37">
                  <c:v>44409</c:v>
                </c:pt>
                <c:pt idx="38">
                  <c:v>44440</c:v>
                </c:pt>
                <c:pt idx="39">
                  <c:v>44470</c:v>
                </c:pt>
                <c:pt idx="40">
                  <c:v>44501</c:v>
                </c:pt>
                <c:pt idx="41">
                  <c:v>44531</c:v>
                </c:pt>
                <c:pt idx="42">
                  <c:v>44562</c:v>
                </c:pt>
                <c:pt idx="43">
                  <c:v>44593</c:v>
                </c:pt>
                <c:pt idx="44">
                  <c:v>44621</c:v>
                </c:pt>
                <c:pt idx="45">
                  <c:v>44652</c:v>
                </c:pt>
                <c:pt idx="46">
                  <c:v>44682</c:v>
                </c:pt>
                <c:pt idx="47">
                  <c:v>44713</c:v>
                </c:pt>
                <c:pt idx="48">
                  <c:v>44743</c:v>
                </c:pt>
                <c:pt idx="49">
                  <c:v>44774</c:v>
                </c:pt>
                <c:pt idx="50">
                  <c:v>44805</c:v>
                </c:pt>
                <c:pt idx="51">
                  <c:v>44835</c:v>
                </c:pt>
                <c:pt idx="52">
                  <c:v>44866</c:v>
                </c:pt>
                <c:pt idx="53">
                  <c:v>44896</c:v>
                </c:pt>
                <c:pt idx="54">
                  <c:v>44927</c:v>
                </c:pt>
                <c:pt idx="55">
                  <c:v>44958</c:v>
                </c:pt>
              </c:numCache>
            </c:numRef>
          </c:cat>
          <c:val>
            <c:numRef>
              <c:f>Sheet1!$D$15:$D$70</c:f>
              <c:numCache>
                <c:formatCode>_(* #,##0.00_);_(* \(#,##0.00\);_(* "-"??_);_(@_)</c:formatCode>
                <c:ptCount val="56"/>
                <c:pt idx="0">
                  <c:v>712455</c:v>
                </c:pt>
                <c:pt idx="1">
                  <c:v>770619</c:v>
                </c:pt>
                <c:pt idx="2">
                  <c:v>719221</c:v>
                </c:pt>
                <c:pt idx="3">
                  <c:v>811064</c:v>
                </c:pt>
                <c:pt idx="4">
                  <c:v>677016</c:v>
                </c:pt>
                <c:pt idx="5">
                  <c:v>682367</c:v>
                </c:pt>
                <c:pt idx="6">
                  <c:v>672806</c:v>
                </c:pt>
                <c:pt idx="7">
                  <c:v>614387</c:v>
                </c:pt>
                <c:pt idx="8">
                  <c:v>698931</c:v>
                </c:pt>
                <c:pt idx="9">
                  <c:v>695391</c:v>
                </c:pt>
                <c:pt idx="10">
                  <c:v>711919</c:v>
                </c:pt>
                <c:pt idx="11">
                  <c:v>671750</c:v>
                </c:pt>
                <c:pt idx="12">
                  <c:v>701073</c:v>
                </c:pt>
                <c:pt idx="13">
                  <c:v>745154</c:v>
                </c:pt>
                <c:pt idx="14">
                  <c:v>708200</c:v>
                </c:pt>
                <c:pt idx="15">
                  <c:v>769808</c:v>
                </c:pt>
                <c:pt idx="16">
                  <c:v>681315</c:v>
                </c:pt>
                <c:pt idx="17">
                  <c:v>664169</c:v>
                </c:pt>
                <c:pt idx="18">
                  <c:v>688243</c:v>
                </c:pt>
                <c:pt idx="19">
                  <c:v>610633</c:v>
                </c:pt>
                <c:pt idx="20">
                  <c:v>457350</c:v>
                </c:pt>
                <c:pt idx="21">
                  <c:v>59005</c:v>
                </c:pt>
                <c:pt idx="22">
                  <c:v>83102</c:v>
                </c:pt>
                <c:pt idx="23">
                  <c:v>149498</c:v>
                </c:pt>
                <c:pt idx="24">
                  <c:v>182728</c:v>
                </c:pt>
                <c:pt idx="25">
                  <c:v>192005</c:v>
                </c:pt>
                <c:pt idx="26">
                  <c:v>199332</c:v>
                </c:pt>
                <c:pt idx="27">
                  <c:v>213627</c:v>
                </c:pt>
                <c:pt idx="28">
                  <c:v>200846</c:v>
                </c:pt>
                <c:pt idx="29">
                  <c:v>190664</c:v>
                </c:pt>
                <c:pt idx="30">
                  <c:v>181104</c:v>
                </c:pt>
                <c:pt idx="31">
                  <c:v>187239</c:v>
                </c:pt>
                <c:pt idx="32">
                  <c:v>221992</c:v>
                </c:pt>
                <c:pt idx="33">
                  <c:v>207548</c:v>
                </c:pt>
                <c:pt idx="34">
                  <c:v>189828</c:v>
                </c:pt>
                <c:pt idx="35">
                  <c:v>0</c:v>
                </c:pt>
                <c:pt idx="36">
                  <c:v>0</c:v>
                </c:pt>
                <c:pt idx="37">
                  <c:v>7376</c:v>
                </c:pt>
                <c:pt idx="38">
                  <c:v>145322</c:v>
                </c:pt>
                <c:pt idx="39">
                  <c:v>218210</c:v>
                </c:pt>
                <c:pt idx="40">
                  <c:v>235087</c:v>
                </c:pt>
                <c:pt idx="41">
                  <c:v>218006</c:v>
                </c:pt>
                <c:pt idx="42">
                  <c:v>211889</c:v>
                </c:pt>
                <c:pt idx="43">
                  <c:v>198399</c:v>
                </c:pt>
                <c:pt idx="44">
                  <c:v>224959</c:v>
                </c:pt>
                <c:pt idx="45">
                  <c:v>263801</c:v>
                </c:pt>
                <c:pt idx="46">
                  <c:v>288311</c:v>
                </c:pt>
                <c:pt idx="47">
                  <c:v>300907</c:v>
                </c:pt>
                <c:pt idx="48">
                  <c:v>311357</c:v>
                </c:pt>
                <c:pt idx="49">
                  <c:v>355207</c:v>
                </c:pt>
                <c:pt idx="50">
                  <c:v>344739</c:v>
                </c:pt>
                <c:pt idx="51">
                  <c:v>376680</c:v>
                </c:pt>
                <c:pt idx="52">
                  <c:v>337267</c:v>
                </c:pt>
                <c:pt idx="53">
                  <c:v>311387</c:v>
                </c:pt>
                <c:pt idx="54">
                  <c:v>349766</c:v>
                </c:pt>
                <c:pt idx="55">
                  <c:v>329569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67C-44BA-9C65-762D6AD2D823}"/>
            </c:ext>
          </c:extLst>
        </c:ser>
        <c:ser>
          <c:idx val="2"/>
          <c:order val="2"/>
          <c:tx>
            <c:strRef>
              <c:f>Sheet1!$E$2</c:f>
              <c:strCache>
                <c:ptCount val="1"/>
                <c:pt idx="0">
                  <c:v> System-wide 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numRef>
              <c:f>Sheet1!$B$15:$B$70</c:f>
              <c:numCache>
                <c:formatCode>[$-409]mmm\-yy;@</c:formatCode>
                <c:ptCount val="56"/>
                <c:pt idx="0">
                  <c:v>43299</c:v>
                </c:pt>
                <c:pt idx="1">
                  <c:v>43330</c:v>
                </c:pt>
                <c:pt idx="2">
                  <c:v>43361</c:v>
                </c:pt>
                <c:pt idx="3">
                  <c:v>43391</c:v>
                </c:pt>
                <c:pt idx="4">
                  <c:v>43422</c:v>
                </c:pt>
                <c:pt idx="5">
                  <c:v>43452</c:v>
                </c:pt>
                <c:pt idx="6">
                  <c:v>43466</c:v>
                </c:pt>
                <c:pt idx="7">
                  <c:v>43511</c:v>
                </c:pt>
                <c:pt idx="8">
                  <c:v>43525</c:v>
                </c:pt>
                <c:pt idx="9">
                  <c:v>43574</c:v>
                </c:pt>
                <c:pt idx="10">
                  <c:v>43592</c:v>
                </c:pt>
                <c:pt idx="11">
                  <c:v>43635</c:v>
                </c:pt>
                <c:pt idx="12">
                  <c:v>43647</c:v>
                </c:pt>
                <c:pt idx="13">
                  <c:v>43690</c:v>
                </c:pt>
                <c:pt idx="14">
                  <c:v>43734</c:v>
                </c:pt>
                <c:pt idx="15">
                  <c:v>43746</c:v>
                </c:pt>
                <c:pt idx="16">
                  <c:v>43795</c:v>
                </c:pt>
                <c:pt idx="17">
                  <c:v>43807</c:v>
                </c:pt>
                <c:pt idx="18">
                  <c:v>43831</c:v>
                </c:pt>
                <c:pt idx="19">
                  <c:v>43862</c:v>
                </c:pt>
                <c:pt idx="20">
                  <c:v>43891</c:v>
                </c:pt>
                <c:pt idx="21">
                  <c:v>43922</c:v>
                </c:pt>
                <c:pt idx="22">
                  <c:v>43952</c:v>
                </c:pt>
                <c:pt idx="23">
                  <c:v>43983</c:v>
                </c:pt>
                <c:pt idx="24">
                  <c:v>44013</c:v>
                </c:pt>
                <c:pt idx="25">
                  <c:v>44044</c:v>
                </c:pt>
                <c:pt idx="26">
                  <c:v>44075</c:v>
                </c:pt>
                <c:pt idx="27">
                  <c:v>44105</c:v>
                </c:pt>
                <c:pt idx="28">
                  <c:v>44136</c:v>
                </c:pt>
                <c:pt idx="29">
                  <c:v>44166</c:v>
                </c:pt>
                <c:pt idx="30">
                  <c:v>44197</c:v>
                </c:pt>
                <c:pt idx="31">
                  <c:v>44228</c:v>
                </c:pt>
                <c:pt idx="32">
                  <c:v>44256</c:v>
                </c:pt>
                <c:pt idx="33">
                  <c:v>44287</c:v>
                </c:pt>
                <c:pt idx="34">
                  <c:v>44317</c:v>
                </c:pt>
                <c:pt idx="35">
                  <c:v>44348</c:v>
                </c:pt>
                <c:pt idx="36">
                  <c:v>44378</c:v>
                </c:pt>
                <c:pt idx="37">
                  <c:v>44409</c:v>
                </c:pt>
                <c:pt idx="38">
                  <c:v>44440</c:v>
                </c:pt>
                <c:pt idx="39">
                  <c:v>44470</c:v>
                </c:pt>
                <c:pt idx="40">
                  <c:v>44501</c:v>
                </c:pt>
                <c:pt idx="41">
                  <c:v>44531</c:v>
                </c:pt>
                <c:pt idx="42">
                  <c:v>44562</c:v>
                </c:pt>
                <c:pt idx="43">
                  <c:v>44593</c:v>
                </c:pt>
                <c:pt idx="44">
                  <c:v>44621</c:v>
                </c:pt>
                <c:pt idx="45">
                  <c:v>44652</c:v>
                </c:pt>
                <c:pt idx="46">
                  <c:v>44682</c:v>
                </c:pt>
                <c:pt idx="47">
                  <c:v>44713</c:v>
                </c:pt>
                <c:pt idx="48">
                  <c:v>44743</c:v>
                </c:pt>
                <c:pt idx="49">
                  <c:v>44774</c:v>
                </c:pt>
                <c:pt idx="50">
                  <c:v>44805</c:v>
                </c:pt>
                <c:pt idx="51">
                  <c:v>44835</c:v>
                </c:pt>
                <c:pt idx="52">
                  <c:v>44866</c:v>
                </c:pt>
                <c:pt idx="53">
                  <c:v>44896</c:v>
                </c:pt>
                <c:pt idx="54">
                  <c:v>44927</c:v>
                </c:pt>
                <c:pt idx="55">
                  <c:v>44958</c:v>
                </c:pt>
              </c:numCache>
            </c:numRef>
          </c:cat>
          <c:val>
            <c:numRef>
              <c:f>Sheet1!$E$15:$E$70</c:f>
              <c:numCache>
                <c:formatCode>_(* #,##0.00_);_(* \(#,##0.00\);_(* "-"??_);_(@_)</c:formatCode>
                <c:ptCount val="56"/>
                <c:pt idx="0">
                  <c:v>2829180</c:v>
                </c:pt>
                <c:pt idx="1">
                  <c:v>3108840</c:v>
                </c:pt>
                <c:pt idx="2">
                  <c:v>3065527</c:v>
                </c:pt>
                <c:pt idx="3">
                  <c:v>3425257</c:v>
                </c:pt>
                <c:pt idx="4">
                  <c:v>2858061</c:v>
                </c:pt>
                <c:pt idx="5">
                  <c:v>2916447</c:v>
                </c:pt>
                <c:pt idx="6">
                  <c:v>2859009</c:v>
                </c:pt>
                <c:pt idx="7">
                  <c:v>2604847</c:v>
                </c:pt>
                <c:pt idx="8">
                  <c:v>2997742</c:v>
                </c:pt>
                <c:pt idx="9">
                  <c:v>2963297</c:v>
                </c:pt>
                <c:pt idx="10">
                  <c:v>3062950</c:v>
                </c:pt>
                <c:pt idx="11">
                  <c:v>2774462</c:v>
                </c:pt>
                <c:pt idx="12">
                  <c:v>2830164</c:v>
                </c:pt>
                <c:pt idx="13">
                  <c:v>3038721</c:v>
                </c:pt>
                <c:pt idx="14">
                  <c:v>3077946</c:v>
                </c:pt>
                <c:pt idx="15">
                  <c:v>3357915</c:v>
                </c:pt>
                <c:pt idx="16">
                  <c:v>2919302</c:v>
                </c:pt>
                <c:pt idx="17">
                  <c:v>2780241</c:v>
                </c:pt>
                <c:pt idx="18">
                  <c:v>2844461</c:v>
                </c:pt>
                <c:pt idx="19">
                  <c:v>2767316</c:v>
                </c:pt>
                <c:pt idx="20">
                  <c:v>2066966</c:v>
                </c:pt>
                <c:pt idx="21">
                  <c:v>760477</c:v>
                </c:pt>
                <c:pt idx="22">
                  <c:v>782393</c:v>
                </c:pt>
                <c:pt idx="23">
                  <c:v>885800</c:v>
                </c:pt>
                <c:pt idx="24">
                  <c:v>943641</c:v>
                </c:pt>
                <c:pt idx="25">
                  <c:v>907102</c:v>
                </c:pt>
                <c:pt idx="26">
                  <c:v>922672</c:v>
                </c:pt>
                <c:pt idx="27">
                  <c:v>1024097</c:v>
                </c:pt>
                <c:pt idx="28">
                  <c:v>941231</c:v>
                </c:pt>
                <c:pt idx="29">
                  <c:v>910828</c:v>
                </c:pt>
                <c:pt idx="30">
                  <c:v>852139</c:v>
                </c:pt>
                <c:pt idx="31">
                  <c:v>948831</c:v>
                </c:pt>
                <c:pt idx="32">
                  <c:v>1186280</c:v>
                </c:pt>
                <c:pt idx="33">
                  <c:v>1099005</c:v>
                </c:pt>
                <c:pt idx="34">
                  <c:v>1108172</c:v>
                </c:pt>
                <c:pt idx="35">
                  <c:v>1032132</c:v>
                </c:pt>
                <c:pt idx="36">
                  <c:v>1039201</c:v>
                </c:pt>
                <c:pt idx="37">
                  <c:v>1170287</c:v>
                </c:pt>
                <c:pt idx="38">
                  <c:v>1344609</c:v>
                </c:pt>
                <c:pt idx="39">
                  <c:v>1469513</c:v>
                </c:pt>
                <c:pt idx="40">
                  <c:v>1458570</c:v>
                </c:pt>
                <c:pt idx="41">
                  <c:v>1349550</c:v>
                </c:pt>
                <c:pt idx="42">
                  <c:v>1398908</c:v>
                </c:pt>
                <c:pt idx="43">
                  <c:v>1421978</c:v>
                </c:pt>
                <c:pt idx="44">
                  <c:v>1657736</c:v>
                </c:pt>
                <c:pt idx="45">
                  <c:v>1631299</c:v>
                </c:pt>
                <c:pt idx="46">
                  <c:v>1764799</c:v>
                </c:pt>
                <c:pt idx="47">
                  <c:v>1698025</c:v>
                </c:pt>
                <c:pt idx="48">
                  <c:v>1685021</c:v>
                </c:pt>
                <c:pt idx="49">
                  <c:v>1929290</c:v>
                </c:pt>
                <c:pt idx="50">
                  <c:v>2008415</c:v>
                </c:pt>
                <c:pt idx="51">
                  <c:v>2103758</c:v>
                </c:pt>
                <c:pt idx="52">
                  <c:v>1917246</c:v>
                </c:pt>
                <c:pt idx="53">
                  <c:v>1783099</c:v>
                </c:pt>
                <c:pt idx="54">
                  <c:v>1839922</c:v>
                </c:pt>
                <c:pt idx="55">
                  <c:v>1822543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67C-44BA-9C65-762D6AD2D8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2816368"/>
        <c:axId val="302816760"/>
      </c:lineChart>
      <c:dateAx>
        <c:axId val="30281636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[$-409]mmm\-yy;@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816760"/>
        <c:crosses val="autoZero"/>
        <c:auto val="1"/>
        <c:lblOffset val="100"/>
        <c:baseTimeUnit val="months"/>
      </c:dateAx>
      <c:valAx>
        <c:axId val="302816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Riders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028163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7846405084195933"/>
          <c:y val="1.6655386491664925E-2"/>
          <c:w val="0.11997539984468233"/>
          <c:h val="0.1372279711628782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269535364652978E-2"/>
          <c:y val="0.14378557452721441"/>
          <c:w val="0.83746092927069404"/>
          <c:h val="0.81539083203137419"/>
        </c:manualLayout>
      </c:layout>
      <c:pie3DChart>
        <c:varyColors val="1"/>
        <c:ser>
          <c:idx val="0"/>
          <c:order val="0"/>
          <c:tx>
            <c:strRef>
              <c:f>'VTA Tables-Total'!$B$22</c:f>
              <c:strCache>
                <c:ptCount val="1"/>
                <c:pt idx="0">
                  <c:v>Two FY Total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DA42-4F7D-9E3E-18D698EDC364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DA42-4F7D-9E3E-18D698EDC364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DA42-4F7D-9E3E-18D698EDC364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DA42-4F7D-9E3E-18D698EDC364}"/>
              </c:ext>
            </c:extLst>
          </c:dPt>
          <c:dPt>
            <c:idx val="4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DA42-4F7D-9E3E-18D698EDC364}"/>
              </c:ext>
            </c:extLst>
          </c:dPt>
          <c:dLbls>
            <c:dLbl>
              <c:idx val="0"/>
              <c:layout>
                <c:manualLayout>
                  <c:x val="-0.16263737130477762"/>
                  <c:y val="-0.3404380570982131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4A32D983-9FAB-46AF-8088-127FCB0B454A}" type="CATEGORYNAME">
                      <a:rPr lang="en-US" sz="1100" dirty="0">
                        <a:solidFill>
                          <a:schemeClr val="bg1"/>
                        </a:solidFill>
                      </a:rPr>
                      <a:pPr>
                        <a:defRPr sz="11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sz="1100" baseline="0" dirty="0">
                        <a:solidFill>
                          <a:schemeClr val="bg1"/>
                        </a:solidFill>
                      </a:rPr>
                      <a:t>
</a:t>
                    </a:r>
                    <a:fld id="{54192771-44F6-4E0D-A941-52026CF78B03}" type="PERCENTAGE">
                      <a:rPr lang="en-US" sz="1100" baseline="0" smtClean="0">
                        <a:solidFill>
                          <a:schemeClr val="bg1"/>
                        </a:solidFill>
                      </a:rPr>
                      <a:pPr>
                        <a:defRPr sz="11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sz="1100" baseline="0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A42-4F7D-9E3E-18D698EDC364}"/>
                </c:ext>
              </c:extLst>
            </c:dLbl>
            <c:dLbl>
              <c:idx val="1"/>
              <c:layout>
                <c:manualLayout>
                  <c:x val="0"/>
                  <c:y val="-4.5055529450657213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9351303733378636"/>
                      <c:h val="0.1974975899613897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A42-4F7D-9E3E-18D698EDC364}"/>
                </c:ext>
              </c:extLst>
            </c:dLbl>
            <c:dLbl>
              <c:idx val="2"/>
              <c:layout>
                <c:manualLayout>
                  <c:x val="0.10172606711953269"/>
                  <c:y val="-7.3425356263720279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7718539732071615"/>
                      <c:h val="0.13821283042936211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DA42-4F7D-9E3E-18D698EDC364}"/>
                </c:ext>
              </c:extLst>
            </c:dLbl>
            <c:dLbl>
              <c:idx val="3"/>
              <c:layout>
                <c:manualLayout>
                  <c:x val="0.14249396587056556"/>
                  <c:y val="-3.2323137042344546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722489053497903"/>
                      <c:h val="0.1518784283365053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DA42-4F7D-9E3E-18D698EDC364}"/>
                </c:ext>
              </c:extLst>
            </c:dLbl>
            <c:dLbl>
              <c:idx val="4"/>
              <c:layout>
                <c:manualLayout>
                  <c:x val="0.2644221041034539"/>
                  <c:y val="1.920788360791176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82083559016454"/>
                      <c:h val="0.148900815047168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DA42-4F7D-9E3E-18D698EDC3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dLblPos val="bestFit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'VTA Tables-Total'!$A$23:$A$27</c:f>
              <c:strCache>
                <c:ptCount val="5"/>
                <c:pt idx="0">
                  <c:v>Service Delivery</c:v>
                </c:pt>
                <c:pt idx="1">
                  <c:v>Transfer to Capital Reserve</c:v>
                </c:pt>
                <c:pt idx="2">
                  <c:v>Contracted Services</c:v>
                </c:pt>
                <c:pt idx="3">
                  <c:v>Debt Service</c:v>
                </c:pt>
                <c:pt idx="4">
                  <c:v>Other</c:v>
                </c:pt>
              </c:strCache>
            </c:strRef>
          </c:cat>
          <c:val>
            <c:numRef>
              <c:f>'VTA Tables-Total'!$B$23:$B$27</c:f>
              <c:numCache>
                <c:formatCode>#,##0_);\(#,##0\)</c:formatCode>
                <c:ptCount val="5"/>
                <c:pt idx="0" formatCode="_(&quot;$&quot;* #,##0_);_(&quot;$&quot;* \(#,##0\);_(&quot;$&quot;* &quot;-&quot;_);_(@_)">
                  <c:v>1019928</c:v>
                </c:pt>
                <c:pt idx="1">
                  <c:v>80000</c:v>
                </c:pt>
                <c:pt idx="2">
                  <c:v>75716</c:v>
                </c:pt>
                <c:pt idx="3">
                  <c:v>41528</c:v>
                </c:pt>
                <c:pt idx="4">
                  <c:v>7940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A42-4F7D-9E3E-18D698EDC3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40"/>
      <c:rotY val="5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173456814855784E-2"/>
          <c:y val="0.10277629712392644"/>
          <c:w val="0.83653086370288432"/>
          <c:h val="0.80684017354753956"/>
        </c:manualLayout>
      </c:layout>
      <c:pie3DChart>
        <c:varyColors val="1"/>
        <c:ser>
          <c:idx val="0"/>
          <c:order val="0"/>
          <c:tx>
            <c:strRef>
              <c:f>'VTA Tables-Svc Del'!$B$24</c:f>
              <c:strCache>
                <c:ptCount val="1"/>
                <c:pt idx="0">
                  <c:v>Total Expense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A81-4E11-9E6E-890623041F39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A81-4E11-9E6E-890623041F39}"/>
              </c:ext>
            </c:extLst>
          </c:dPt>
          <c:dPt>
            <c:idx val="2"/>
            <c:bubble3D val="0"/>
            <c:spPr>
              <a:solidFill>
                <a:srgbClr val="FFC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A81-4E11-9E6E-890623041F39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A81-4E11-9E6E-890623041F3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1A81-4E11-9E6E-890623041F39}"/>
              </c:ext>
            </c:extLst>
          </c:dPt>
          <c:dLbls>
            <c:dLbl>
              <c:idx val="0"/>
              <c:layout>
                <c:manualLayout>
                  <c:x val="9.0487663292448506E-2"/>
                  <c:y val="-0.34647826520107594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392192219247845"/>
                      <c:h val="0.172101750074718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A81-4E11-9E6E-890623041F39}"/>
                </c:ext>
              </c:extLst>
            </c:dLbl>
            <c:dLbl>
              <c:idx val="1"/>
              <c:layout>
                <c:manualLayout>
                  <c:x val="-0.1169332286578573"/>
                  <c:y val="1.87390605171525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defRPr>
                    </a:pPr>
                    <a:fld id="{C2F0FF83-785F-4AB0-B936-C1DB3E0D61B8}" type="CATEGORYNAME">
                      <a:rPr lang="en-US">
                        <a:solidFill>
                          <a:schemeClr val="tx1"/>
                        </a:solidFill>
                      </a:rPr>
                      <a:pPr>
                        <a:defRPr sz="11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[CATEGORY NAME]</a:t>
                    </a:fld>
                    <a:r>
                      <a:rPr lang="en-US" baseline="0" dirty="0"/>
                      <a:t>
</a:t>
                    </a:r>
                    <a:fld id="{24003B3B-C6AF-4D95-BCE2-2EA31DAF0A52}" type="PERCENTAGE">
                      <a:rPr lang="en-US" baseline="0">
                        <a:solidFill>
                          <a:schemeClr val="tx1"/>
                        </a:solidFill>
                      </a:rPr>
                      <a:pPr>
                        <a:defRPr sz="11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pPr>
                      <a:t>[PERCENTAGE]</a:t>
                    </a:fld>
                    <a:endParaRPr lang="en-US" baseline="0" dirty="0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801042301034863"/>
                      <c:h val="0.1519318218317561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1A81-4E11-9E6E-890623041F39}"/>
                </c:ext>
              </c:extLst>
            </c:dLbl>
            <c:dLbl>
              <c:idx val="2"/>
              <c:layout>
                <c:manualLayout>
                  <c:x val="-0.22749880393478361"/>
                  <c:y val="1.5357315087132645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040077909553508"/>
                      <c:h val="0.151887970021372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A81-4E11-9E6E-890623041F39}"/>
                </c:ext>
              </c:extLst>
            </c:dLbl>
            <c:dLbl>
              <c:idx val="3"/>
              <c:layout>
                <c:manualLayout>
                  <c:x val="-8.0656197405664057E-2"/>
                  <c:y val="-4.868503697626828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A81-4E11-9E6E-890623041F39}"/>
                </c:ext>
              </c:extLst>
            </c:dLbl>
            <c:dLbl>
              <c:idx val="4"/>
              <c:layout>
                <c:manualLayout>
                  <c:x val="-6.0634541365025163E-4"/>
                  <c:y val="-4.7453139651228063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125153489214388"/>
                      <c:h val="0.152979953220068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1A81-4E11-9E6E-890623041F39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'VTA Tables-Svc Del'!$A$25:$A$29</c:f>
              <c:strCache>
                <c:ptCount val="5"/>
                <c:pt idx="0">
                  <c:v>Labor Costs</c:v>
                </c:pt>
                <c:pt idx="1">
                  <c:v>Other Expenses</c:v>
                </c:pt>
                <c:pt idx="2">
                  <c:v>Materials &amp; Supplies</c:v>
                </c:pt>
                <c:pt idx="3">
                  <c:v>Security</c:v>
                </c:pt>
                <c:pt idx="4">
                  <c:v>Fuel &amp; Traction Power</c:v>
                </c:pt>
              </c:strCache>
            </c:strRef>
          </c:cat>
          <c:val>
            <c:numRef>
              <c:f>'VTA Tables-Svc Del'!$B$25:$B$29</c:f>
              <c:numCache>
                <c:formatCode>_("$"* #,##0_);_("$"* \(#,##0\);_("$"* "-"_);_(@_)</c:formatCode>
                <c:ptCount val="5"/>
                <c:pt idx="0">
                  <c:v>741938</c:v>
                </c:pt>
                <c:pt idx="1">
                  <c:v>132202</c:v>
                </c:pt>
                <c:pt idx="2">
                  <c:v>56823</c:v>
                </c:pt>
                <c:pt idx="3">
                  <c:v>49056</c:v>
                </c:pt>
                <c:pt idx="4">
                  <c:v>39909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A81-4E11-9E6E-890623041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5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98140332390163E-2"/>
          <c:y val="9.0080959692444396E-2"/>
          <c:w val="0.83583815255758431"/>
          <c:h val="0.80757986960448691"/>
        </c:manualLayout>
      </c:layout>
      <c:pie3DChart>
        <c:varyColors val="1"/>
        <c:ser>
          <c:idx val="0"/>
          <c:order val="0"/>
          <c:tx>
            <c:strRef>
              <c:f>'VTA Tables-Svc Del'!$B$4</c:f>
              <c:strCache>
                <c:ptCount val="1"/>
                <c:pt idx="0">
                  <c:v>Total Project</c:v>
                </c:pt>
              </c:strCache>
            </c:strRef>
          </c:tx>
          <c:spPr>
            <a:ln>
              <a:solidFill>
                <a:srgbClr val="4F81BD"/>
              </a:solidFill>
            </a:ln>
          </c:spPr>
          <c:dPt>
            <c:idx val="0"/>
            <c:bubble3D val="0"/>
            <c:spPr>
              <a:solidFill>
                <a:srgbClr val="1F497D">
                  <a:lumMod val="60000"/>
                  <a:lumOff val="40000"/>
                </a:srgbClr>
              </a:solidFill>
              <a:ln w="25400">
                <a:solidFill>
                  <a:srgbClr val="4F81BD"/>
                </a:solidFill>
              </a:ln>
              <a:effectLst/>
              <a:sp3d contourW="25400">
                <a:contourClr>
                  <a:srgbClr val="4F81BD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1A81-4E11-9E6E-890623041F39}"/>
              </c:ext>
            </c:extLst>
          </c:dPt>
          <c:dPt>
            <c:idx val="1"/>
            <c:bubble3D val="0"/>
            <c:spPr>
              <a:solidFill>
                <a:srgbClr val="FFC000"/>
              </a:solidFill>
              <a:ln w="25400">
                <a:solidFill>
                  <a:srgbClr val="4F81BD"/>
                </a:solidFill>
              </a:ln>
              <a:effectLst/>
              <a:sp3d contourW="25400">
                <a:contourClr>
                  <a:srgbClr val="4F81BD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1A81-4E11-9E6E-890623041F39}"/>
              </c:ext>
            </c:extLst>
          </c:dPt>
          <c:dPt>
            <c:idx val="2"/>
            <c:bubble3D val="0"/>
            <c:spPr>
              <a:solidFill>
                <a:srgbClr val="FF0000"/>
              </a:solidFill>
              <a:ln w="25400">
                <a:solidFill>
                  <a:srgbClr val="4F81BD"/>
                </a:solidFill>
              </a:ln>
              <a:effectLst/>
              <a:sp3d contourW="25400">
                <a:contourClr>
                  <a:srgbClr val="4F81BD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1A81-4E11-9E6E-890623041F39}"/>
              </c:ext>
            </c:extLst>
          </c:dPt>
          <c:dPt>
            <c:idx val="3"/>
            <c:bubble3D val="0"/>
            <c:spPr>
              <a:solidFill>
                <a:srgbClr val="FFFF00"/>
              </a:solidFill>
              <a:ln w="25400">
                <a:solidFill>
                  <a:srgbClr val="4F81BD"/>
                </a:solidFill>
              </a:ln>
              <a:effectLst/>
              <a:sp3d contourW="25400">
                <a:contourClr>
                  <a:srgbClr val="4F81BD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1A81-4E11-9E6E-890623041F39}"/>
              </c:ext>
            </c:extLst>
          </c:dPt>
          <c:dLbls>
            <c:dLbl>
              <c:idx val="0"/>
              <c:layout>
                <c:manualLayout>
                  <c:x val="-0.18456828571231937"/>
                  <c:y val="6.3270220409440942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3348048105937766"/>
                      <c:h val="0.209143025859311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A81-4E11-9E6E-890623041F39}"/>
                </c:ext>
              </c:extLst>
            </c:dLbl>
            <c:dLbl>
              <c:idx val="1"/>
              <c:layout>
                <c:manualLayout>
                  <c:x val="0.18293329224286273"/>
                  <c:y val="-0.12526453056589021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6406193485827972"/>
                      <c:h val="0.2112639322884629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A81-4E11-9E6E-890623041F39}"/>
                </c:ext>
              </c:extLst>
            </c:dLbl>
            <c:dLbl>
              <c:idx val="2"/>
              <c:layout>
                <c:manualLayout>
                  <c:x val="-6.4178823493003787E-2"/>
                  <c:y val="-4.2490647059052209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14347042979729629"/>
                      <c:h val="0.1365585062229917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1A81-4E11-9E6E-890623041F39}"/>
                </c:ext>
              </c:extLst>
            </c:dLbl>
            <c:dLbl>
              <c:idx val="3"/>
              <c:layout>
                <c:manualLayout>
                  <c:x val="0.11137161581183659"/>
                  <c:y val="-3.6181410147665745E-2"/>
                </c:manualLayout>
              </c:layout>
              <c:tx>
                <c:rich>
                  <a:bodyPr rot="0" spcFirstLastPara="1" vertOverflow="clip" horzOverflow="clip" vert="horz" wrap="square" lIns="36576" tIns="18288" rIns="36576" bIns="18288" anchor="ctr" anchorCtr="1">
                    <a:spAutoFit/>
                  </a:bodyPr>
                  <a:lstStyle/>
                  <a:p>
                    <a:pPr>
                      <a:defRPr sz="1100" b="1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C158AB4-7B60-479A-8E3B-3807E49BA367}" type="CATEGORYNAME">
                      <a:rPr lang="en-US" sz="1100">
                        <a:solidFill>
                          <a:schemeClr val="tx1"/>
                        </a:solidFill>
                      </a:rPr>
                      <a:pPr>
                        <a:defRPr sz="1100" b="1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100" baseline="0" dirty="0">
                        <a:solidFill>
                          <a:schemeClr val="bg1"/>
                        </a:solidFill>
                      </a:rPr>
                      <a:t>
</a:t>
                    </a:r>
                    <a:fld id="{3B81B668-3D81-45D1-8CAD-3E359368AD05}" type="PERCENTAGE">
                      <a:rPr lang="en-US" sz="1100" baseline="0">
                        <a:solidFill>
                          <a:schemeClr val="tx1"/>
                        </a:solidFill>
                      </a:rPr>
                      <a:pPr>
                        <a:defRPr sz="1100" b="1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sz="1100" baseline="0" dirty="0">
                      <a:solidFill>
                        <a:schemeClr val="bg1"/>
                      </a:solidFill>
                    </a:endParaRPr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053476323272091"/>
                      <c:h val="0.1201410761154855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1A81-4E11-9E6E-890623041F3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ound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'VTA Tables-Svc Del'!$A$5:$A$8</c:f>
              <c:strCache>
                <c:ptCount val="4"/>
                <c:pt idx="0">
                  <c:v>Other</c:v>
                </c:pt>
                <c:pt idx="1">
                  <c:v>2016 Measures B</c:v>
                </c:pt>
                <c:pt idx="2">
                  <c:v>State</c:v>
                </c:pt>
                <c:pt idx="3">
                  <c:v>Federal</c:v>
                </c:pt>
              </c:strCache>
            </c:strRef>
          </c:cat>
          <c:val>
            <c:numRef>
              <c:f>'VTA Tables-Svc Del'!$B$5:$B$8</c:f>
              <c:numCache>
                <c:formatCode>_("$"* #,##0_);_("$"* \(#,##0\);_("$"* "-"??_);_(@_)</c:formatCode>
                <c:ptCount val="4"/>
                <c:pt idx="0">
                  <c:v>206261</c:v>
                </c:pt>
                <c:pt idx="1">
                  <c:v>169002</c:v>
                </c:pt>
                <c:pt idx="2">
                  <c:v>41560</c:v>
                </c:pt>
                <c:pt idx="3">
                  <c:v>560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A81-4E11-9E6E-890623041F3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rotY val="359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098140332390163E-2"/>
          <c:y val="9.0080959692444396E-2"/>
          <c:w val="0.83583815255758431"/>
          <c:h val="0.80757986960448691"/>
        </c:manualLayout>
      </c:layout>
      <c:pie3DChart>
        <c:varyColors val="1"/>
        <c:ser>
          <c:idx val="0"/>
          <c:order val="0"/>
          <c:tx>
            <c:strRef>
              <c:f>'VTA Tables-Svc Del'!$B$5</c:f>
              <c:strCache>
                <c:ptCount val="1"/>
                <c:pt idx="0">
                  <c:v>Total Expense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9F29-4897-8017-5EA01ED5648B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9F29-4897-8017-5EA01ED5648B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5-9F29-4897-8017-5EA01ED5648B}"/>
              </c:ext>
            </c:extLst>
          </c:dPt>
          <c:dPt>
            <c:idx val="3"/>
            <c:bubble3D val="0"/>
            <c:spPr>
              <a:solidFill>
                <a:srgbClr val="FF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7-9F29-4897-8017-5EA01ED5648B}"/>
              </c:ext>
            </c:extLst>
          </c:dPt>
          <c:dPt>
            <c:idx val="4"/>
            <c:bubble3D val="0"/>
            <c:spPr>
              <a:solidFill>
                <a:srgbClr val="C0504D">
                  <a:lumMod val="60000"/>
                  <a:lumOff val="40000"/>
                </a:srgb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9-9F29-4897-8017-5EA01ED5648B}"/>
              </c:ext>
            </c:extLst>
          </c:dPt>
          <c:dLbls>
            <c:dLbl>
              <c:idx val="0"/>
              <c:layout>
                <c:manualLayout>
                  <c:x val="-0.12326691155658119"/>
                  <c:y val="-0.14605438880610211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4123371317240342"/>
                      <c:h val="0.1890610157724967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9F29-4897-8017-5EA01ED5648B}"/>
                </c:ext>
              </c:extLst>
            </c:dLbl>
            <c:dLbl>
              <c:idx val="1"/>
              <c:layout>
                <c:manualLayout>
                  <c:x val="9.3283068204980363E-2"/>
                  <c:y val="-0.11914701398096238"/>
                </c:manualLayout>
              </c:layout>
              <c:numFmt formatCode="0.0%" sourceLinked="0"/>
              <c:spPr>
                <a:xfrm>
                  <a:off x="2735715" y="421730"/>
                  <a:ext cx="1076338" cy="487798"/>
                </a:xfrm>
                <a:noFill/>
                <a:ln>
                  <a:noFill/>
                </a:ln>
                <a:effectLst/>
              </c:spPr>
              <c:txPr>
                <a:bodyPr rot="0" spcFirstLastPara="1" vertOverflow="clip" horzOverflow="clip" vert="horz" wrap="square" lIns="36576" tIns="18288" rIns="36576" bIns="18288" anchor="ctr" anchorCtr="1">
                  <a:spAutoFit/>
                </a:bodyPr>
                <a:lstStyle/>
                <a:p>
                  <a:pPr>
                    <a:defRPr sz="1100" b="1" i="0" u="none" strike="noStrike" kern="1200" baseline="0">
                      <a:solidFill>
                        <a:srgbClr val="FFFFFF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ound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33565587886632214"/>
                      <c:h val="0.123685584413048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9F29-4897-8017-5EA01ED5648B}"/>
                </c:ext>
              </c:extLst>
            </c:dLbl>
            <c:dLbl>
              <c:idx val="2"/>
              <c:layout>
                <c:manualLayout>
                  <c:x val="3.9978457802134437E-2"/>
                  <c:y val="-9.5146687397609911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2712792817938263"/>
                      <c:h val="0.1573781167518068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9F29-4897-8017-5EA01ED5648B}"/>
                </c:ext>
              </c:extLst>
            </c:dLbl>
            <c:dLbl>
              <c:idx val="3"/>
              <c:layout>
                <c:manualLayout>
                  <c:x val="3.9978326639215078E-2"/>
                  <c:y val="-5.563808884842095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7622394022328647"/>
                      <c:h val="0.154460740649459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9F29-4897-8017-5EA01ED5648B}"/>
                </c:ext>
              </c:extLst>
            </c:dLbl>
            <c:dLbl>
              <c:idx val="4"/>
              <c:layout>
                <c:manualLayout>
                  <c:x val="0.16657703867181281"/>
                  <c:y val="-3.8642315922231572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294643594934278"/>
                      <c:h val="0.1419575172869848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9-9F29-4897-8017-5EA01ED5648B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ound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'VTA Tables-Svc Del'!$A$6:$A$10</c:f>
              <c:strCache>
                <c:ptCount val="5"/>
                <c:pt idx="0">
                  <c:v>Federal</c:v>
                </c:pt>
                <c:pt idx="1">
                  <c:v>2016 Measures B</c:v>
                </c:pt>
                <c:pt idx="2">
                  <c:v>2000 Measure A</c:v>
                </c:pt>
                <c:pt idx="3">
                  <c:v>TBD</c:v>
                </c:pt>
                <c:pt idx="4">
                  <c:v>State</c:v>
                </c:pt>
              </c:strCache>
            </c:strRef>
          </c:cat>
          <c:val>
            <c:numRef>
              <c:f>'VTA Tables-Svc Del'!$B$6:$B$10</c:f>
              <c:numCache>
                <c:formatCode>_("$"* #,##0_);_("$"* \(#,##0\);_("$"* "-"??_);_(@_)</c:formatCode>
                <c:ptCount val="5"/>
                <c:pt idx="0">
                  <c:v>1483.316</c:v>
                </c:pt>
                <c:pt idx="1">
                  <c:v>471.4</c:v>
                </c:pt>
                <c:pt idx="2">
                  <c:v>400</c:v>
                </c:pt>
                <c:pt idx="3">
                  <c:v>45.360999999999997</c:v>
                </c:pt>
                <c:pt idx="4">
                  <c:v>15.71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9F29-4897-8017-5EA01ED56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0.21801</cdr:x>
      <cdr:y>0.69256</cdr:y>
    </cdr:from>
    <cdr:to>
      <cdr:x>0.28062</cdr:x>
      <cdr:y>0.74695</cdr:y>
    </cdr:to>
    <cdr:sp macro="" textlink="">
      <cdr:nvSpPr>
        <cdr:cNvPr id="2" name="Callout: Line 1">
          <a:extLst xmlns:a="http://schemas.openxmlformats.org/drawingml/2006/main">
            <a:ext uri="{FF2B5EF4-FFF2-40B4-BE49-F238E27FC236}">
              <a16:creationId xmlns:a16="http://schemas.microsoft.com/office/drawing/2014/main" id="{86AD1566-43C7-D76D-B3BF-C7ABCAF3AE3E}"/>
            </a:ext>
          </a:extLst>
        </cdr:cNvPr>
        <cdr:cNvSpPr/>
      </cdr:nvSpPr>
      <cdr:spPr>
        <a:xfrm xmlns:a="http://schemas.openxmlformats.org/drawingml/2006/main">
          <a:off x="1963756" y="3463520"/>
          <a:ext cx="563979" cy="272007"/>
        </a:xfrm>
        <a:prstGeom xmlns:a="http://schemas.openxmlformats.org/drawingml/2006/main" prst="borderCallout1">
          <a:avLst>
            <a:gd name="adj1" fmla="val 83512"/>
            <a:gd name="adj2" fmla="val 591"/>
            <a:gd name="adj3" fmla="val 146224"/>
            <a:gd name="adj4" fmla="val -21672"/>
          </a:avLst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0000FF"/>
              </a:solidFill>
              <a:highlight>
                <a:srgbClr val="FFFF00"/>
              </a:highlight>
            </a:rPr>
            <a:t>-55%</a:t>
          </a:r>
        </a:p>
      </cdr:txBody>
    </cdr:sp>
  </cdr:relSizeAnchor>
  <cdr:relSizeAnchor xmlns:cdr="http://schemas.openxmlformats.org/drawingml/2006/chartDrawing">
    <cdr:from>
      <cdr:x>0.37171</cdr:x>
      <cdr:y>0.46984</cdr:y>
    </cdr:from>
    <cdr:to>
      <cdr:x>0.42621</cdr:x>
      <cdr:y>0.53016</cdr:y>
    </cdr:to>
    <cdr:sp macro="" textlink="">
      <cdr:nvSpPr>
        <cdr:cNvPr id="3" name="Callout: Line 2">
          <a:extLst xmlns:a="http://schemas.openxmlformats.org/drawingml/2006/main">
            <a:ext uri="{FF2B5EF4-FFF2-40B4-BE49-F238E27FC236}">
              <a16:creationId xmlns:a16="http://schemas.microsoft.com/office/drawing/2014/main" id="{86AD1566-43C7-D76D-B3BF-C7ABCAF3AE3E}"/>
            </a:ext>
          </a:extLst>
        </cdr:cNvPr>
        <cdr:cNvSpPr/>
      </cdr:nvSpPr>
      <cdr:spPr>
        <a:xfrm xmlns:a="http://schemas.openxmlformats.org/drawingml/2006/main">
          <a:off x="3348290" y="2349693"/>
          <a:ext cx="490925" cy="301664"/>
        </a:xfrm>
        <a:prstGeom xmlns:a="http://schemas.openxmlformats.org/drawingml/2006/main" prst="borderCallout1">
          <a:avLst>
            <a:gd name="adj1" fmla="val 97404"/>
            <a:gd name="adj2" fmla="val -1111"/>
            <a:gd name="adj3" fmla="val 132291"/>
            <a:gd name="adj4" fmla="val -34972"/>
          </a:avLst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0000FF"/>
              </a:solidFill>
              <a:highlight>
                <a:srgbClr val="FFFF00"/>
              </a:highlight>
            </a:rPr>
            <a:t>8%</a:t>
          </a:r>
        </a:p>
      </cdr:txBody>
    </cdr:sp>
  </cdr:relSizeAnchor>
  <cdr:relSizeAnchor xmlns:cdr="http://schemas.openxmlformats.org/drawingml/2006/chartDrawing">
    <cdr:from>
      <cdr:x>0.37327</cdr:x>
      <cdr:y>0.64069</cdr:y>
    </cdr:from>
    <cdr:to>
      <cdr:x>0.42803</cdr:x>
      <cdr:y>0.68934</cdr:y>
    </cdr:to>
    <cdr:sp macro="" textlink="">
      <cdr:nvSpPr>
        <cdr:cNvPr id="4" name="Callout: Line 3">
          <a:extLst xmlns:a="http://schemas.openxmlformats.org/drawingml/2006/main">
            <a:ext uri="{FF2B5EF4-FFF2-40B4-BE49-F238E27FC236}">
              <a16:creationId xmlns:a16="http://schemas.microsoft.com/office/drawing/2014/main" id="{3BC60CF4-38CD-1248-943C-8BC16BF1D3AA}"/>
            </a:ext>
          </a:extLst>
        </cdr:cNvPr>
        <cdr:cNvSpPr/>
      </cdr:nvSpPr>
      <cdr:spPr>
        <a:xfrm xmlns:a="http://schemas.openxmlformats.org/drawingml/2006/main">
          <a:off x="3362315" y="3204115"/>
          <a:ext cx="493268" cy="243301"/>
        </a:xfrm>
        <a:prstGeom xmlns:a="http://schemas.openxmlformats.org/drawingml/2006/main" prst="borderCallout1">
          <a:avLst>
            <a:gd name="adj1" fmla="val 77344"/>
            <a:gd name="adj2" fmla="val 591"/>
            <a:gd name="adj3" fmla="val 167811"/>
            <a:gd name="adj4" fmla="val -32083"/>
          </a:avLst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0000FF"/>
              </a:solidFill>
              <a:highlight>
                <a:srgbClr val="FFFF00"/>
              </a:highlight>
            </a:rPr>
            <a:t>56%</a:t>
          </a:r>
        </a:p>
      </cdr:txBody>
    </cdr:sp>
  </cdr:relSizeAnchor>
  <cdr:relSizeAnchor xmlns:cdr="http://schemas.openxmlformats.org/drawingml/2006/chartDrawing">
    <cdr:from>
      <cdr:x>0.21653</cdr:x>
      <cdr:y>0.57902</cdr:y>
    </cdr:from>
    <cdr:to>
      <cdr:x>0.2743</cdr:x>
      <cdr:y>0.63395</cdr:y>
    </cdr:to>
    <cdr:sp macro="" textlink="">
      <cdr:nvSpPr>
        <cdr:cNvPr id="6" name="Callout: Line 5">
          <a:extLst xmlns:a="http://schemas.openxmlformats.org/drawingml/2006/main">
            <a:ext uri="{FF2B5EF4-FFF2-40B4-BE49-F238E27FC236}">
              <a16:creationId xmlns:a16="http://schemas.microsoft.com/office/drawing/2014/main" id="{86AD1566-43C7-D76D-B3BF-C7ABCAF3AE3E}"/>
            </a:ext>
          </a:extLst>
        </cdr:cNvPr>
        <cdr:cNvSpPr/>
      </cdr:nvSpPr>
      <cdr:spPr>
        <a:xfrm xmlns:a="http://schemas.openxmlformats.org/drawingml/2006/main">
          <a:off x="1950457" y="2895695"/>
          <a:ext cx="520381" cy="274707"/>
        </a:xfrm>
        <a:prstGeom xmlns:a="http://schemas.openxmlformats.org/drawingml/2006/main" prst="borderCallout1">
          <a:avLst>
            <a:gd name="adj1" fmla="val 82180"/>
            <a:gd name="adj2" fmla="val 333"/>
            <a:gd name="adj3" fmla="val 144977"/>
            <a:gd name="adj4" fmla="val -10417"/>
          </a:avLst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0000FF"/>
              </a:solidFill>
              <a:highlight>
                <a:srgbClr val="FFFF00"/>
              </a:highlight>
            </a:rPr>
            <a:t>-66%</a:t>
          </a:r>
        </a:p>
      </cdr:txBody>
    </cdr:sp>
  </cdr:relSizeAnchor>
  <cdr:relSizeAnchor xmlns:cdr="http://schemas.openxmlformats.org/drawingml/2006/chartDrawing">
    <cdr:from>
      <cdr:x>0.84948</cdr:x>
      <cdr:y>0.26625</cdr:y>
    </cdr:from>
    <cdr:to>
      <cdr:x>0.89525</cdr:x>
      <cdr:y>0.33926</cdr:y>
    </cdr:to>
    <cdr:sp macro="" textlink="">
      <cdr:nvSpPr>
        <cdr:cNvPr id="7" name="Callout: Line 6">
          <a:extLst xmlns:a="http://schemas.openxmlformats.org/drawingml/2006/main">
            <a:ext uri="{FF2B5EF4-FFF2-40B4-BE49-F238E27FC236}">
              <a16:creationId xmlns:a16="http://schemas.microsoft.com/office/drawing/2014/main" id="{86AD1566-43C7-D76D-B3BF-C7ABCAF3AE3E}"/>
            </a:ext>
          </a:extLst>
        </cdr:cNvPr>
        <cdr:cNvSpPr/>
      </cdr:nvSpPr>
      <cdr:spPr>
        <a:xfrm xmlns:a="http://schemas.openxmlformats.org/drawingml/2006/main">
          <a:off x="7651941" y="1331515"/>
          <a:ext cx="412288" cy="365127"/>
        </a:xfrm>
        <a:prstGeom xmlns:a="http://schemas.openxmlformats.org/drawingml/2006/main" prst="borderCallout1">
          <a:avLst>
            <a:gd name="adj1" fmla="val 94569"/>
            <a:gd name="adj2" fmla="val -194"/>
            <a:gd name="adj3" fmla="val 167811"/>
            <a:gd name="adj4" fmla="val -32083"/>
          </a:avLst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>
              <a:solidFill>
                <a:srgbClr val="0000FF"/>
              </a:solidFill>
              <a:highlight>
                <a:srgbClr val="FFFF00"/>
              </a:highlight>
            </a:rPr>
            <a:t>2%</a:t>
          </a:r>
        </a:p>
      </cdr:txBody>
    </cdr:sp>
  </cdr:relSizeAnchor>
  <cdr:relSizeAnchor xmlns:cdr="http://schemas.openxmlformats.org/drawingml/2006/chartDrawing">
    <cdr:from>
      <cdr:x>0.52808</cdr:x>
      <cdr:y>0.58179</cdr:y>
    </cdr:from>
    <cdr:to>
      <cdr:x>0.58464</cdr:x>
      <cdr:y>0.64672</cdr:y>
    </cdr:to>
    <cdr:sp macro="" textlink="">
      <cdr:nvSpPr>
        <cdr:cNvPr id="8" name="Callout: Line 7">
          <a:extLst xmlns:a="http://schemas.openxmlformats.org/drawingml/2006/main">
            <a:ext uri="{FF2B5EF4-FFF2-40B4-BE49-F238E27FC236}">
              <a16:creationId xmlns:a16="http://schemas.microsoft.com/office/drawing/2014/main" id="{86AD1566-43C7-D76D-B3BF-C7ABCAF3AE3E}"/>
            </a:ext>
          </a:extLst>
        </cdr:cNvPr>
        <cdr:cNvSpPr/>
      </cdr:nvSpPr>
      <cdr:spPr>
        <a:xfrm xmlns:a="http://schemas.openxmlformats.org/drawingml/2006/main">
          <a:off x="4756826" y="2909578"/>
          <a:ext cx="509482" cy="324718"/>
        </a:xfrm>
        <a:prstGeom xmlns:a="http://schemas.openxmlformats.org/drawingml/2006/main" prst="borderCallout1">
          <a:avLst>
            <a:gd name="adj1" fmla="val 97403"/>
            <a:gd name="adj2" fmla="val -1190"/>
            <a:gd name="adj3" fmla="val 167811"/>
            <a:gd name="adj4" fmla="val -32083"/>
          </a:avLst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0000FF"/>
              </a:solidFill>
              <a:highlight>
                <a:srgbClr val="FFFF00"/>
              </a:highlight>
            </a:rPr>
            <a:t>37%</a:t>
          </a:r>
        </a:p>
      </cdr:txBody>
    </cdr:sp>
  </cdr:relSizeAnchor>
  <cdr:relSizeAnchor xmlns:cdr="http://schemas.openxmlformats.org/drawingml/2006/chartDrawing">
    <cdr:from>
      <cdr:x>0.68709</cdr:x>
      <cdr:y>0.27256</cdr:y>
    </cdr:from>
    <cdr:to>
      <cdr:x>0.75229</cdr:x>
      <cdr:y>0.35476</cdr:y>
    </cdr:to>
    <cdr:sp macro="" textlink="">
      <cdr:nvSpPr>
        <cdr:cNvPr id="9" name="Callout: Line 8">
          <a:extLst xmlns:a="http://schemas.openxmlformats.org/drawingml/2006/main">
            <a:ext uri="{FF2B5EF4-FFF2-40B4-BE49-F238E27FC236}">
              <a16:creationId xmlns:a16="http://schemas.microsoft.com/office/drawing/2014/main" id="{86AD1566-43C7-D76D-B3BF-C7ABCAF3AE3E}"/>
            </a:ext>
          </a:extLst>
        </cdr:cNvPr>
        <cdr:cNvSpPr/>
      </cdr:nvSpPr>
      <cdr:spPr>
        <a:xfrm xmlns:a="http://schemas.openxmlformats.org/drawingml/2006/main">
          <a:off x="6189158" y="1363092"/>
          <a:ext cx="587309" cy="411060"/>
        </a:xfrm>
        <a:prstGeom xmlns:a="http://schemas.openxmlformats.org/drawingml/2006/main" prst="borderCallout1">
          <a:avLst>
            <a:gd name="adj1" fmla="val 87255"/>
            <a:gd name="adj2" fmla="val 238"/>
            <a:gd name="adj3" fmla="val 157662"/>
            <a:gd name="adj4" fmla="val -19226"/>
          </a:avLst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0000FF"/>
              </a:solidFill>
              <a:highlight>
                <a:srgbClr val="FFFF00"/>
              </a:highlight>
            </a:rPr>
            <a:t>21%</a:t>
          </a:r>
        </a:p>
      </cdr:txBody>
    </cdr:sp>
  </cdr:relSizeAnchor>
  <cdr:relSizeAnchor xmlns:cdr="http://schemas.openxmlformats.org/drawingml/2006/chartDrawing">
    <cdr:from>
      <cdr:x>0.68759</cdr:x>
      <cdr:y>0.56535</cdr:y>
    </cdr:from>
    <cdr:to>
      <cdr:x>0.73942</cdr:x>
      <cdr:y>0.61786</cdr:y>
    </cdr:to>
    <cdr:sp macro="" textlink="">
      <cdr:nvSpPr>
        <cdr:cNvPr id="10" name="Callout: Line 9">
          <a:extLst xmlns:a="http://schemas.openxmlformats.org/drawingml/2006/main">
            <a:ext uri="{FF2B5EF4-FFF2-40B4-BE49-F238E27FC236}">
              <a16:creationId xmlns:a16="http://schemas.microsoft.com/office/drawing/2014/main" id="{86AD1566-43C7-D76D-B3BF-C7ABCAF3AE3E}"/>
            </a:ext>
          </a:extLst>
        </cdr:cNvPr>
        <cdr:cNvSpPr/>
      </cdr:nvSpPr>
      <cdr:spPr>
        <a:xfrm xmlns:a="http://schemas.openxmlformats.org/drawingml/2006/main">
          <a:off x="6193672" y="2827348"/>
          <a:ext cx="466875" cy="262605"/>
        </a:xfrm>
        <a:prstGeom xmlns:a="http://schemas.openxmlformats.org/drawingml/2006/main" prst="borderCallout1">
          <a:avLst>
            <a:gd name="adj1" fmla="val 87255"/>
            <a:gd name="adj2" fmla="val 238"/>
            <a:gd name="adj3" fmla="val 157662"/>
            <a:gd name="adj4" fmla="val -19226"/>
          </a:avLst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dirty="0">
              <a:solidFill>
                <a:srgbClr val="0000FF"/>
              </a:solidFill>
              <a:highlight>
                <a:srgbClr val="FFFF00"/>
              </a:highlight>
            </a:rPr>
            <a:t>12%</a:t>
          </a:r>
        </a:p>
      </cdr:txBody>
    </cdr:sp>
  </cdr:relSizeAnchor>
  <cdr:relSizeAnchor xmlns:cdr="http://schemas.openxmlformats.org/drawingml/2006/chartDrawing">
    <cdr:from>
      <cdr:x>0.84449</cdr:x>
      <cdr:y>0.54361</cdr:y>
    </cdr:from>
    <cdr:to>
      <cdr:x>0.89525</cdr:x>
      <cdr:y>0.61662</cdr:y>
    </cdr:to>
    <cdr:sp macro="" textlink="">
      <cdr:nvSpPr>
        <cdr:cNvPr id="11" name="Callout: Line 10">
          <a:extLst xmlns:a="http://schemas.openxmlformats.org/drawingml/2006/main">
            <a:ext uri="{FF2B5EF4-FFF2-40B4-BE49-F238E27FC236}">
              <a16:creationId xmlns:a16="http://schemas.microsoft.com/office/drawing/2014/main" id="{03E87984-B993-7702-2391-A8AFA377C64D}"/>
            </a:ext>
          </a:extLst>
        </cdr:cNvPr>
        <cdr:cNvSpPr/>
      </cdr:nvSpPr>
      <cdr:spPr>
        <a:xfrm xmlns:a="http://schemas.openxmlformats.org/drawingml/2006/main">
          <a:off x="7607030" y="2718639"/>
          <a:ext cx="457199" cy="365125"/>
        </a:xfrm>
        <a:prstGeom xmlns:a="http://schemas.openxmlformats.org/drawingml/2006/main" prst="borderCallout1">
          <a:avLst>
            <a:gd name="adj1" fmla="val 94569"/>
            <a:gd name="adj2" fmla="val -194"/>
            <a:gd name="adj3" fmla="val 167811"/>
            <a:gd name="adj4" fmla="val -32083"/>
          </a:avLst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400" dirty="0">
              <a:solidFill>
                <a:srgbClr val="0000FF"/>
              </a:solidFill>
              <a:highlight>
                <a:srgbClr val="FFFF00"/>
              </a:highlight>
            </a:rPr>
            <a:t>4%</a:t>
          </a:r>
        </a:p>
      </cdr:txBody>
    </cdr:sp>
  </cdr:relSizeAnchor>
  <cdr:relSizeAnchor xmlns:cdr="http://schemas.openxmlformats.org/drawingml/2006/chartDrawing">
    <cdr:from>
      <cdr:x>0.68419</cdr:x>
      <cdr:y>0.94905</cdr:y>
    </cdr:from>
    <cdr:to>
      <cdr:x>0.71119</cdr:x>
      <cdr:y>0.97323</cdr:y>
    </cdr:to>
    <cdr:sp macro="" textlink="">
      <cdr:nvSpPr>
        <cdr:cNvPr id="5" name="Rectangle 4">
          <a:extLst xmlns:a="http://schemas.openxmlformats.org/drawingml/2006/main">
            <a:ext uri="{FF2B5EF4-FFF2-40B4-BE49-F238E27FC236}">
              <a16:creationId xmlns:a16="http://schemas.microsoft.com/office/drawing/2014/main" id="{DAF4FD3C-3CFF-3B5B-CD72-EC627138B95B}"/>
            </a:ext>
          </a:extLst>
        </cdr:cNvPr>
        <cdr:cNvSpPr/>
      </cdr:nvSpPr>
      <cdr:spPr>
        <a:xfrm xmlns:a="http://schemas.openxmlformats.org/drawingml/2006/main">
          <a:off x="6163013" y="4746263"/>
          <a:ext cx="243280" cy="120921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l"/>
          <a:endParaRPr lang="en-US" dirty="0"/>
        </a:p>
      </cdr:txBody>
    </cdr:sp>
  </cdr:relSizeAnchor>
  <cdr:relSizeAnchor xmlns:cdr="http://schemas.openxmlformats.org/drawingml/2006/chartDrawing">
    <cdr:from>
      <cdr:x>0.72418</cdr:x>
      <cdr:y>0.9225</cdr:y>
    </cdr:from>
    <cdr:to>
      <cdr:x>0.96609</cdr:x>
      <cdr:y>0.98548</cdr:y>
    </cdr:to>
    <cdr:sp macro="" textlink="">
      <cdr:nvSpPr>
        <cdr:cNvPr id="12" name="Rectangle 11">
          <a:extLst xmlns:a="http://schemas.openxmlformats.org/drawingml/2006/main">
            <a:ext uri="{FF2B5EF4-FFF2-40B4-BE49-F238E27FC236}">
              <a16:creationId xmlns:a16="http://schemas.microsoft.com/office/drawing/2014/main" id="{A5669999-CD0F-0919-6979-F6414AC98555}"/>
            </a:ext>
          </a:extLst>
        </cdr:cNvPr>
        <cdr:cNvSpPr/>
      </cdr:nvSpPr>
      <cdr:spPr>
        <a:xfrm xmlns:a="http://schemas.openxmlformats.org/drawingml/2006/main">
          <a:off x="6523278" y="4613470"/>
          <a:ext cx="2179080" cy="3149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en-US" sz="1400" b="1" dirty="0">
              <a:solidFill>
                <a:schemeClr val="tx1"/>
              </a:solidFill>
            </a:rPr>
            <a:t>% Change from prior year 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0.29853</cdr:x>
      <cdr:y>0.84297</cdr:y>
    </cdr:from>
    <cdr:to>
      <cdr:x>0.49026</cdr:x>
      <cdr:y>0.88773</cdr:y>
    </cdr:to>
    <cdr:sp macro="" textlink="">
      <cdr:nvSpPr>
        <cdr:cNvPr id="6" name="Rectangle 5">
          <a:extLst xmlns:a="http://schemas.openxmlformats.org/drawingml/2006/main">
            <a:ext uri="{FF2B5EF4-FFF2-40B4-BE49-F238E27FC236}">
              <a16:creationId xmlns:a16="http://schemas.microsoft.com/office/drawing/2014/main" id="{C0920697-B8A6-2802-62F6-6269B075CEF5}"/>
            </a:ext>
          </a:extLst>
        </cdr:cNvPr>
        <cdr:cNvSpPr/>
      </cdr:nvSpPr>
      <cdr:spPr>
        <a:xfrm xmlns:a="http://schemas.openxmlformats.org/drawingml/2006/main">
          <a:off x="2429451" y="3949485"/>
          <a:ext cx="1560352" cy="209725"/>
        </a:xfrm>
        <a:prstGeom xmlns:a="http://schemas.openxmlformats.org/drawingml/2006/main" prst="rect">
          <a:avLst/>
        </a:prstGeom>
        <a:solidFill xmlns:a="http://schemas.openxmlformats.org/drawingml/2006/main">
          <a:schemeClr val="bg2">
            <a:lumMod val="75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solidFill>
                <a:srgbClr val="0000FF"/>
              </a:solidFill>
            </a:rPr>
            <a:t>FY 20</a:t>
          </a:r>
        </a:p>
      </cdr:txBody>
    </cdr:sp>
  </cdr:relSizeAnchor>
  <cdr:relSizeAnchor xmlns:cdr="http://schemas.openxmlformats.org/drawingml/2006/chartDrawing">
    <cdr:from>
      <cdr:x>0.49026</cdr:x>
      <cdr:y>0.84297</cdr:y>
    </cdr:from>
    <cdr:to>
      <cdr:x>0.68302</cdr:x>
      <cdr:y>0.88773</cdr:y>
    </cdr:to>
    <cdr:sp macro="" textlink="">
      <cdr:nvSpPr>
        <cdr:cNvPr id="7" name="Rectangle 6">
          <a:extLst xmlns:a="http://schemas.openxmlformats.org/drawingml/2006/main">
            <a:ext uri="{FF2B5EF4-FFF2-40B4-BE49-F238E27FC236}">
              <a16:creationId xmlns:a16="http://schemas.microsoft.com/office/drawing/2014/main" id="{C0920697-B8A6-2802-62F6-6269B075CEF5}"/>
            </a:ext>
          </a:extLst>
        </cdr:cNvPr>
        <cdr:cNvSpPr/>
      </cdr:nvSpPr>
      <cdr:spPr>
        <a:xfrm xmlns:a="http://schemas.openxmlformats.org/drawingml/2006/main">
          <a:off x="3989803" y="3949484"/>
          <a:ext cx="1568742" cy="20972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lumMod val="40000"/>
            <a:lumOff val="60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solidFill>
                <a:srgbClr val="0000FF"/>
              </a:solidFill>
            </a:rPr>
            <a:t>FY 21</a:t>
          </a:r>
        </a:p>
      </cdr:txBody>
    </cdr:sp>
  </cdr:relSizeAnchor>
  <cdr:relSizeAnchor xmlns:cdr="http://schemas.openxmlformats.org/drawingml/2006/chartDrawing">
    <cdr:from>
      <cdr:x>0.68302</cdr:x>
      <cdr:y>0.84297</cdr:y>
    </cdr:from>
    <cdr:to>
      <cdr:x>0.86754</cdr:x>
      <cdr:y>0.88773</cdr:y>
    </cdr:to>
    <cdr:sp macro="" textlink="">
      <cdr:nvSpPr>
        <cdr:cNvPr id="8" name="Rectangle 7">
          <a:extLst xmlns:a="http://schemas.openxmlformats.org/drawingml/2006/main">
            <a:ext uri="{FF2B5EF4-FFF2-40B4-BE49-F238E27FC236}">
              <a16:creationId xmlns:a16="http://schemas.microsoft.com/office/drawing/2014/main" id="{C0920697-B8A6-2802-62F6-6269B075CEF5}"/>
            </a:ext>
          </a:extLst>
        </cdr:cNvPr>
        <cdr:cNvSpPr/>
      </cdr:nvSpPr>
      <cdr:spPr>
        <a:xfrm xmlns:a="http://schemas.openxmlformats.org/drawingml/2006/main">
          <a:off x="5558544" y="3949484"/>
          <a:ext cx="1501629" cy="20972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4">
            <a:lumMod val="40000"/>
            <a:lumOff val="60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solidFill>
                <a:srgbClr val="0000FF"/>
              </a:solidFill>
            </a:rPr>
            <a:t>FY 22</a:t>
          </a:r>
        </a:p>
      </cdr:txBody>
    </cdr:sp>
  </cdr:relSizeAnchor>
  <cdr:relSizeAnchor xmlns:cdr="http://schemas.openxmlformats.org/drawingml/2006/chartDrawing">
    <cdr:from>
      <cdr:x>0.86857</cdr:x>
      <cdr:y>0.84297</cdr:y>
    </cdr:from>
    <cdr:to>
      <cdr:x>1</cdr:x>
      <cdr:y>0.88773</cdr:y>
    </cdr:to>
    <cdr:sp macro="" textlink="">
      <cdr:nvSpPr>
        <cdr:cNvPr id="9" name="Rectangle 8">
          <a:extLst xmlns:a="http://schemas.openxmlformats.org/drawingml/2006/main">
            <a:ext uri="{FF2B5EF4-FFF2-40B4-BE49-F238E27FC236}">
              <a16:creationId xmlns:a16="http://schemas.microsoft.com/office/drawing/2014/main" id="{C0920697-B8A6-2802-62F6-6269B075CEF5}"/>
            </a:ext>
          </a:extLst>
        </cdr:cNvPr>
        <cdr:cNvSpPr/>
      </cdr:nvSpPr>
      <cdr:spPr>
        <a:xfrm xmlns:a="http://schemas.openxmlformats.org/drawingml/2006/main">
          <a:off x="7068563" y="3949484"/>
          <a:ext cx="1069597" cy="20972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6">
            <a:lumMod val="40000"/>
            <a:lumOff val="60000"/>
          </a:schemeClr>
        </a:solidFill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dirty="0">
              <a:solidFill>
                <a:srgbClr val="0000FF"/>
              </a:solidFill>
            </a:rPr>
            <a:t>FY 23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3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177" y="3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/>
          <a:lstStyle>
            <a:lvl1pPr algn="r">
              <a:defRPr sz="1200"/>
            </a:lvl1pPr>
          </a:lstStyle>
          <a:p>
            <a:fld id="{C4CBEAFD-E3F1-4B56-8C02-320CA1E35969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" y="8772379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177" y="8772379"/>
            <a:ext cx="3012329" cy="463696"/>
          </a:xfrm>
          <a:prstGeom prst="rect">
            <a:avLst/>
          </a:prstGeom>
        </p:spPr>
        <p:txBody>
          <a:bodyPr vert="horz" lIns="90763" tIns="45382" rIns="90763" bIns="45382" rtlCol="0" anchor="b"/>
          <a:lstStyle>
            <a:lvl1pPr algn="r">
              <a:defRPr sz="1200"/>
            </a:lvl1pPr>
          </a:lstStyle>
          <a:p>
            <a:fld id="{43A9BF97-C7BA-4808-97E8-416ED8ABEA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059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3407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04CCE2FD-CD36-4088-B8D4-8B4E9975674E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54113"/>
            <a:ext cx="5537200" cy="31162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444864"/>
            <a:ext cx="5560060" cy="3636705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3406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709D747A-8F65-4C3F-9E03-B6003511B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44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62000" b="-6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48574" y="792759"/>
            <a:ext cx="7446724" cy="874840"/>
          </a:xfrm>
        </p:spPr>
        <p:txBody>
          <a:bodyPr>
            <a:normAutofit/>
          </a:bodyPr>
          <a:lstStyle>
            <a:lvl1pPr algn="l"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93583" y="1669805"/>
            <a:ext cx="5386917" cy="331314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Presentation Sub-title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63650" y="2383394"/>
            <a:ext cx="5386917" cy="3133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214262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99836"/>
            <a:ext cx="10972800" cy="631855"/>
          </a:xfrm>
        </p:spPr>
        <p:txBody>
          <a:bodyPr>
            <a:normAutofit/>
          </a:bodyPr>
          <a:lstStyle>
            <a:lvl1pPr algn="l">
              <a:defRPr sz="5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0" y="2344327"/>
            <a:ext cx="5386917" cy="426431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Presentation Sub-title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19200" y="3288245"/>
            <a:ext cx="5386917" cy="41442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426086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2217957"/>
            <a:ext cx="7946387" cy="631855"/>
          </a:xfrm>
        </p:spPr>
        <p:txBody>
          <a:bodyPr>
            <a:normAutofit/>
          </a:bodyPr>
          <a:lstStyle>
            <a:lvl1pPr algn="l">
              <a:defRPr sz="5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7865" y="6356351"/>
            <a:ext cx="28448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72347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58" y="480210"/>
            <a:ext cx="10966641" cy="448617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523" y="1600201"/>
            <a:ext cx="5356876" cy="4265275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" y="1537011"/>
            <a:ext cx="6090735" cy="432846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Add image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957865" y="6356351"/>
            <a:ext cx="28448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2678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58" y="480210"/>
            <a:ext cx="10966641" cy="448617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7242" y="1600201"/>
            <a:ext cx="5356876" cy="4320285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101266" y="1536061"/>
            <a:ext cx="6090735" cy="431002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Add image here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8957864" y="6356351"/>
            <a:ext cx="28448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0857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" y="1352500"/>
            <a:ext cx="12192000" cy="4511774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rgbClr val="40B4E5"/>
                </a:solidFill>
              </a:defRPr>
            </a:lvl1pPr>
          </a:lstStyle>
          <a:p>
            <a:pPr lvl="0"/>
            <a:r>
              <a:rPr lang="en-US" dirty="0"/>
              <a:t>Add image here</a:t>
            </a:r>
          </a:p>
        </p:txBody>
      </p:sp>
      <p:pic>
        <p:nvPicPr>
          <p:cNvPr id="3" name="Picture 2" descr="VTA Header-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32"/>
          <a:stretch/>
        </p:blipFill>
        <p:spPr>
          <a:xfrm>
            <a:off x="0" y="0"/>
            <a:ext cx="12192000" cy="224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58" y="480210"/>
            <a:ext cx="10966641" cy="448617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957864" y="6356351"/>
            <a:ext cx="28448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ound Single Corner Rectangle 8"/>
          <p:cNvSpPr/>
          <p:nvPr userDrawn="1"/>
        </p:nvSpPr>
        <p:spPr>
          <a:xfrm>
            <a:off x="0" y="1342176"/>
            <a:ext cx="12192000" cy="4511775"/>
          </a:xfrm>
          <a:prstGeom prst="round1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6593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58" y="480210"/>
            <a:ext cx="10966641" cy="448617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820" y="4285587"/>
            <a:ext cx="9342496" cy="1685447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1537012"/>
            <a:ext cx="12192000" cy="25510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image here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>
          <a:xfrm>
            <a:off x="8957865" y="6346027"/>
            <a:ext cx="28448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73247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129770"/>
            <a:ext cx="12192000" cy="1703531"/>
          </a:xfrm>
          <a:prstGeom prst="rect">
            <a:avLst/>
          </a:prstGeom>
          <a:solidFill>
            <a:srgbClr val="40B4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srgbClr val="40B4E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57" y="480210"/>
            <a:ext cx="10966643" cy="448617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13231"/>
                </a:solidFill>
                <a:latin typeface="Museo Sans 70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820" y="4412746"/>
            <a:ext cx="9342496" cy="1532225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chemeClr val="bg1"/>
                </a:solidFill>
                <a:latin typeface="Museo Sans 50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1323722"/>
            <a:ext cx="12192000" cy="26318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image here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957865" y="6356351"/>
            <a:ext cx="28448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7824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D4D35-25A9-7D1D-B594-011AFB032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71FD4B-DDDF-C9E7-9CF9-0F1E9594D6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146B4A-39BB-4ABF-7E5D-83A6B2CA8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6B1-CFFF-40DF-8CF4-5C42F4A3502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9B647-9228-2E09-2076-E751B9CE9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8907E-6841-6E5D-4B4A-249D80343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DFF-2F1C-4F21-914A-0BE895E4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393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705B3-A802-305A-41A5-D5BE43485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BC8AC9-B17A-5D88-6E13-69D3C00F5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84277C-943A-1CB4-8EB2-68B7A333D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6B1-CFFF-40DF-8CF4-5C42F4A3502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F30AA3-FF28-6DDA-BC9F-24DDCA507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F6F21F-5B94-7F27-EAB3-418D054BD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DFF-2F1C-4F21-914A-0BE895E4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03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B3F19-6081-E5AA-FDD7-D0D02F3AF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150BC2-3FB7-D247-CA58-F24145F07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B8DF7-25F5-BF7A-07DE-C58017EB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6B1-CFFF-40DF-8CF4-5C42F4A3502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35F04-1D86-305E-2AD7-3442F3C2E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C3739-3F1C-28B2-6701-7D6A3D9F5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DFF-2F1C-4F21-914A-0BE895E4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33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1699836"/>
            <a:ext cx="10972800" cy="631855"/>
          </a:xfrm>
        </p:spPr>
        <p:txBody>
          <a:bodyPr>
            <a:normAutofit/>
          </a:bodyPr>
          <a:lstStyle>
            <a:lvl1pPr algn="l">
              <a:defRPr sz="5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19200" y="2344327"/>
            <a:ext cx="5386917" cy="426431"/>
          </a:xfrm>
        </p:spPr>
        <p:txBody>
          <a:bodyPr anchor="b">
            <a:normAutofit/>
          </a:bodyPr>
          <a:lstStyle>
            <a:lvl1pPr marL="0" indent="0">
              <a:buNone/>
              <a:defRPr sz="22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Presentation Sub-title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19200" y="3288245"/>
            <a:ext cx="5386917" cy="41442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1945079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52375-9100-1EBA-649D-EFB245026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5110D-B56F-D2B4-7F31-E6CC9D79DC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8F3742-EA86-C774-A5FA-637CFEA357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E91F2F-BD01-4B3F-3095-2950496AF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6B1-CFFF-40DF-8CF4-5C42F4A3502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4471C-32D1-EFDD-5A4F-290A260E1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3A048D-A817-99A9-45D7-5BD5717D9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DFF-2F1C-4F21-914A-0BE895E4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7413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57AB7-FD64-A4D1-7341-E45D3565E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627155-F7B0-28BE-9622-7C00600C45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E35438-BB16-4595-F58F-834EF60459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129999-BD02-FB20-E20F-FF124A91AF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AD5391-89D0-72EA-9A6A-6ECBBBA633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D5C61C3-8160-6FB7-AF17-45752815E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6B1-CFFF-40DF-8CF4-5C42F4A3502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A1AB10-3F9E-A59B-6E98-000B64DC43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C6A55E-7B61-1A9B-04C4-F864304CF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DFF-2F1C-4F21-914A-0BE895E4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7956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D258E-D357-D8D8-D8DE-C54A59D09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7EDEA4-D2C4-192F-BF3D-725E9F1F7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6B1-CFFF-40DF-8CF4-5C42F4A3502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3E280D-ACDC-0180-6818-9F8D114A1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49735-CAD6-BEF1-B6CF-8583F3483B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DFF-2F1C-4F21-914A-0BE895E4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7238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CDDD01-EC16-64FB-E179-5DE46F68D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6B1-CFFF-40DF-8CF4-5C42F4A3502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AADDEA-388C-8DDA-BF0E-E1AA48B5A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0876A3-228B-3C8C-BB42-D58C7F25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DFF-2F1C-4F21-914A-0BE895E4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5971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4ED68-E710-3E96-44F7-CE3E6CE58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CBB7D7-E9D3-E401-AD6D-10BDEDD45F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3874D7-032F-031D-5521-48AFF46710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242858-A967-8B72-0731-21A6C7F11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6B1-CFFF-40DF-8CF4-5C42F4A3502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D4808E-A0BF-BB66-3963-08A75812C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F58DBA-2E62-2182-6C30-3294834B8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DFF-2F1C-4F21-914A-0BE895E4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22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8226-966E-B516-059C-5BD286C61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C29E15-8A24-6213-742F-09A8312D8B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A31E85-78A2-2D71-764C-F70F0D33DC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37E3D0-8ABC-95B7-01BD-42BB97C62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6B1-CFFF-40DF-8CF4-5C42F4A3502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22698-467D-6779-AB43-8DF6DF761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70D825-D21C-64B4-3789-F54D5F0B9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DFF-2F1C-4F21-914A-0BE895E4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379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89C083-4A4A-58B9-CD4D-B01A50805F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CE50AC-0F1A-B4B8-0E3D-0E1041DB8C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229DD6-881F-B986-8DD7-57D4728B1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6B1-CFFF-40DF-8CF4-5C42F4A3502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75A2EC-C1F5-2951-920F-A1D45D204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0E77D1-4861-2B3D-82A7-7DC401EF5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DFF-2F1C-4F21-914A-0BE895E4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9676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6B65B9-F5DC-0310-1ED8-783F06EBCD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AA5575-63BB-43CA-E77C-272A5835C59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2266CC-7894-D64D-9477-E6015290A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E06B1-CFFF-40DF-8CF4-5C42F4A3502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330F1-9469-91B2-F317-90D58A68E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2CE56-F628-B0B8-7A87-58A2FB4F47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453DFF-2F1C-4F21-914A-0BE895E4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5280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58" y="480210"/>
            <a:ext cx="10966641" cy="448617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957865" y="6356351"/>
            <a:ext cx="28448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045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ABD929-BAE0-4089-BA14-8E6FAA43D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" y="0"/>
            <a:ext cx="121883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9408" y="792760"/>
            <a:ext cx="7381349" cy="874840"/>
          </a:xfrm>
        </p:spPr>
        <p:txBody>
          <a:bodyPr>
            <a:noAutofit/>
          </a:bodyPr>
          <a:lstStyle>
            <a:lvl1pPr algn="r">
              <a:defRPr sz="4800">
                <a:solidFill>
                  <a:schemeClr val="bg1"/>
                </a:solidFill>
                <a:latin typeface="Museo Sans 700"/>
                <a:cs typeface="Arial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74827" y="2102731"/>
            <a:ext cx="7015928" cy="331315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  <a:latin typeface="Museo Sans 500"/>
                <a:cs typeface="Arial"/>
              </a:defRPr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en-US"/>
              <a:t>Presentation Sub-title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72593" y="2869173"/>
            <a:ext cx="4618163" cy="313331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Museo Sans 500"/>
                <a:cs typeface="Arial"/>
              </a:defRPr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142703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9200" y="2217957"/>
            <a:ext cx="7946387" cy="631855"/>
          </a:xfrm>
        </p:spPr>
        <p:txBody>
          <a:bodyPr>
            <a:normAutofit/>
          </a:bodyPr>
          <a:lstStyle>
            <a:lvl1pPr algn="l">
              <a:defRPr sz="5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7865" y="6356351"/>
            <a:ext cx="28448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582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ABD929-BAE0-4089-BA14-8E6FAA43DE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" y="0"/>
            <a:ext cx="1218838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509408" y="792760"/>
            <a:ext cx="7381349" cy="874840"/>
          </a:xfrm>
        </p:spPr>
        <p:txBody>
          <a:bodyPr>
            <a:noAutofit/>
          </a:bodyPr>
          <a:lstStyle>
            <a:lvl1pPr algn="r">
              <a:defRPr sz="4800">
                <a:solidFill>
                  <a:schemeClr val="bg1"/>
                </a:solidFill>
                <a:latin typeface="Museo Sans 700"/>
                <a:cs typeface="Arial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74827" y="2102731"/>
            <a:ext cx="7015928" cy="331315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1">
                <a:solidFill>
                  <a:schemeClr val="bg1"/>
                </a:solidFill>
                <a:latin typeface="Museo Sans 500"/>
                <a:cs typeface="Arial"/>
              </a:defRPr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en-US"/>
              <a:t>Presentation Sub-title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72593" y="2869173"/>
            <a:ext cx="4618163" cy="313331"/>
          </a:xfrm>
        </p:spPr>
        <p:txBody>
          <a:bodyPr>
            <a:noAutofit/>
          </a:bodyPr>
          <a:lstStyle>
            <a:lvl1pPr marL="0" indent="0" algn="r">
              <a:buNone/>
              <a:defRPr sz="1800">
                <a:solidFill>
                  <a:schemeClr val="bg1"/>
                </a:solidFill>
                <a:latin typeface="Museo Sans 500"/>
                <a:cs typeface="Arial"/>
              </a:defRPr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2065130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38AE35D4-8C96-4A84-BA64-45FDEF703E19}"/>
              </a:ext>
            </a:extLst>
          </p:cNvPr>
          <p:cNvGrpSpPr/>
          <p:nvPr userDrawn="1"/>
        </p:nvGrpSpPr>
        <p:grpSpPr>
          <a:xfrm>
            <a:off x="-11395" y="-4304"/>
            <a:ext cx="12203395" cy="6862304"/>
            <a:chOff x="-8546" y="-3228"/>
            <a:chExt cx="9152546" cy="514672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4CF473D-512C-462C-A330-7D48650429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2708" y="-3228"/>
              <a:ext cx="9141292" cy="5146728"/>
            </a:xfrm>
            <a:prstGeom prst="rect">
              <a:avLst/>
            </a:prstGeom>
          </p:spPr>
        </p:pic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E4B90B6-77EC-4148-BFAF-048AD89BC523}"/>
                </a:ext>
              </a:extLst>
            </p:cNvPr>
            <p:cNvSpPr/>
            <p:nvPr userDrawn="1"/>
          </p:nvSpPr>
          <p:spPr>
            <a:xfrm>
              <a:off x="-8546" y="333286"/>
              <a:ext cx="3862699" cy="3691783"/>
            </a:xfrm>
            <a:custGeom>
              <a:avLst/>
              <a:gdLst>
                <a:gd name="connsiteX0" fmla="*/ 0 w 3862699"/>
                <a:gd name="connsiteY0" fmla="*/ 0 h 3691783"/>
                <a:gd name="connsiteX1" fmla="*/ 1068225 w 3862699"/>
                <a:gd name="connsiteY1" fmla="*/ 8546 h 3691783"/>
                <a:gd name="connsiteX2" fmla="*/ 1247686 w 3862699"/>
                <a:gd name="connsiteY2" fmla="*/ 68366 h 3691783"/>
                <a:gd name="connsiteX3" fmla="*/ 1538243 w 3862699"/>
                <a:gd name="connsiteY3" fmla="*/ 145278 h 3691783"/>
                <a:gd name="connsiteX4" fmla="*/ 1692067 w 3862699"/>
                <a:gd name="connsiteY4" fmla="*/ 358923 h 3691783"/>
                <a:gd name="connsiteX5" fmla="*/ 3785787 w 3862699"/>
                <a:gd name="connsiteY5" fmla="*/ 3255948 h 3691783"/>
                <a:gd name="connsiteX6" fmla="*/ 3862699 w 3862699"/>
                <a:gd name="connsiteY6" fmla="*/ 3572142 h 3691783"/>
                <a:gd name="connsiteX7" fmla="*/ 3623417 w 3862699"/>
                <a:gd name="connsiteY7" fmla="*/ 3683237 h 3691783"/>
                <a:gd name="connsiteX8" fmla="*/ 8546 w 3862699"/>
                <a:gd name="connsiteY8" fmla="*/ 3691783 h 3691783"/>
                <a:gd name="connsiteX9" fmla="*/ 0 w 3862699"/>
                <a:gd name="connsiteY9" fmla="*/ 0 h 3691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862699" h="3691783">
                  <a:moveTo>
                    <a:pt x="0" y="0"/>
                  </a:moveTo>
                  <a:lnTo>
                    <a:pt x="1068225" y="8546"/>
                  </a:lnTo>
                  <a:lnTo>
                    <a:pt x="1247686" y="68366"/>
                  </a:lnTo>
                  <a:lnTo>
                    <a:pt x="1538243" y="145278"/>
                  </a:lnTo>
                  <a:lnTo>
                    <a:pt x="1692067" y="358923"/>
                  </a:lnTo>
                  <a:lnTo>
                    <a:pt x="3785787" y="3255948"/>
                  </a:lnTo>
                  <a:lnTo>
                    <a:pt x="3862699" y="3572142"/>
                  </a:lnTo>
                  <a:lnTo>
                    <a:pt x="3623417" y="3683237"/>
                  </a:lnTo>
                  <a:lnTo>
                    <a:pt x="8546" y="3691783"/>
                  </a:lnTo>
                  <a:cubicBezTo>
                    <a:pt x="5697" y="2449794"/>
                    <a:pt x="2849" y="1207806"/>
                    <a:pt x="0" y="0"/>
                  </a:cubicBezTo>
                  <a:close/>
                </a:path>
              </a:pathLst>
            </a:custGeom>
            <a:solidFill>
              <a:srgbClr val="3DB4E5"/>
            </a:solidFill>
            <a:ln>
              <a:solidFill>
                <a:srgbClr val="3DB4E5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55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15589" y="1308238"/>
            <a:ext cx="10972800" cy="631855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Museo Sans 700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253384" y="2435491"/>
            <a:ext cx="5386917" cy="426431"/>
          </a:xfrm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Museo Sans 500"/>
                <a:cs typeface="Arial"/>
              </a:defRPr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en-US"/>
              <a:t>Presentation Sub-title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219200" y="3288246"/>
            <a:ext cx="5386917" cy="41442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seo Sans 500"/>
                <a:cs typeface="Arial"/>
              </a:defRPr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389201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50F62F5-D6D9-47E2-A373-AA98E55E1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466183"/>
            <a:ext cx="9486900" cy="3136900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</p:spPr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7865" y="6356356"/>
            <a:ext cx="28448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6217D51-B92A-4E46-B9DF-2047A1DBF6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466183"/>
            <a:ext cx="8026400" cy="2972468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Museo Sans 700"/>
                <a:cs typeface="Arial"/>
              </a:defRPr>
            </a:lvl1pPr>
          </a:lstStyle>
          <a:p>
            <a:r>
              <a:rPr lang="en-US"/>
              <a:t>Section Title</a:t>
            </a:r>
          </a:p>
        </p:txBody>
      </p:sp>
    </p:spTree>
    <p:extLst>
      <p:ext uri="{BB962C8B-B14F-4D97-AF65-F5344CB8AC3E}">
        <p14:creationId xmlns:p14="http://schemas.microsoft.com/office/powerpoint/2010/main" val="260642079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8" y="480216"/>
            <a:ext cx="11420477" cy="448617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4C4E56"/>
                </a:solidFill>
                <a:latin typeface="Museo Sans 700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5529" y="1537012"/>
            <a:ext cx="5823599" cy="4328464"/>
          </a:xfrm>
        </p:spPr>
        <p:txBody>
          <a:bodyPr>
            <a:normAutofit/>
          </a:bodyPr>
          <a:lstStyle>
            <a:lvl1pPr marL="236527" indent="-236527">
              <a:defRPr sz="2400" baseline="0">
                <a:solidFill>
                  <a:srgbClr val="4C4E56"/>
                </a:solidFill>
                <a:latin typeface="Museo Sans 500"/>
                <a:cs typeface="Arial"/>
              </a:defRPr>
            </a:lvl1pPr>
            <a:lvl2pPr>
              <a:defRPr sz="2000">
                <a:solidFill>
                  <a:srgbClr val="4C4E56"/>
                </a:solidFill>
              </a:defRPr>
            </a:lvl2pPr>
            <a:lvl3pPr>
              <a:defRPr>
                <a:solidFill>
                  <a:srgbClr val="4C4E56"/>
                </a:solidFill>
              </a:defRPr>
            </a:lvl3pPr>
            <a:lvl4pPr>
              <a:defRPr>
                <a:solidFill>
                  <a:srgbClr val="4C4E56"/>
                </a:solidFill>
              </a:defRPr>
            </a:lvl4pPr>
            <a:lvl5pPr>
              <a:defRPr>
                <a:solidFill>
                  <a:srgbClr val="4C4E5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1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" y="1537012"/>
            <a:ext cx="6090739" cy="432846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Add image here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957865" y="6356356"/>
            <a:ext cx="28448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37887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8" y="480216"/>
            <a:ext cx="11896725" cy="448617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4C4E56"/>
                </a:solidFill>
                <a:latin typeface="Museo Sans 700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1927" y="1536065"/>
            <a:ext cx="5622196" cy="4384423"/>
          </a:xfrm>
        </p:spPr>
        <p:txBody>
          <a:bodyPr>
            <a:normAutofit/>
          </a:bodyPr>
          <a:lstStyle>
            <a:lvl1pPr marL="342882" indent="-342882">
              <a:buFont typeface="Arial" panose="020B0604020202020204" pitchFamily="34" charset="0"/>
              <a:buChar char="•"/>
              <a:defRPr sz="2400" baseline="0">
                <a:solidFill>
                  <a:srgbClr val="4C4E56"/>
                </a:solidFill>
                <a:latin typeface="Museo Sans 500"/>
              </a:defRPr>
            </a:lvl1pPr>
            <a:lvl2pPr>
              <a:defRPr>
                <a:solidFill>
                  <a:srgbClr val="4C4E56"/>
                </a:solidFill>
              </a:defRPr>
            </a:lvl2pPr>
            <a:lvl3pPr>
              <a:defRPr>
                <a:solidFill>
                  <a:srgbClr val="4C4E56"/>
                </a:solidFill>
              </a:defRPr>
            </a:lvl3pPr>
            <a:lvl4pPr>
              <a:defRPr>
                <a:solidFill>
                  <a:srgbClr val="4C4E56"/>
                </a:solidFill>
              </a:defRPr>
            </a:lvl4pPr>
            <a:lvl5pPr>
              <a:defRPr>
                <a:solidFill>
                  <a:srgbClr val="4C4E56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1"/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101272" y="1536063"/>
            <a:ext cx="5957381" cy="4384423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Add image here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9329948" y="6474312"/>
            <a:ext cx="28448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3696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" y="1352506"/>
            <a:ext cx="12192000" cy="4511775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rgbClr val="40B4E5"/>
                </a:solidFill>
              </a:defRPr>
            </a:lvl1pPr>
          </a:lstStyle>
          <a:p>
            <a:pPr lvl="0"/>
            <a:r>
              <a:rPr lang="en-US"/>
              <a:t>Add image here</a:t>
            </a:r>
          </a:p>
        </p:txBody>
      </p:sp>
      <p:pic>
        <p:nvPicPr>
          <p:cNvPr id="3" name="Picture 2" descr="VTA Header-01.eps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67332"/>
          <a:stretch/>
        </p:blipFill>
        <p:spPr>
          <a:xfrm>
            <a:off x="0" y="0"/>
            <a:ext cx="12192000" cy="224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480216"/>
            <a:ext cx="11906251" cy="448617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4C4E56"/>
                </a:solidFill>
                <a:latin typeface="Museo Sans 700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957864" y="6356356"/>
            <a:ext cx="28448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ound Single Corner Rectangle 8"/>
          <p:cNvSpPr/>
          <p:nvPr userDrawn="1"/>
        </p:nvSpPr>
        <p:spPr>
          <a:xfrm>
            <a:off x="0" y="1342175"/>
            <a:ext cx="12192000" cy="4511776"/>
          </a:xfrm>
          <a:prstGeom prst="round1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096485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5DF14B-4D41-4D0D-85A1-01447E1159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03D7C-1F2E-4C46-9A52-BF7B9BEAAD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146534-1B60-45E4-B4C8-F9998DDBD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80216"/>
            <a:ext cx="11896725" cy="448617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4C4E56"/>
                </a:solidFill>
                <a:latin typeface="Museo Sans 700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EC4AC14-6695-4173-9B9F-341BC072D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4" y="1600205"/>
            <a:ext cx="118872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731974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480216"/>
            <a:ext cx="11896725" cy="448617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4C4E56"/>
                </a:solidFill>
                <a:latin typeface="Museo Sans 700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820" y="4285593"/>
            <a:ext cx="9342496" cy="1685447"/>
          </a:xfrm>
        </p:spPr>
        <p:txBody>
          <a:bodyPr>
            <a:normAutofit/>
          </a:bodyPr>
          <a:lstStyle>
            <a:lvl1pPr marL="219440">
              <a:defRPr sz="2400" baseline="0">
                <a:solidFill>
                  <a:srgbClr val="4C4E56"/>
                </a:solidFill>
                <a:latin typeface="Museo Sans 500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1537016"/>
            <a:ext cx="12192000" cy="25510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image here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>
          <a:xfrm>
            <a:off x="8957865" y="6346032"/>
            <a:ext cx="28448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02029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129776"/>
            <a:ext cx="12192000" cy="1703531"/>
          </a:xfrm>
          <a:prstGeom prst="rect">
            <a:avLst/>
          </a:prstGeom>
          <a:solidFill>
            <a:srgbClr val="40B4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0B4E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925" y="480216"/>
            <a:ext cx="11887200" cy="448617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4C4E56"/>
                </a:solidFill>
                <a:latin typeface="Museo Sans 700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820" y="4412752"/>
            <a:ext cx="9342496" cy="1532225"/>
          </a:xfrm>
        </p:spPr>
        <p:txBody>
          <a:bodyPr>
            <a:normAutofit/>
          </a:bodyPr>
          <a:lstStyle>
            <a:lvl1pPr marL="219440">
              <a:defRPr sz="2400" baseline="0">
                <a:solidFill>
                  <a:schemeClr val="bg1"/>
                </a:solidFill>
                <a:latin typeface="Museo Sans 500"/>
                <a:cs typeface="Arial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1323727"/>
            <a:ext cx="12192000" cy="26318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/>
              <a:t>Add image here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957865" y="6356356"/>
            <a:ext cx="2844800" cy="365125"/>
          </a:xfrm>
        </p:spPr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66003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1661F-F9AD-4D9E-BA36-D7AE98D02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857500"/>
            <a:ext cx="10972800" cy="11430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56833-DA32-431C-987C-E5B4930D67C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466F61-DE03-4330-B449-928ABD0A23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17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58" y="480210"/>
            <a:ext cx="10966641" cy="448617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957865" y="6356351"/>
            <a:ext cx="28448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1499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D777BE4-3661-4906-99EC-B02BB578ED4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DDE1B2-AF40-4A09-8E06-D1C9D820FF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6616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4E1C012-5D47-4008-9BBC-844D398CD5BC}"/>
              </a:ext>
            </a:extLst>
          </p:cNvPr>
          <p:cNvSpPr/>
          <p:nvPr userDrawn="1"/>
        </p:nvSpPr>
        <p:spPr>
          <a:xfrm rot="5400000" flipH="1">
            <a:off x="5595467" y="-5595469"/>
            <a:ext cx="1001064" cy="12192000"/>
          </a:xfrm>
          <a:prstGeom prst="rect">
            <a:avLst/>
          </a:prstGeom>
          <a:solidFill>
            <a:srgbClr val="0063A3"/>
          </a:solidFill>
          <a:ln w="9525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685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1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6EE202B-DB57-4F6E-A543-164BC894C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233" y="1293363"/>
            <a:ext cx="10515600" cy="4351339"/>
          </a:xfrm>
        </p:spPr>
        <p:txBody>
          <a:bodyPr/>
          <a:lstStyle>
            <a:lvl1pPr>
              <a:defRPr>
                <a:solidFill>
                  <a:srgbClr val="0063A3"/>
                </a:solidFill>
                <a:latin typeface="Franklin Gothic Book" panose="020B0503020102020204" pitchFamily="34" charset="0"/>
              </a:defRPr>
            </a:lvl1pPr>
            <a:lvl2pPr>
              <a:defRPr>
                <a:solidFill>
                  <a:srgbClr val="67C8EF"/>
                </a:solidFill>
                <a:latin typeface="Franklin Gothic Book" panose="020B0503020102020204" pitchFamily="34" charset="0"/>
              </a:defRPr>
            </a:lvl2pPr>
            <a:lvl3pPr>
              <a:defRPr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defRPr>
            </a:lvl3pPr>
            <a:lvl4pPr>
              <a:defRPr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defRPr>
            </a:lvl4pPr>
            <a:lvl5pPr>
              <a:defRPr>
                <a:solidFill>
                  <a:schemeClr val="bg1">
                    <a:lumMod val="50000"/>
                  </a:schemeClr>
                </a:solidFill>
                <a:latin typeface="Franklin Gothic Book" panose="020B05030201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AAC0391-F8B5-456B-BBA5-B62E5088D41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7699" y="4"/>
            <a:ext cx="10515600" cy="96899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Title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48274-4118-4BCB-83D3-510381B05F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" y="5972181"/>
            <a:ext cx="2657475" cy="88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9056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ight Triangle 20">
            <a:extLst>
              <a:ext uri="{FF2B5EF4-FFF2-40B4-BE49-F238E27FC236}">
                <a16:creationId xmlns:a16="http://schemas.microsoft.com/office/drawing/2014/main" id="{731744E1-7D03-4EE5-9110-845ACAEB1715}"/>
              </a:ext>
            </a:extLst>
          </p:cNvPr>
          <p:cNvSpPr/>
          <p:nvPr userDrawn="1"/>
        </p:nvSpPr>
        <p:spPr>
          <a:xfrm rot="8100000">
            <a:off x="9536141" y="338241"/>
            <a:ext cx="1058747" cy="1057320"/>
          </a:xfrm>
          <a:custGeom>
            <a:avLst/>
            <a:gdLst>
              <a:gd name="connsiteX0" fmla="*/ 0 w 785004"/>
              <a:gd name="connsiteY0" fmla="*/ 785004 h 785004"/>
              <a:gd name="connsiteX1" fmla="*/ 0 w 785004"/>
              <a:gd name="connsiteY1" fmla="*/ 0 h 785004"/>
              <a:gd name="connsiteX2" fmla="*/ 785004 w 785004"/>
              <a:gd name="connsiteY2" fmla="*/ 785004 h 785004"/>
              <a:gd name="connsiteX3" fmla="*/ 0 w 785004"/>
              <a:gd name="connsiteY3" fmla="*/ 785004 h 785004"/>
              <a:gd name="connsiteX0" fmla="*/ 231793 w 1016797"/>
              <a:gd name="connsiteY0" fmla="*/ 1041196 h 1041196"/>
              <a:gd name="connsiteX1" fmla="*/ 0 w 1016797"/>
              <a:gd name="connsiteY1" fmla="*/ 0 h 1041196"/>
              <a:gd name="connsiteX2" fmla="*/ 1016797 w 1016797"/>
              <a:gd name="connsiteY2" fmla="*/ 1041196 h 1041196"/>
              <a:gd name="connsiteX3" fmla="*/ 231793 w 1016797"/>
              <a:gd name="connsiteY3" fmla="*/ 1041196 h 1041196"/>
              <a:gd name="connsiteX0" fmla="*/ 243993 w 1028997"/>
              <a:gd name="connsiteY0" fmla="*/ 1053396 h 1053396"/>
              <a:gd name="connsiteX1" fmla="*/ 0 w 1028997"/>
              <a:gd name="connsiteY1" fmla="*/ 0 h 1053396"/>
              <a:gd name="connsiteX2" fmla="*/ 1028997 w 1028997"/>
              <a:gd name="connsiteY2" fmla="*/ 1053396 h 1053396"/>
              <a:gd name="connsiteX3" fmla="*/ 243993 w 1028997"/>
              <a:gd name="connsiteY3" fmla="*/ 1053396 h 1053396"/>
              <a:gd name="connsiteX0" fmla="*/ 250728 w 1035732"/>
              <a:gd name="connsiteY0" fmla="*/ 1046662 h 1046662"/>
              <a:gd name="connsiteX1" fmla="*/ 0 w 1035732"/>
              <a:gd name="connsiteY1" fmla="*/ 0 h 1046662"/>
              <a:gd name="connsiteX2" fmla="*/ 1035732 w 1035732"/>
              <a:gd name="connsiteY2" fmla="*/ 1046662 h 1046662"/>
              <a:gd name="connsiteX3" fmla="*/ 250728 w 1035732"/>
              <a:gd name="connsiteY3" fmla="*/ 1046662 h 1046662"/>
              <a:gd name="connsiteX0" fmla="*/ 398902 w 1183906"/>
              <a:gd name="connsiteY0" fmla="*/ 1046661 h 1046661"/>
              <a:gd name="connsiteX1" fmla="*/ 0 w 1183906"/>
              <a:gd name="connsiteY1" fmla="*/ 0 h 1046661"/>
              <a:gd name="connsiteX2" fmla="*/ 1183906 w 1183906"/>
              <a:gd name="connsiteY2" fmla="*/ 1046661 h 1046661"/>
              <a:gd name="connsiteX3" fmla="*/ 398902 w 1183906"/>
              <a:gd name="connsiteY3" fmla="*/ 1046661 h 1046661"/>
              <a:gd name="connsiteX0" fmla="*/ 270933 w 1055937"/>
              <a:gd name="connsiteY0" fmla="*/ 1060130 h 1060130"/>
              <a:gd name="connsiteX1" fmla="*/ 0 w 1055937"/>
              <a:gd name="connsiteY1" fmla="*/ 0 h 1060130"/>
              <a:gd name="connsiteX2" fmla="*/ 1055937 w 1055937"/>
              <a:gd name="connsiteY2" fmla="*/ 1060130 h 1060130"/>
              <a:gd name="connsiteX3" fmla="*/ 270933 w 1055937"/>
              <a:gd name="connsiteY3" fmla="*/ 1060130 h 1060130"/>
              <a:gd name="connsiteX0" fmla="*/ 304667 w 1089671"/>
              <a:gd name="connsiteY0" fmla="*/ 947680 h 947680"/>
              <a:gd name="connsiteX1" fmla="*/ 0 w 1089671"/>
              <a:gd name="connsiteY1" fmla="*/ 0 h 947680"/>
              <a:gd name="connsiteX2" fmla="*/ 1089671 w 1089671"/>
              <a:gd name="connsiteY2" fmla="*/ 947680 h 947680"/>
              <a:gd name="connsiteX3" fmla="*/ 304667 w 1089671"/>
              <a:gd name="connsiteY3" fmla="*/ 947680 h 947680"/>
              <a:gd name="connsiteX0" fmla="*/ 268121 w 1053125"/>
              <a:gd name="connsiteY0" fmla="*/ 1057318 h 1057318"/>
              <a:gd name="connsiteX1" fmla="*/ 0 w 1053125"/>
              <a:gd name="connsiteY1" fmla="*/ 0 h 1057318"/>
              <a:gd name="connsiteX2" fmla="*/ 1053125 w 1053125"/>
              <a:gd name="connsiteY2" fmla="*/ 1057318 h 1057318"/>
              <a:gd name="connsiteX3" fmla="*/ 268121 w 1053125"/>
              <a:gd name="connsiteY3" fmla="*/ 1057318 h 1057318"/>
              <a:gd name="connsiteX0" fmla="*/ 313100 w 1098104"/>
              <a:gd name="connsiteY0" fmla="*/ 995472 h 995472"/>
              <a:gd name="connsiteX1" fmla="*/ 0 w 1098104"/>
              <a:gd name="connsiteY1" fmla="*/ 0 h 995472"/>
              <a:gd name="connsiteX2" fmla="*/ 1098104 w 1098104"/>
              <a:gd name="connsiteY2" fmla="*/ 995472 h 995472"/>
              <a:gd name="connsiteX3" fmla="*/ 313100 w 1098104"/>
              <a:gd name="connsiteY3" fmla="*/ 995472 h 995472"/>
              <a:gd name="connsiteX0" fmla="*/ 268120 w 1053124"/>
              <a:gd name="connsiteY0" fmla="*/ 1051696 h 1051696"/>
              <a:gd name="connsiteX1" fmla="*/ 0 w 1053124"/>
              <a:gd name="connsiteY1" fmla="*/ 0 h 1051696"/>
              <a:gd name="connsiteX2" fmla="*/ 1053124 w 1053124"/>
              <a:gd name="connsiteY2" fmla="*/ 1051696 h 1051696"/>
              <a:gd name="connsiteX3" fmla="*/ 268120 w 1053124"/>
              <a:gd name="connsiteY3" fmla="*/ 1051696 h 1051696"/>
              <a:gd name="connsiteX0" fmla="*/ 335589 w 1120593"/>
              <a:gd name="connsiteY0" fmla="*/ 1062941 h 1062941"/>
              <a:gd name="connsiteX1" fmla="*/ 0 w 1120593"/>
              <a:gd name="connsiteY1" fmla="*/ 0 h 1062941"/>
              <a:gd name="connsiteX2" fmla="*/ 1120593 w 1120593"/>
              <a:gd name="connsiteY2" fmla="*/ 1062941 h 1062941"/>
              <a:gd name="connsiteX3" fmla="*/ 335589 w 1120593"/>
              <a:gd name="connsiteY3" fmla="*/ 1062941 h 1062941"/>
              <a:gd name="connsiteX0" fmla="*/ 273742 w 1058746"/>
              <a:gd name="connsiteY0" fmla="*/ 1057320 h 1057320"/>
              <a:gd name="connsiteX1" fmla="*/ 0 w 1058746"/>
              <a:gd name="connsiteY1" fmla="*/ 0 h 1057320"/>
              <a:gd name="connsiteX2" fmla="*/ 1058746 w 1058746"/>
              <a:gd name="connsiteY2" fmla="*/ 1057320 h 1057320"/>
              <a:gd name="connsiteX3" fmla="*/ 273742 w 1058746"/>
              <a:gd name="connsiteY3" fmla="*/ 1057320 h 1057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8746" h="1057320">
                <a:moveTo>
                  <a:pt x="273742" y="1057320"/>
                </a:moveTo>
                <a:lnTo>
                  <a:pt x="0" y="0"/>
                </a:lnTo>
                <a:lnTo>
                  <a:pt x="1058746" y="1057320"/>
                </a:lnTo>
                <a:lnTo>
                  <a:pt x="273742" y="1057320"/>
                </a:lnTo>
                <a:close/>
              </a:path>
            </a:pathLst>
          </a:custGeom>
          <a:solidFill>
            <a:srgbClr val="66717E"/>
          </a:solidFill>
          <a:ln w="9525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ight Triangle 16">
            <a:extLst>
              <a:ext uri="{FF2B5EF4-FFF2-40B4-BE49-F238E27FC236}">
                <a16:creationId xmlns:a16="http://schemas.microsoft.com/office/drawing/2014/main" id="{8312C0D0-0CF7-41D8-B3FA-4EE107961CF9}"/>
              </a:ext>
            </a:extLst>
          </p:cNvPr>
          <p:cNvSpPr/>
          <p:nvPr userDrawn="1"/>
        </p:nvSpPr>
        <p:spPr>
          <a:xfrm rot="5400000">
            <a:off x="1651230" y="-1664878"/>
            <a:ext cx="6897567" cy="10227327"/>
          </a:xfrm>
          <a:custGeom>
            <a:avLst/>
            <a:gdLst>
              <a:gd name="connsiteX0" fmla="*/ 0 w 10104790"/>
              <a:gd name="connsiteY0" fmla="*/ 10213678 h 10213678"/>
              <a:gd name="connsiteX1" fmla="*/ 0 w 10104790"/>
              <a:gd name="connsiteY1" fmla="*/ 0 h 10213678"/>
              <a:gd name="connsiteX2" fmla="*/ 10104790 w 10104790"/>
              <a:gd name="connsiteY2" fmla="*/ 10213678 h 10213678"/>
              <a:gd name="connsiteX3" fmla="*/ 0 w 10104790"/>
              <a:gd name="connsiteY3" fmla="*/ 10213678 h 10213678"/>
              <a:gd name="connsiteX0" fmla="*/ 0 w 10104790"/>
              <a:gd name="connsiteY0" fmla="*/ 10213678 h 10213678"/>
              <a:gd name="connsiteX1" fmla="*/ 0 w 10104790"/>
              <a:gd name="connsiteY1" fmla="*/ 0 h 10213678"/>
              <a:gd name="connsiteX2" fmla="*/ 6892119 w 10104790"/>
              <a:gd name="connsiteY2" fmla="*/ 6951862 h 10213678"/>
              <a:gd name="connsiteX3" fmla="*/ 10104790 w 10104790"/>
              <a:gd name="connsiteY3" fmla="*/ 10213678 h 10213678"/>
              <a:gd name="connsiteX4" fmla="*/ 0 w 10104790"/>
              <a:gd name="connsiteY4" fmla="*/ 10213678 h 10213678"/>
              <a:gd name="connsiteX0" fmla="*/ 0 w 6897566"/>
              <a:gd name="connsiteY0" fmla="*/ 10213678 h 10227326"/>
              <a:gd name="connsiteX1" fmla="*/ 0 w 6897566"/>
              <a:gd name="connsiteY1" fmla="*/ 0 h 10227326"/>
              <a:gd name="connsiteX2" fmla="*/ 6892119 w 6897566"/>
              <a:gd name="connsiteY2" fmla="*/ 6951862 h 10227326"/>
              <a:gd name="connsiteX3" fmla="*/ 6897566 w 6897566"/>
              <a:gd name="connsiteY3" fmla="*/ 10227326 h 10227326"/>
              <a:gd name="connsiteX4" fmla="*/ 0 w 6897566"/>
              <a:gd name="connsiteY4" fmla="*/ 10213678 h 10227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97566" h="10227326">
                <a:moveTo>
                  <a:pt x="0" y="10213678"/>
                </a:moveTo>
                <a:lnTo>
                  <a:pt x="0" y="0"/>
                </a:lnTo>
                <a:lnTo>
                  <a:pt x="6892119" y="6951862"/>
                </a:lnTo>
                <a:cubicBezTo>
                  <a:pt x="6893935" y="8043683"/>
                  <a:pt x="6895750" y="9135505"/>
                  <a:pt x="6897566" y="10227326"/>
                </a:cubicBezTo>
                <a:lnTo>
                  <a:pt x="0" y="10213678"/>
                </a:lnTo>
                <a:close/>
              </a:path>
            </a:pathLst>
          </a:custGeom>
          <a:solidFill>
            <a:srgbClr val="67C8EF"/>
          </a:solidFill>
          <a:ln w="9525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19">
            <a:extLst>
              <a:ext uri="{FF2B5EF4-FFF2-40B4-BE49-F238E27FC236}">
                <a16:creationId xmlns:a16="http://schemas.microsoft.com/office/drawing/2014/main" id="{6502361A-B080-434C-9ECF-1969BB5893F9}"/>
              </a:ext>
            </a:extLst>
          </p:cNvPr>
          <p:cNvSpPr/>
          <p:nvPr userDrawn="1"/>
        </p:nvSpPr>
        <p:spPr>
          <a:xfrm>
            <a:off x="-27675" y="948372"/>
            <a:ext cx="9255424" cy="2480457"/>
          </a:xfrm>
          <a:custGeom>
            <a:avLst/>
            <a:gdLst>
              <a:gd name="connsiteX0" fmla="*/ 0 w 5702060"/>
              <a:gd name="connsiteY0" fmla="*/ 0 h 4386532"/>
              <a:gd name="connsiteX1" fmla="*/ 5702060 w 5702060"/>
              <a:gd name="connsiteY1" fmla="*/ 0 h 4386532"/>
              <a:gd name="connsiteX2" fmla="*/ 5702060 w 5702060"/>
              <a:gd name="connsiteY2" fmla="*/ 4386532 h 4386532"/>
              <a:gd name="connsiteX3" fmla="*/ 0 w 5702060"/>
              <a:gd name="connsiteY3" fmla="*/ 4386532 h 4386532"/>
              <a:gd name="connsiteX4" fmla="*/ 0 w 5702060"/>
              <a:gd name="connsiteY4" fmla="*/ 0 h 4386532"/>
              <a:gd name="connsiteX0" fmla="*/ 0 w 5702060"/>
              <a:gd name="connsiteY0" fmla="*/ 0 h 4386532"/>
              <a:gd name="connsiteX1" fmla="*/ 5702060 w 5702060"/>
              <a:gd name="connsiteY1" fmla="*/ 0 h 4386532"/>
              <a:gd name="connsiteX2" fmla="*/ 2001327 w 5702060"/>
              <a:gd name="connsiteY2" fmla="*/ 4386532 h 4386532"/>
              <a:gd name="connsiteX3" fmla="*/ 0 w 5702060"/>
              <a:gd name="connsiteY3" fmla="*/ 4386532 h 4386532"/>
              <a:gd name="connsiteX4" fmla="*/ 0 w 5702060"/>
              <a:gd name="connsiteY4" fmla="*/ 0 h 4386532"/>
              <a:gd name="connsiteX0" fmla="*/ 0 w 6556075"/>
              <a:gd name="connsiteY0" fmla="*/ 8626 h 4395158"/>
              <a:gd name="connsiteX1" fmla="*/ 6556075 w 6556075"/>
              <a:gd name="connsiteY1" fmla="*/ 0 h 4395158"/>
              <a:gd name="connsiteX2" fmla="*/ 2001327 w 6556075"/>
              <a:gd name="connsiteY2" fmla="*/ 4395158 h 4395158"/>
              <a:gd name="connsiteX3" fmla="*/ 0 w 6556075"/>
              <a:gd name="connsiteY3" fmla="*/ 4395158 h 4395158"/>
              <a:gd name="connsiteX4" fmla="*/ 0 w 6556075"/>
              <a:gd name="connsiteY4" fmla="*/ 8626 h 4395158"/>
              <a:gd name="connsiteX0" fmla="*/ 0 w 6642339"/>
              <a:gd name="connsiteY0" fmla="*/ 8626 h 4395158"/>
              <a:gd name="connsiteX1" fmla="*/ 6642339 w 6642339"/>
              <a:gd name="connsiteY1" fmla="*/ 0 h 4395158"/>
              <a:gd name="connsiteX2" fmla="*/ 2001327 w 6642339"/>
              <a:gd name="connsiteY2" fmla="*/ 4395158 h 4395158"/>
              <a:gd name="connsiteX3" fmla="*/ 0 w 6642339"/>
              <a:gd name="connsiteY3" fmla="*/ 4395158 h 4395158"/>
              <a:gd name="connsiteX4" fmla="*/ 0 w 6642339"/>
              <a:gd name="connsiteY4" fmla="*/ 8626 h 4395158"/>
              <a:gd name="connsiteX0" fmla="*/ 0 w 6642339"/>
              <a:gd name="connsiteY0" fmla="*/ 8626 h 4403784"/>
              <a:gd name="connsiteX1" fmla="*/ 6642339 w 6642339"/>
              <a:gd name="connsiteY1" fmla="*/ 0 h 4403784"/>
              <a:gd name="connsiteX2" fmla="*/ 5469146 w 6642339"/>
              <a:gd name="connsiteY2" fmla="*/ 4403784 h 4403784"/>
              <a:gd name="connsiteX3" fmla="*/ 0 w 6642339"/>
              <a:gd name="connsiteY3" fmla="*/ 4395158 h 4403784"/>
              <a:gd name="connsiteX4" fmla="*/ 0 w 6642339"/>
              <a:gd name="connsiteY4" fmla="*/ 8626 h 4403784"/>
              <a:gd name="connsiteX0" fmla="*/ 0 w 10817524"/>
              <a:gd name="connsiteY0" fmla="*/ 8626 h 4403784"/>
              <a:gd name="connsiteX1" fmla="*/ 10817524 w 10817524"/>
              <a:gd name="connsiteY1" fmla="*/ 0 h 4403784"/>
              <a:gd name="connsiteX2" fmla="*/ 5469146 w 10817524"/>
              <a:gd name="connsiteY2" fmla="*/ 4403784 h 4403784"/>
              <a:gd name="connsiteX3" fmla="*/ 0 w 10817524"/>
              <a:gd name="connsiteY3" fmla="*/ 4395158 h 4403784"/>
              <a:gd name="connsiteX4" fmla="*/ 0 w 10817524"/>
              <a:gd name="connsiteY4" fmla="*/ 8626 h 4403784"/>
              <a:gd name="connsiteX0" fmla="*/ 0 w 10817524"/>
              <a:gd name="connsiteY0" fmla="*/ 8626 h 4403784"/>
              <a:gd name="connsiteX1" fmla="*/ 10817524 w 10817524"/>
              <a:gd name="connsiteY1" fmla="*/ 0 h 4403784"/>
              <a:gd name="connsiteX2" fmla="*/ 6012610 w 10817524"/>
              <a:gd name="connsiteY2" fmla="*/ 4403784 h 4403784"/>
              <a:gd name="connsiteX3" fmla="*/ 0 w 10817524"/>
              <a:gd name="connsiteY3" fmla="*/ 4395158 h 4403784"/>
              <a:gd name="connsiteX4" fmla="*/ 0 w 10817524"/>
              <a:gd name="connsiteY4" fmla="*/ 8626 h 4403784"/>
              <a:gd name="connsiteX0" fmla="*/ 0 w 10817524"/>
              <a:gd name="connsiteY0" fmla="*/ 8626 h 4395159"/>
              <a:gd name="connsiteX1" fmla="*/ 10817524 w 10817524"/>
              <a:gd name="connsiteY1" fmla="*/ 0 h 4395159"/>
              <a:gd name="connsiteX2" fmla="*/ 7970807 w 10817524"/>
              <a:gd name="connsiteY2" fmla="*/ 4388439 h 4395159"/>
              <a:gd name="connsiteX3" fmla="*/ 0 w 10817524"/>
              <a:gd name="connsiteY3" fmla="*/ 4395158 h 4395159"/>
              <a:gd name="connsiteX4" fmla="*/ 0 w 10817524"/>
              <a:gd name="connsiteY4" fmla="*/ 8626 h 4395159"/>
              <a:gd name="connsiteX0" fmla="*/ 0 w 10817524"/>
              <a:gd name="connsiteY0" fmla="*/ 8626 h 4395157"/>
              <a:gd name="connsiteX1" fmla="*/ 10817524 w 10817524"/>
              <a:gd name="connsiteY1" fmla="*/ 0 h 4395157"/>
              <a:gd name="connsiteX2" fmla="*/ 8134709 w 10817524"/>
              <a:gd name="connsiteY2" fmla="*/ 4388439 h 4395157"/>
              <a:gd name="connsiteX3" fmla="*/ 0 w 10817524"/>
              <a:gd name="connsiteY3" fmla="*/ 4395158 h 4395157"/>
              <a:gd name="connsiteX4" fmla="*/ 0 w 10817524"/>
              <a:gd name="connsiteY4" fmla="*/ 8626 h 4395157"/>
              <a:gd name="connsiteX0" fmla="*/ 0 w 10817524"/>
              <a:gd name="connsiteY0" fmla="*/ 8626 h 4395159"/>
              <a:gd name="connsiteX1" fmla="*/ 10817524 w 10817524"/>
              <a:gd name="connsiteY1" fmla="*/ 0 h 4395159"/>
              <a:gd name="connsiteX2" fmla="*/ 8315863 w 10817524"/>
              <a:gd name="connsiteY2" fmla="*/ 4388439 h 4395159"/>
              <a:gd name="connsiteX3" fmla="*/ 0 w 10817524"/>
              <a:gd name="connsiteY3" fmla="*/ 4395158 h 4395159"/>
              <a:gd name="connsiteX4" fmla="*/ 0 w 10817524"/>
              <a:gd name="connsiteY4" fmla="*/ 8626 h 4395159"/>
              <a:gd name="connsiteX0" fmla="*/ 0 w 10817524"/>
              <a:gd name="connsiteY0" fmla="*/ 8626 h 4395157"/>
              <a:gd name="connsiteX1" fmla="*/ 10817524 w 10817524"/>
              <a:gd name="connsiteY1" fmla="*/ 0 h 4395157"/>
              <a:gd name="connsiteX2" fmla="*/ 6791863 w 10817524"/>
              <a:gd name="connsiteY2" fmla="*/ 4388439 h 4395157"/>
              <a:gd name="connsiteX3" fmla="*/ 0 w 10817524"/>
              <a:gd name="connsiteY3" fmla="*/ 4395158 h 4395157"/>
              <a:gd name="connsiteX4" fmla="*/ 0 w 10817524"/>
              <a:gd name="connsiteY4" fmla="*/ 8626 h 4395157"/>
              <a:gd name="connsiteX0" fmla="*/ 0 w 9255424"/>
              <a:gd name="connsiteY0" fmla="*/ 25569 h 4412101"/>
              <a:gd name="connsiteX1" fmla="*/ 9255424 w 9255424"/>
              <a:gd name="connsiteY1" fmla="*/ 0 h 4412101"/>
              <a:gd name="connsiteX2" fmla="*/ 6791863 w 9255424"/>
              <a:gd name="connsiteY2" fmla="*/ 4405382 h 4412101"/>
              <a:gd name="connsiteX3" fmla="*/ 0 w 9255424"/>
              <a:gd name="connsiteY3" fmla="*/ 4412101 h 4412101"/>
              <a:gd name="connsiteX4" fmla="*/ 0 w 9255424"/>
              <a:gd name="connsiteY4" fmla="*/ 25569 h 4412101"/>
              <a:gd name="connsiteX0" fmla="*/ 0 w 9255424"/>
              <a:gd name="connsiteY0" fmla="*/ 25569 h 4412101"/>
              <a:gd name="connsiteX1" fmla="*/ 9255424 w 9255424"/>
              <a:gd name="connsiteY1" fmla="*/ 0 h 4412101"/>
              <a:gd name="connsiteX2" fmla="*/ 6775033 w 9255424"/>
              <a:gd name="connsiteY2" fmla="*/ 4405383 h 4412101"/>
              <a:gd name="connsiteX3" fmla="*/ 0 w 9255424"/>
              <a:gd name="connsiteY3" fmla="*/ 4412101 h 4412101"/>
              <a:gd name="connsiteX4" fmla="*/ 0 w 9255424"/>
              <a:gd name="connsiteY4" fmla="*/ 25569 h 4412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255424" h="4412101">
                <a:moveTo>
                  <a:pt x="0" y="25569"/>
                </a:moveTo>
                <a:lnTo>
                  <a:pt x="9255424" y="0"/>
                </a:lnTo>
                <a:lnTo>
                  <a:pt x="6775033" y="4405383"/>
                </a:lnTo>
                <a:lnTo>
                  <a:pt x="0" y="4412101"/>
                </a:lnTo>
                <a:lnTo>
                  <a:pt x="0" y="25569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19">
            <a:extLst>
              <a:ext uri="{FF2B5EF4-FFF2-40B4-BE49-F238E27FC236}">
                <a16:creationId xmlns:a16="http://schemas.microsoft.com/office/drawing/2014/main" id="{B1731AC1-76A3-49DD-996E-041AB6C41B51}"/>
              </a:ext>
            </a:extLst>
          </p:cNvPr>
          <p:cNvSpPr/>
          <p:nvPr userDrawn="1"/>
        </p:nvSpPr>
        <p:spPr>
          <a:xfrm>
            <a:off x="-8625" y="862643"/>
            <a:ext cx="10817524" cy="2470932"/>
          </a:xfrm>
          <a:custGeom>
            <a:avLst/>
            <a:gdLst>
              <a:gd name="connsiteX0" fmla="*/ 0 w 5702060"/>
              <a:gd name="connsiteY0" fmla="*/ 0 h 4386532"/>
              <a:gd name="connsiteX1" fmla="*/ 5702060 w 5702060"/>
              <a:gd name="connsiteY1" fmla="*/ 0 h 4386532"/>
              <a:gd name="connsiteX2" fmla="*/ 5702060 w 5702060"/>
              <a:gd name="connsiteY2" fmla="*/ 4386532 h 4386532"/>
              <a:gd name="connsiteX3" fmla="*/ 0 w 5702060"/>
              <a:gd name="connsiteY3" fmla="*/ 4386532 h 4386532"/>
              <a:gd name="connsiteX4" fmla="*/ 0 w 5702060"/>
              <a:gd name="connsiteY4" fmla="*/ 0 h 4386532"/>
              <a:gd name="connsiteX0" fmla="*/ 0 w 5702060"/>
              <a:gd name="connsiteY0" fmla="*/ 0 h 4386532"/>
              <a:gd name="connsiteX1" fmla="*/ 5702060 w 5702060"/>
              <a:gd name="connsiteY1" fmla="*/ 0 h 4386532"/>
              <a:gd name="connsiteX2" fmla="*/ 2001327 w 5702060"/>
              <a:gd name="connsiteY2" fmla="*/ 4386532 h 4386532"/>
              <a:gd name="connsiteX3" fmla="*/ 0 w 5702060"/>
              <a:gd name="connsiteY3" fmla="*/ 4386532 h 4386532"/>
              <a:gd name="connsiteX4" fmla="*/ 0 w 5702060"/>
              <a:gd name="connsiteY4" fmla="*/ 0 h 4386532"/>
              <a:gd name="connsiteX0" fmla="*/ 0 w 6556075"/>
              <a:gd name="connsiteY0" fmla="*/ 8626 h 4395158"/>
              <a:gd name="connsiteX1" fmla="*/ 6556075 w 6556075"/>
              <a:gd name="connsiteY1" fmla="*/ 0 h 4395158"/>
              <a:gd name="connsiteX2" fmla="*/ 2001327 w 6556075"/>
              <a:gd name="connsiteY2" fmla="*/ 4395158 h 4395158"/>
              <a:gd name="connsiteX3" fmla="*/ 0 w 6556075"/>
              <a:gd name="connsiteY3" fmla="*/ 4395158 h 4395158"/>
              <a:gd name="connsiteX4" fmla="*/ 0 w 6556075"/>
              <a:gd name="connsiteY4" fmla="*/ 8626 h 4395158"/>
              <a:gd name="connsiteX0" fmla="*/ 0 w 6642339"/>
              <a:gd name="connsiteY0" fmla="*/ 8626 h 4395158"/>
              <a:gd name="connsiteX1" fmla="*/ 6642339 w 6642339"/>
              <a:gd name="connsiteY1" fmla="*/ 0 h 4395158"/>
              <a:gd name="connsiteX2" fmla="*/ 2001327 w 6642339"/>
              <a:gd name="connsiteY2" fmla="*/ 4395158 h 4395158"/>
              <a:gd name="connsiteX3" fmla="*/ 0 w 6642339"/>
              <a:gd name="connsiteY3" fmla="*/ 4395158 h 4395158"/>
              <a:gd name="connsiteX4" fmla="*/ 0 w 6642339"/>
              <a:gd name="connsiteY4" fmla="*/ 8626 h 4395158"/>
              <a:gd name="connsiteX0" fmla="*/ 0 w 6642339"/>
              <a:gd name="connsiteY0" fmla="*/ 8626 h 4403784"/>
              <a:gd name="connsiteX1" fmla="*/ 6642339 w 6642339"/>
              <a:gd name="connsiteY1" fmla="*/ 0 h 4403784"/>
              <a:gd name="connsiteX2" fmla="*/ 5469146 w 6642339"/>
              <a:gd name="connsiteY2" fmla="*/ 4403784 h 4403784"/>
              <a:gd name="connsiteX3" fmla="*/ 0 w 6642339"/>
              <a:gd name="connsiteY3" fmla="*/ 4395158 h 4403784"/>
              <a:gd name="connsiteX4" fmla="*/ 0 w 6642339"/>
              <a:gd name="connsiteY4" fmla="*/ 8626 h 4403784"/>
              <a:gd name="connsiteX0" fmla="*/ 0 w 10817524"/>
              <a:gd name="connsiteY0" fmla="*/ 8626 h 4403784"/>
              <a:gd name="connsiteX1" fmla="*/ 10817524 w 10817524"/>
              <a:gd name="connsiteY1" fmla="*/ 0 h 4403784"/>
              <a:gd name="connsiteX2" fmla="*/ 5469146 w 10817524"/>
              <a:gd name="connsiteY2" fmla="*/ 4403784 h 4403784"/>
              <a:gd name="connsiteX3" fmla="*/ 0 w 10817524"/>
              <a:gd name="connsiteY3" fmla="*/ 4395158 h 4403784"/>
              <a:gd name="connsiteX4" fmla="*/ 0 w 10817524"/>
              <a:gd name="connsiteY4" fmla="*/ 8626 h 4403784"/>
              <a:gd name="connsiteX0" fmla="*/ 0 w 10817524"/>
              <a:gd name="connsiteY0" fmla="*/ 8626 h 4403784"/>
              <a:gd name="connsiteX1" fmla="*/ 10817524 w 10817524"/>
              <a:gd name="connsiteY1" fmla="*/ 0 h 4403784"/>
              <a:gd name="connsiteX2" fmla="*/ 6012610 w 10817524"/>
              <a:gd name="connsiteY2" fmla="*/ 4403784 h 4403784"/>
              <a:gd name="connsiteX3" fmla="*/ 0 w 10817524"/>
              <a:gd name="connsiteY3" fmla="*/ 4395158 h 4403784"/>
              <a:gd name="connsiteX4" fmla="*/ 0 w 10817524"/>
              <a:gd name="connsiteY4" fmla="*/ 8626 h 4403784"/>
              <a:gd name="connsiteX0" fmla="*/ 0 w 10817524"/>
              <a:gd name="connsiteY0" fmla="*/ 8626 h 4395159"/>
              <a:gd name="connsiteX1" fmla="*/ 10817524 w 10817524"/>
              <a:gd name="connsiteY1" fmla="*/ 0 h 4395159"/>
              <a:gd name="connsiteX2" fmla="*/ 7970807 w 10817524"/>
              <a:gd name="connsiteY2" fmla="*/ 4388439 h 4395159"/>
              <a:gd name="connsiteX3" fmla="*/ 0 w 10817524"/>
              <a:gd name="connsiteY3" fmla="*/ 4395158 h 4395159"/>
              <a:gd name="connsiteX4" fmla="*/ 0 w 10817524"/>
              <a:gd name="connsiteY4" fmla="*/ 8626 h 4395159"/>
              <a:gd name="connsiteX0" fmla="*/ 0 w 10817524"/>
              <a:gd name="connsiteY0" fmla="*/ 8626 h 4395157"/>
              <a:gd name="connsiteX1" fmla="*/ 10817524 w 10817524"/>
              <a:gd name="connsiteY1" fmla="*/ 0 h 4395157"/>
              <a:gd name="connsiteX2" fmla="*/ 8134709 w 10817524"/>
              <a:gd name="connsiteY2" fmla="*/ 4388439 h 4395157"/>
              <a:gd name="connsiteX3" fmla="*/ 0 w 10817524"/>
              <a:gd name="connsiteY3" fmla="*/ 4395158 h 4395157"/>
              <a:gd name="connsiteX4" fmla="*/ 0 w 10817524"/>
              <a:gd name="connsiteY4" fmla="*/ 8626 h 4395157"/>
              <a:gd name="connsiteX0" fmla="*/ 0 w 10817524"/>
              <a:gd name="connsiteY0" fmla="*/ 8626 h 4395159"/>
              <a:gd name="connsiteX1" fmla="*/ 10817524 w 10817524"/>
              <a:gd name="connsiteY1" fmla="*/ 0 h 4395159"/>
              <a:gd name="connsiteX2" fmla="*/ 8315863 w 10817524"/>
              <a:gd name="connsiteY2" fmla="*/ 4388439 h 4395159"/>
              <a:gd name="connsiteX3" fmla="*/ 0 w 10817524"/>
              <a:gd name="connsiteY3" fmla="*/ 4395158 h 4395159"/>
              <a:gd name="connsiteX4" fmla="*/ 0 w 10817524"/>
              <a:gd name="connsiteY4" fmla="*/ 8626 h 4395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817524" h="4395159">
                <a:moveTo>
                  <a:pt x="0" y="8626"/>
                </a:moveTo>
                <a:lnTo>
                  <a:pt x="10817524" y="0"/>
                </a:lnTo>
                <a:lnTo>
                  <a:pt x="8315863" y="4388439"/>
                </a:lnTo>
                <a:lnTo>
                  <a:pt x="0" y="4395158"/>
                </a:lnTo>
                <a:lnTo>
                  <a:pt x="0" y="8626"/>
                </a:lnTo>
                <a:close/>
              </a:path>
            </a:pathLst>
          </a:custGeom>
          <a:solidFill>
            <a:srgbClr val="0063A3"/>
          </a:solidFill>
          <a:ln w="9525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FF005E2-99B4-40CD-AF8C-B464C300E9D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8060" y="1233578"/>
            <a:ext cx="9144000" cy="922039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r>
              <a:rPr lang="en-US"/>
              <a:t>BRIEFING TITLE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07734B5-8398-4A5B-BD5B-BE91613519B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8060" y="2269695"/>
            <a:ext cx="9144000" cy="581773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  <a:latin typeface="Franklin Gothic Book" panose="020B0503020102020204" pitchFamily="34" charset="0"/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SUBTITLE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387272-E9E2-4D52-B6E5-AA84EE3B0ECA}"/>
              </a:ext>
            </a:extLst>
          </p:cNvPr>
          <p:cNvSpPr/>
          <p:nvPr userDrawn="1"/>
        </p:nvSpPr>
        <p:spPr>
          <a:xfrm rot="5400000">
            <a:off x="3611383" y="-1481756"/>
            <a:ext cx="45719" cy="7285723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>
            <a:noFill/>
            <a:prstDash val="solid"/>
            <a:miter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A6B257DE-33A4-46F6-B62A-9072E325CE02}"/>
              </a:ext>
            </a:extLst>
          </p:cNvPr>
          <p:cNvSpPr/>
          <p:nvPr userDrawn="1"/>
        </p:nvSpPr>
        <p:spPr>
          <a:xfrm>
            <a:off x="3398296" y="3333573"/>
            <a:ext cx="8793704" cy="3524427"/>
          </a:xfrm>
          <a:prstGeom prst="triangle">
            <a:avLst>
              <a:gd name="adj" fmla="val 40784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5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B94B2C9-08CE-4159-A8F8-E67062E5ED0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0961" y="3913906"/>
            <a:ext cx="4068123" cy="2716415"/>
          </a:xfrm>
          <a:prstGeom prst="rect">
            <a:avLst/>
          </a:prstGeom>
        </p:spPr>
      </p:pic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2C0457F7-5A0C-4A06-9287-FA65459C9CB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68303" y="4957034"/>
            <a:ext cx="3779839" cy="429615"/>
          </a:xfrm>
        </p:spPr>
        <p:txBody>
          <a:bodyPr>
            <a:normAutofit/>
          </a:bodyPr>
          <a:lstStyle>
            <a:lvl1pPr marL="0" indent="0">
              <a:lnSpc>
                <a:spcPts val="1000"/>
              </a:lnSpc>
              <a:buNone/>
              <a:defRPr sz="18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Meeting Designation</a:t>
            </a:r>
          </a:p>
          <a:p>
            <a:pPr lvl="0"/>
            <a:r>
              <a:rPr lang="en-US"/>
              <a:t>Date</a:t>
            </a:r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E8C6AAC9-B852-4AB4-B0F6-CF6AFC315F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8301" y="4213117"/>
            <a:ext cx="4460875" cy="4251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  <a:latin typeface="Franklin Gothic Medium" panose="020B0603020102020204" pitchFamily="34" charset="0"/>
              </a:defRPr>
            </a:lvl1pPr>
          </a:lstStyle>
          <a:p>
            <a:pPr lvl="0"/>
            <a:r>
              <a:rPr lang="en-US"/>
              <a:t>Meeting Group/Attendees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E3D7BDC5-7990-479F-8EF4-BA0EC4ED521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8065" y="5707679"/>
            <a:ext cx="2643447" cy="751311"/>
          </a:xfrm>
        </p:spPr>
        <p:txBody>
          <a:bodyPr>
            <a:normAutofit/>
          </a:bodyPr>
          <a:lstStyle>
            <a:lvl3pPr marL="0" indent="0">
              <a:lnSpc>
                <a:spcPts val="1300"/>
              </a:lnSpc>
              <a:buFont typeface="Arial" panose="020B0604020202020204" pitchFamily="34" charset="0"/>
              <a:buNone/>
              <a:defRPr sz="1400">
                <a:solidFill>
                  <a:schemeClr val="bg1"/>
                </a:solidFill>
              </a:defRPr>
            </a:lvl3pPr>
          </a:lstStyle>
          <a:p>
            <a:pPr lvl="2"/>
            <a:r>
              <a:rPr lang="en-US"/>
              <a:t>VTA Office</a:t>
            </a:r>
          </a:p>
          <a:p>
            <a:pPr lvl="2"/>
            <a:r>
              <a:rPr lang="en-US"/>
              <a:t>1436 California Circle</a:t>
            </a:r>
          </a:p>
          <a:p>
            <a:pPr lvl="2"/>
            <a:r>
              <a:rPr lang="en-US" err="1"/>
              <a:t>Milipitas</a:t>
            </a:r>
            <a:r>
              <a:rPr lang="en-US"/>
              <a:t>, CA 95035</a:t>
            </a:r>
          </a:p>
        </p:txBody>
      </p:sp>
    </p:spTree>
    <p:extLst>
      <p:ext uri="{BB962C8B-B14F-4D97-AF65-F5344CB8AC3E}">
        <p14:creationId xmlns:p14="http://schemas.microsoft.com/office/powerpoint/2010/main" val="257397894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BD91F-E7A3-44AA-9753-1DF5D2D5A5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6E9057-F010-46EA-8B6C-7A5A67800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31C609-FF03-407D-B923-E0FCF98DF5EB}" type="datetime1">
              <a:rPr lang="en-US" smtClean="0">
                <a:solidFill>
                  <a:prstClr val="black"/>
                </a:solidFill>
              </a:rPr>
              <a:t>5/8/2023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13C410-8B71-418B-8144-FDE0D4DEE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6089DA-23F9-4769-A373-13CB5D66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06B9F90D-BD75-4E9F-B6A0-9E77B384AF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216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7BB95-4D15-4815-8D36-62B749068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2339E-11AC-4AFD-85B3-096A52C0B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EB4F6C-5831-4909-A52C-25147B6C7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169004-C3CC-4CB7-9F47-A5A0ED9A688A}" type="datetime1">
              <a:rPr lang="en-US" smtClean="0">
                <a:solidFill>
                  <a:prstClr val="black"/>
                </a:solidFill>
              </a:rPr>
              <a:t>5/8/2023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B12F6-D755-490C-BF44-2F331987D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72E1C-3774-4897-A50E-CDE62687F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4D5674DF-5402-429D-89A9-9AE0A4D5CB9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4164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5DF14B-4D41-4D0D-85A1-01447E1159B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203D7C-1F2E-4C46-9A52-BF7B9BEAAD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vert="horz" lIns="91440" tIns="45720" rIns="91440" bIns="45720" rtlCol="0" anchor="ctr"/>
          <a:lstStyle>
            <a:lvl1pPr>
              <a:defRPr lang="en-US" smtClean="0"/>
            </a:lvl1pPr>
          </a:lstStyle>
          <a:p>
            <a:fld id="{7D849402-4170-CE4A-A196-BDEB3590922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1146534-1B60-45E4-B4C8-F9998DDBD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80216"/>
            <a:ext cx="11896725" cy="448617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4C4E56"/>
                </a:solidFill>
                <a:latin typeface="Museo Sans 700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EC4AC14-6695-4173-9B9F-341BC072DB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4" y="1600205"/>
            <a:ext cx="118872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1867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010922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48580" y="792760"/>
            <a:ext cx="8610073" cy="874840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bg1"/>
                </a:solidFill>
                <a:latin typeface="Museo Sans 700"/>
                <a:cs typeface="Arial"/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74830" y="2102731"/>
            <a:ext cx="8183823" cy="331315"/>
          </a:xfrm>
        </p:spPr>
        <p:txBody>
          <a:bodyPr anchor="b">
            <a:normAutofit/>
          </a:bodyPr>
          <a:lstStyle>
            <a:lvl1pPr marL="0" indent="0">
              <a:buNone/>
              <a:defRPr sz="2400" b="1">
                <a:solidFill>
                  <a:schemeClr val="bg1"/>
                </a:solidFill>
                <a:latin typeface="Museo Sans 500"/>
                <a:cs typeface="Arial"/>
              </a:defRPr>
            </a:lvl1pPr>
            <a:lvl2pPr marL="609555" indent="0">
              <a:buNone/>
              <a:defRPr sz="2667" b="1"/>
            </a:lvl2pPr>
            <a:lvl3pPr marL="1219110" indent="0">
              <a:buNone/>
              <a:defRPr sz="2400" b="1"/>
            </a:lvl3pPr>
            <a:lvl4pPr marL="1828664" indent="0">
              <a:buNone/>
              <a:defRPr sz="2133" b="1"/>
            </a:lvl4pPr>
            <a:lvl5pPr marL="2438218" indent="0">
              <a:buNone/>
              <a:defRPr sz="2133" b="1"/>
            </a:lvl5pPr>
            <a:lvl6pPr marL="3047772" indent="0">
              <a:buNone/>
              <a:defRPr sz="2133" b="1"/>
            </a:lvl6pPr>
            <a:lvl7pPr marL="3657327" indent="0">
              <a:buNone/>
              <a:defRPr sz="2133" b="1"/>
            </a:lvl7pPr>
            <a:lvl8pPr marL="4266880" indent="0">
              <a:buNone/>
              <a:defRPr sz="2133" b="1"/>
            </a:lvl8pPr>
            <a:lvl9pPr marL="4876435" indent="0">
              <a:buNone/>
              <a:defRPr sz="2133" b="1"/>
            </a:lvl9pPr>
          </a:lstStyle>
          <a:p>
            <a:pPr lvl="0"/>
            <a:r>
              <a:rPr lang="en-US"/>
              <a:t>Presentation Sub-title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63652" y="2869173"/>
            <a:ext cx="5386917" cy="313331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Museo Sans 500"/>
                <a:cs typeface="Arial"/>
              </a:defRPr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985184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" y="1"/>
            <a:ext cx="12191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66369" y="1074276"/>
            <a:ext cx="1085926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1"/>
            <a:ext cx="8534400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A5E16-4E7C-41AC-87B6-151EDBAB8292}" type="datetime1">
              <a:rPr lang="en-US" smtClean="0"/>
              <a:t>5/8/2023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1684237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275843" y="6277355"/>
            <a:ext cx="1877568" cy="4434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7" name="bk object 17"/>
          <p:cNvSpPr/>
          <p:nvPr/>
        </p:nvSpPr>
        <p:spPr>
          <a:xfrm>
            <a:off x="0" y="1466088"/>
            <a:ext cx="9333059" cy="29840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1AF9FF-5CC3-435B-AD6A-A5B95B2F7D7F}" type="datetime1">
              <a:rPr lang="en-US" smtClean="0"/>
              <a:t>5/8/2023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732015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B0A4B1-2609-026F-0C01-FEF4BA9D3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F0C8C8-B04C-178F-B622-AA371CBA58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818A14-6B0B-A10A-1341-6D5725F77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15FB-C00A-4C65-AFF0-3732899A264C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98FB25-F20C-622D-D5C6-9504CB3E2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42075-F576-8A09-6F85-BB0C63296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ADBF-34E7-4A38-A8D1-61574E0ED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771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58" y="480210"/>
            <a:ext cx="10966641" cy="448617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27242" y="1600201"/>
            <a:ext cx="5356876" cy="4320285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 dirty="0"/>
              <a:t>Click to edit Master text styles 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101266" y="1536061"/>
            <a:ext cx="6090735" cy="4310024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Add image here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6"/>
          </p:nvPr>
        </p:nvSpPr>
        <p:spPr>
          <a:xfrm>
            <a:off x="8957864" y="6356351"/>
            <a:ext cx="28448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4251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E43D4-D6F1-6E54-7E96-1AFDF108F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CE0636-FACC-0939-6548-DC948FF53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2123D-48E0-46D5-B1C7-B52BE9B5F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15FB-C00A-4C65-AFF0-3732899A264C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6EF8F-3BE6-3421-2931-CD28CA540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F2D8C-7961-A973-3E9A-6CFA385D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ADBF-34E7-4A38-A8D1-61574E0ED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97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EFD48-463C-F8BA-57B5-D4EF065D5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77B6D-C4A0-7281-D74F-C4C6D14EFE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062C1-C074-82E3-73AB-CAEA3FFA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15FB-C00A-4C65-AFF0-3732899A264C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62251-FCCF-E3FF-22D9-4EA4C7499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48D7DD-2F4C-3791-2DAB-037546EE7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ADBF-34E7-4A38-A8D1-61574E0ED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161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8C0673-A1E8-5542-1EA3-A6DFC912E8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1A679-70E4-CA44-AE81-A3B76717E4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DDE987-A6D2-9F73-2140-9178FC48F2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1873DD-BFE6-7A8B-6284-A384F20F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15FB-C00A-4C65-AFF0-3732899A264C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E70535-AE20-35BE-E153-BAD603D3B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ED608-EC4D-FDA3-F7BB-4AD124CF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ADBF-34E7-4A38-A8D1-61574E0ED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1524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44115-BAEB-2322-FA5A-F265853E4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FE2FB-BE4A-D646-1F79-D78EF4624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91BE2E-0F63-79AB-E4D0-DC5593D757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7159F6-39C4-DEF9-6CE7-1C7F961442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F08D7C-D148-E91A-98CF-02B098D761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6EAB82-85F3-5BC8-1084-3E26C1BEE6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15FB-C00A-4C65-AFF0-3732899A264C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AB2FDF3-A1EF-0A37-19C7-B9E5E00F9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9314411-D142-6081-BC6D-286425549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ADBF-34E7-4A38-A8D1-61574E0ED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521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63F22-3345-145D-4229-41F457E53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BF5020-71C6-27D0-6401-E287BF6C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15FB-C00A-4C65-AFF0-3732899A264C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5BD1AF-4DAC-0192-6A21-20769EB50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4E3981-ADC7-1090-25E2-18A1BDFAE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ADBF-34E7-4A38-A8D1-61574E0ED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745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E83846-A4FA-0E37-1FDC-A1A2F58EF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15FB-C00A-4C65-AFF0-3732899A264C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CDDA1F-CD7C-27C8-2D1C-238BDB21B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63EA4B-68A8-CDF0-EC40-5653BC6BD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ADBF-34E7-4A38-A8D1-61574E0ED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9327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F0141-04E6-2058-FC3E-159DAC4F6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CB103-5BB0-07AE-8F54-238F28A30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602DF6-022F-7086-10A1-FB7142F90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B84451-7D1D-706F-0723-6158FA8B0C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15FB-C00A-4C65-AFF0-3732899A264C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1C9C7F-4E2E-E623-E352-9BB897418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D60C9C-17BD-157F-E5C2-6B3B06999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ADBF-34E7-4A38-A8D1-61574E0ED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034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2D9E7-ED04-937F-73A5-F6AB303B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BAF1084-CA25-92C7-101C-E1359BE21A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FB7DB0-AD49-180F-D9EF-6095A2B8B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3D7649-1E9B-2155-1FF4-4167A408B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15FB-C00A-4C65-AFF0-3732899A264C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BA382D-7240-2588-A04B-6F1E6486B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72A66-4FE2-2EB0-6156-62AF05864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ADBF-34E7-4A38-A8D1-61574E0ED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5160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746C9-C550-2AC7-D203-97A9FD603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BC42D-0275-2017-2BB7-454E908C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AC91D6-7E10-4401-DE4B-7FF6C0368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15FB-C00A-4C65-AFF0-3732899A264C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F20F2-A016-2DF1-D206-19D28604E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95D0A5-7A68-2E26-F8D7-17EC10931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ADBF-34E7-4A38-A8D1-61574E0ED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8188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08DBAB1-DBD5-C6F4-E90D-CFAA24CBE9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793B93-DA6E-C7E6-F528-0AB6F919B3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679F2C-05AC-FF83-3D68-4190481B95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315FB-C00A-4C65-AFF0-3732899A264C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2AEEA2-9EE1-1E37-D156-624615B17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78C05E-E027-FB62-2476-0B5DC15FA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56ADBF-34E7-4A38-A8D1-61574E0ED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481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1" y="1352500"/>
            <a:ext cx="12192000" cy="4511774"/>
          </a:xfrm>
        </p:spPr>
        <p:txBody>
          <a:bodyPr anchor="ctr"/>
          <a:lstStyle>
            <a:lvl1pPr marL="0" indent="0" algn="ctr">
              <a:buNone/>
              <a:defRPr baseline="0">
                <a:solidFill>
                  <a:srgbClr val="40B4E5"/>
                </a:solidFill>
              </a:defRPr>
            </a:lvl1pPr>
          </a:lstStyle>
          <a:p>
            <a:pPr lvl="0"/>
            <a:r>
              <a:rPr lang="en-US" dirty="0"/>
              <a:t>Add image here</a:t>
            </a:r>
          </a:p>
        </p:txBody>
      </p:sp>
      <p:pic>
        <p:nvPicPr>
          <p:cNvPr id="3" name="Picture 2" descr="VTA Header-01.eps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32"/>
          <a:stretch/>
        </p:blipFill>
        <p:spPr>
          <a:xfrm>
            <a:off x="0" y="0"/>
            <a:ext cx="12192000" cy="2240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58" y="480210"/>
            <a:ext cx="10966641" cy="448617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xfrm>
            <a:off x="8957864" y="6356351"/>
            <a:ext cx="28448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9" name="Round Single Corner Rectangle 8"/>
          <p:cNvSpPr/>
          <p:nvPr userDrawn="1"/>
        </p:nvSpPr>
        <p:spPr>
          <a:xfrm>
            <a:off x="0" y="1342176"/>
            <a:ext cx="12192000" cy="4511775"/>
          </a:xfrm>
          <a:prstGeom prst="round1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1716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58" y="480210"/>
            <a:ext cx="10966641" cy="448617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820" y="4285587"/>
            <a:ext cx="9342496" cy="1685447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1537012"/>
            <a:ext cx="12192000" cy="25510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image here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>
          <a:xfrm>
            <a:off x="8957865" y="6346027"/>
            <a:ext cx="28448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877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58" y="480210"/>
            <a:ext cx="10966641" cy="448617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820" y="4285587"/>
            <a:ext cx="9342496" cy="1685447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rgbClr val="313231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1537012"/>
            <a:ext cx="12192000" cy="25510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image here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latin typeface="Arial"/>
                <a:cs typeface="Arial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6"/>
          </p:nvPr>
        </p:nvSpPr>
        <p:spPr>
          <a:xfrm>
            <a:off x="8957865" y="6346027"/>
            <a:ext cx="28448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072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129770"/>
            <a:ext cx="12192000" cy="1703531"/>
          </a:xfrm>
          <a:prstGeom prst="rect">
            <a:avLst/>
          </a:prstGeom>
          <a:solidFill>
            <a:srgbClr val="40B4E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 sz="1800">
              <a:solidFill>
                <a:srgbClr val="40B4E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757" y="480210"/>
            <a:ext cx="10966643" cy="448617"/>
          </a:xfrm>
        </p:spPr>
        <p:txBody>
          <a:bodyPr>
            <a:normAutofit/>
          </a:bodyPr>
          <a:lstStyle>
            <a:lvl1pPr algn="l">
              <a:defRPr sz="2800">
                <a:solidFill>
                  <a:srgbClr val="313231"/>
                </a:solidFill>
                <a:latin typeface="Museo Sans 70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7820" y="4412746"/>
            <a:ext cx="9342496" cy="1532225"/>
          </a:xfrm>
        </p:spPr>
        <p:txBody>
          <a:bodyPr>
            <a:normAutofit/>
          </a:bodyPr>
          <a:lstStyle>
            <a:lvl1pPr marL="164592">
              <a:defRPr sz="1800" baseline="0">
                <a:solidFill>
                  <a:schemeClr val="bg1"/>
                </a:solidFill>
                <a:latin typeface="Museo Sans 50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3" hasCustomPrompt="1"/>
          </p:nvPr>
        </p:nvSpPr>
        <p:spPr>
          <a:xfrm>
            <a:off x="0" y="1323722"/>
            <a:ext cx="12192000" cy="263183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Add image here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8957865" y="6356351"/>
            <a:ext cx="2844800" cy="365125"/>
          </a:xfrm>
        </p:spPr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7978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448574" y="792759"/>
            <a:ext cx="7446724" cy="874840"/>
          </a:xfrm>
        </p:spPr>
        <p:txBody>
          <a:bodyPr>
            <a:normAutofit/>
          </a:bodyPr>
          <a:lstStyle>
            <a:lvl1pPr algn="l">
              <a:defRPr sz="42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893583" y="1669805"/>
            <a:ext cx="5386917" cy="331314"/>
          </a:xfrm>
        </p:spPr>
        <p:txBody>
          <a:bodyPr anchor="b">
            <a:norm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  <a:latin typeface="Arial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Presentation Sub-title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463650" y="2383394"/>
            <a:ext cx="5386917" cy="3133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2590703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1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image" Target="../media/image4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r">
              <a:defRPr sz="1800" b="1" i="0">
                <a:solidFill>
                  <a:schemeClr val="tx1"/>
                </a:solidFill>
                <a:latin typeface="Arial"/>
              </a:defRPr>
            </a:lvl1pPr>
          </a:lstStyle>
          <a:p>
            <a:pPr defTabSz="457200"/>
            <a:fld id="{7D849402-4170-CE4A-A196-BDEB3590922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881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r">
              <a:defRPr sz="1800" b="1" i="0">
                <a:solidFill>
                  <a:schemeClr val="tx1"/>
                </a:solidFill>
                <a:latin typeface="Arial"/>
              </a:defRPr>
            </a:lvl1pPr>
          </a:lstStyle>
          <a:p>
            <a:pPr defTabSz="457200"/>
            <a:fld id="{7D849402-4170-CE4A-A196-BDEB35909225}" type="slidenum">
              <a:rPr lang="en-US" smtClean="0">
                <a:solidFill>
                  <a:prstClr val="black"/>
                </a:solidFill>
              </a:rPr>
              <a:pPr defTabSz="457200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625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5A8BB4-A807-D716-DCBC-EF7238DE5D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23A7CA-AD2D-5927-EC9E-FFB07E73D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6BD750-3437-8AC9-8F7F-ED402CC024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5E06B1-CFFF-40DF-8CF4-5C42F4A35023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16F778-293B-F5D7-73A2-CC3C1654FF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7CB4EA-37F9-A67C-2AEA-E280C92B5D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53DFF-2F1C-4F21-914A-0BE895E459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981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Museo Sans 50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2696" y="644843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4C4E56"/>
                </a:solidFill>
                <a:latin typeface="Museo Sans 300" panose="02000000000000000000" pitchFamily="50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D849402-4170-CE4A-A196-BDEB3590922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4E0CA5-02EB-4558-BE47-4A5F68ECEA4E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498" y="6277043"/>
            <a:ext cx="1878113" cy="44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85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  <p:sldLayoutId id="2147483740" r:id="rId19"/>
    <p:sldLayoutId id="2147483741" r:id="rId20"/>
  </p:sldLayoutIdLst>
  <p:hf hdr="0" ftr="0" dt="0"/>
  <p:txStyles>
    <p:titleStyle>
      <a:lvl1pPr algn="ctr" defTabSz="609555" rtl="0" eaLnBrk="1" latinLnBrk="0" hangingPunct="1">
        <a:spcBef>
          <a:spcPct val="0"/>
        </a:spcBef>
        <a:buNone/>
        <a:defRPr sz="5400" kern="1200">
          <a:solidFill>
            <a:srgbClr val="4C4E56"/>
          </a:solidFill>
          <a:latin typeface="Museo Sans 700"/>
          <a:ea typeface="+mj-ea"/>
          <a:cs typeface="Arial"/>
        </a:defRPr>
      </a:lvl1pPr>
    </p:titleStyle>
    <p:bodyStyle>
      <a:lvl1pPr marL="457167" indent="-457167" algn="l" defTabSz="609555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4C4E56"/>
          </a:solidFill>
          <a:latin typeface="Museo Sans 500"/>
          <a:ea typeface="+mn-ea"/>
          <a:cs typeface="Arial"/>
        </a:defRPr>
      </a:lvl1pPr>
      <a:lvl2pPr marL="990526" indent="-380972" algn="l" defTabSz="609555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4C4E56"/>
          </a:solidFill>
          <a:latin typeface="Museo Sans 500"/>
          <a:ea typeface="+mn-ea"/>
          <a:cs typeface="Arial"/>
        </a:defRPr>
      </a:lvl2pPr>
      <a:lvl3pPr marL="1523887" indent="-304776" algn="l" defTabSz="609555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4C4E56"/>
          </a:solidFill>
          <a:latin typeface="Museo Sans 500"/>
          <a:ea typeface="+mn-ea"/>
          <a:cs typeface="Arial"/>
        </a:defRPr>
      </a:lvl3pPr>
      <a:lvl4pPr marL="2133440" indent="-304776" algn="l" defTabSz="609555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4C4E56"/>
          </a:solidFill>
          <a:latin typeface="Museo Sans 500"/>
          <a:ea typeface="+mn-ea"/>
          <a:cs typeface="Arial"/>
        </a:defRPr>
      </a:lvl4pPr>
      <a:lvl5pPr marL="2742994" indent="-304776" algn="l" defTabSz="609555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4C4E56"/>
          </a:solidFill>
          <a:latin typeface="Museo Sans 500"/>
          <a:ea typeface="+mn-ea"/>
          <a:cs typeface="Arial"/>
        </a:defRPr>
      </a:lvl5pPr>
      <a:lvl6pPr marL="335254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60955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60955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50C6C7-4C6E-8807-6859-E2AC13869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8868F9-9980-3BE8-8C89-3C465F35CD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35590-CC28-AD89-DC77-2A17D45C6B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315FB-C00A-4C65-AFF0-3732899A264C}" type="datetimeFigureOut">
              <a:rPr lang="en-US" smtClean="0"/>
              <a:t>5/8/2023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524D0-191F-BFDC-F89E-9C809F704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0A1B1-0753-4156-992A-8AC43D72CB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6ADBF-34E7-4A38-A8D1-61574E0ED5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218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 descr="A group of people walking on a sidewalk">
            <a:extLst>
              <a:ext uri="{FF2B5EF4-FFF2-40B4-BE49-F238E27FC236}">
                <a16:creationId xmlns:a16="http://schemas.microsoft.com/office/drawing/2014/main" id="{297CC287-FD9D-FCB7-88F6-780E714CC7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537"/>
          <a:stretch/>
        </p:blipFill>
        <p:spPr>
          <a:xfrm>
            <a:off x="3588108" y="446545"/>
            <a:ext cx="8603892" cy="6411455"/>
          </a:xfrm>
          <a:prstGeom prst="rect">
            <a:avLst/>
          </a:prstGeom>
        </p:spPr>
      </p:pic>
      <p:pic>
        <p:nvPicPr>
          <p:cNvPr id="22" name="Picture 21" descr="A picture containing computer&#10;&#10;Description automatically generated">
            <a:extLst>
              <a:ext uri="{FF2B5EF4-FFF2-40B4-BE49-F238E27FC236}">
                <a16:creationId xmlns:a16="http://schemas.microsoft.com/office/drawing/2014/main" id="{993FAF0E-1342-FD90-085A-B886E756F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B519415A-73AF-7208-D78A-1909826EA44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9280" y="416840"/>
            <a:ext cx="7238641" cy="2366595"/>
          </a:xfrm>
          <a:prstGeom prst="rect">
            <a:avLst/>
          </a:prstGeom>
          <a:noFill/>
          <a:ln>
            <a:noFill/>
            <a:prstDash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 fontScale="97500"/>
          </a:bodyPr>
          <a:lstStyle>
            <a:lvl1pPr algn="l" defTabSz="457229" rtl="0" eaLnBrk="1" latinLnBrk="0" hangingPunct="1">
              <a:spcBef>
                <a:spcPct val="0"/>
              </a:spcBef>
              <a:buNone/>
              <a:defRPr sz="420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0" marR="0" lvl="0" indent="0" algn="l" defTabSz="457229" rtl="0" eaLnBrk="1" fontAlgn="auto" latinLnBrk="0" hangingPunct="1">
              <a:lnSpc>
                <a:spcPct val="100000"/>
              </a:lnSpc>
              <a:spcBef>
                <a:spcPts val="8400"/>
              </a:spcBef>
              <a:spcAft>
                <a:spcPts val="3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200" b="1" i="0" u="none" strike="noStrike" kern="1200" cap="none" spc="-83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useo Sans 700" panose="02000000000000000000" pitchFamily="2" charset="77"/>
                <a:ea typeface="+mj-ea"/>
                <a:cs typeface="Arial"/>
              </a:rPr>
              <a:t>Proposed Biennial Budget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useo Sans 500" panose="02000000000000000000" pitchFamily="2" charset="77"/>
              <a:ea typeface="+mj-ea"/>
              <a:cs typeface="Arial"/>
            </a:endParaRP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D554622-E9C1-42FA-E482-B8B5A1B583C6}"/>
              </a:ext>
            </a:extLst>
          </p:cNvPr>
          <p:cNvSpPr>
            <a:spLocks noGrp="1"/>
          </p:cNvSpPr>
          <p:nvPr/>
        </p:nvSpPr>
        <p:spPr>
          <a:xfrm>
            <a:off x="804180" y="3811271"/>
            <a:ext cx="5656708" cy="111443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lIns="91440" tIns="45720" rIns="91440" bIns="45720" rtlCol="0" anchor="b">
            <a:noAutofit/>
          </a:bodyPr>
          <a:lstStyle>
            <a:lvl1pPr marL="0" indent="0" algn="l" defTabSz="457229" rtl="0" eaLnBrk="1" latinLnBrk="0" hangingPunct="1">
              <a:spcBef>
                <a:spcPct val="20000"/>
              </a:spcBef>
              <a:buFont typeface="Arial"/>
              <a:buNone/>
              <a:defRPr sz="1801" b="1" kern="120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  <a:lvl2pPr marL="457229" indent="0" algn="l" defTabSz="457229" rtl="0" eaLnBrk="1" latinLnBrk="0" hangingPunct="1">
              <a:spcBef>
                <a:spcPct val="200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57" indent="0" algn="l" defTabSz="457229" rtl="0" eaLnBrk="1" latinLnBrk="0" hangingPunct="1">
              <a:spcBef>
                <a:spcPct val="20000"/>
              </a:spcBef>
              <a:buFont typeface="Arial"/>
              <a:buNone/>
              <a:defRPr sz="1801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85" indent="0" algn="l" defTabSz="457229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915" indent="0" algn="l" defTabSz="457229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143" indent="0" algn="l" defTabSz="457229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370" indent="0" algn="l" defTabSz="457229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600" indent="0" algn="l" defTabSz="457229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830" indent="0" algn="l" defTabSz="457229" rtl="0" eaLnBrk="1" latinLnBrk="0" hangingPunct="1">
              <a:spcBef>
                <a:spcPct val="200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>
              <a:spcBef>
                <a:spcPts val="1008"/>
              </a:spcBef>
            </a:pPr>
            <a:r>
              <a:rPr lang="en-US" sz="2400" b="0" dirty="0">
                <a:latin typeface="Museo Sans 500" panose="02000000000000000000" pitchFamily="2" charset="77"/>
              </a:rPr>
              <a:t>VTA Advisory Committees</a:t>
            </a:r>
            <a:br>
              <a:rPr lang="en-US" sz="2000" b="0" dirty="0">
                <a:latin typeface="Museo Sans 500" panose="02000000000000000000" pitchFamily="2" charset="77"/>
              </a:rPr>
            </a:br>
            <a:r>
              <a:rPr lang="en-US" sz="2000" b="0" dirty="0">
                <a:latin typeface="Museo Sans 500" panose="02000000000000000000" pitchFamily="2" charset="77"/>
              </a:rPr>
              <a:t>May 2023</a:t>
            </a:r>
          </a:p>
        </p:txBody>
      </p:sp>
      <p:pic>
        <p:nvPicPr>
          <p:cNvPr id="25" name="Picture 24" descr="VTA Logo">
            <a:extLst>
              <a:ext uri="{FF2B5EF4-FFF2-40B4-BE49-F238E27FC236}">
                <a16:creationId xmlns:a16="http://schemas.microsoft.com/office/drawing/2014/main" id="{F30D7783-75F1-8F85-50A8-FF9E3A8EC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180" y="5714668"/>
            <a:ext cx="2525865" cy="60179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BBE5BCC-5AA7-C7AB-0EFC-D355B19D7CDE}"/>
              </a:ext>
            </a:extLst>
          </p:cNvPr>
          <p:cNvSpPr txBox="1"/>
          <p:nvPr/>
        </p:nvSpPr>
        <p:spPr>
          <a:xfrm>
            <a:off x="756966" y="2723723"/>
            <a:ext cx="52271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spc="-83" dirty="0">
                <a:solidFill>
                  <a:schemeClr val="bg1"/>
                </a:solidFill>
                <a:latin typeface="Museo Sans 500" panose="02000000000000000000" pitchFamily="2" charset="77"/>
              </a:rPr>
              <a:t>Fiscal Years 2024 &amp; 2025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712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FY19 – FY23 Ridership Trend Line Chart"/>
          <p:cNvSpPr>
            <a:spLocks noGrp="1"/>
          </p:cNvSpPr>
          <p:nvPr>
            <p:ph type="title"/>
          </p:nvPr>
        </p:nvSpPr>
        <p:spPr>
          <a:xfrm>
            <a:off x="1238251" y="365760"/>
            <a:ext cx="10564414" cy="661890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FY19 – FY23 Ridership Trend (Actuals)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10</a:t>
            </a:fld>
            <a:endParaRPr lang="en-US" b="0" dirty="0">
              <a:solidFill>
                <a:prstClr val="black"/>
              </a:solidFill>
            </a:endParaRPr>
          </a:p>
        </p:txBody>
      </p:sp>
      <p:graphicFrame>
        <p:nvGraphicFramePr>
          <p:cNvPr id="10" name="Content Placeholder 9" descr="FY19 – FY23 Ridership Trend Line Chart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36936838"/>
              </p:ext>
            </p:extLst>
          </p:nvPr>
        </p:nvGraphicFramePr>
        <p:xfrm>
          <a:off x="1009650" y="1671140"/>
          <a:ext cx="10115550" cy="5339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C0920697-B8A6-2802-62F6-6269B075CEF5}"/>
              </a:ext>
            </a:extLst>
          </p:cNvPr>
          <p:cNvSpPr/>
          <p:nvPr/>
        </p:nvSpPr>
        <p:spPr>
          <a:xfrm>
            <a:off x="2110529" y="6174298"/>
            <a:ext cx="1915486" cy="2432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00FF"/>
                </a:solidFill>
              </a:rPr>
              <a:t>FY 19</a:t>
            </a:r>
          </a:p>
        </p:txBody>
      </p:sp>
    </p:spTree>
    <p:extLst>
      <p:ext uri="{BB962C8B-B14F-4D97-AF65-F5344CB8AC3E}">
        <p14:creationId xmlns:p14="http://schemas.microsoft.com/office/powerpoint/2010/main" val="2660316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28" y="146848"/>
            <a:ext cx="7769605" cy="1071276"/>
          </a:xfr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/>
              <a:t>Transit Proposed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8597899" y="6346027"/>
            <a:ext cx="1778099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 b="0" dirty="0">
              <a:solidFill>
                <a:prstClr val="black"/>
              </a:solidFill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C58E404-EDF2-947A-02F6-256F0F04E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3743065"/>
              </p:ext>
            </p:extLst>
          </p:nvPr>
        </p:nvGraphicFramePr>
        <p:xfrm>
          <a:off x="1763376" y="1796747"/>
          <a:ext cx="8353747" cy="39071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3404">
                  <a:extLst>
                    <a:ext uri="{9D8B030D-6E8A-4147-A177-3AD203B41FA5}">
                      <a16:colId xmlns:a16="http://schemas.microsoft.com/office/drawing/2014/main" val="2594660514"/>
                    </a:ext>
                  </a:extLst>
                </a:gridCol>
                <a:gridCol w="1253072">
                  <a:extLst>
                    <a:ext uri="{9D8B030D-6E8A-4147-A177-3AD203B41FA5}">
                      <a16:colId xmlns:a16="http://schemas.microsoft.com/office/drawing/2014/main" val="555855857"/>
                    </a:ext>
                  </a:extLst>
                </a:gridCol>
                <a:gridCol w="1326305">
                  <a:extLst>
                    <a:ext uri="{9D8B030D-6E8A-4147-A177-3AD203B41FA5}">
                      <a16:colId xmlns:a16="http://schemas.microsoft.com/office/drawing/2014/main" val="921629702"/>
                    </a:ext>
                  </a:extLst>
                </a:gridCol>
                <a:gridCol w="1266681">
                  <a:extLst>
                    <a:ext uri="{9D8B030D-6E8A-4147-A177-3AD203B41FA5}">
                      <a16:colId xmlns:a16="http://schemas.microsoft.com/office/drawing/2014/main" val="2757548343"/>
                    </a:ext>
                  </a:extLst>
                </a:gridCol>
                <a:gridCol w="1474285">
                  <a:extLst>
                    <a:ext uri="{9D8B030D-6E8A-4147-A177-3AD203B41FA5}">
                      <a16:colId xmlns:a16="http://schemas.microsoft.com/office/drawing/2014/main" val="4095195778"/>
                    </a:ext>
                  </a:extLst>
                </a:gridCol>
              </a:tblGrid>
              <a:tr h="908697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($$ in thousands)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FY22 Actual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FY23 Projected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FY24 Proposed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FY25 Proposed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98180"/>
                  </a:ext>
                </a:extLst>
              </a:tr>
              <a:tr h="28438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Labor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353,484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378,413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404,499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425,484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90752626"/>
                  </a:ext>
                </a:extLst>
              </a:tr>
              <a:tr h="28438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Non-Labor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74,605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84,259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96,088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93,857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3868568"/>
                  </a:ext>
                </a:extLst>
              </a:tr>
              <a:tr h="28438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Partnerships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39,447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28,062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37,152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40,504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76862046"/>
                  </a:ext>
                </a:extLst>
              </a:tr>
              <a:tr h="28438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Debt Service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20,903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20,906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20,796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20,732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48525903"/>
                  </a:ext>
                </a:extLst>
              </a:tr>
              <a:tr h="366457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latin typeface="+mn-lt"/>
                          <a:cs typeface="Arial" panose="020B0604020202020204" pitchFamily="34" charset="0"/>
                        </a:rPr>
                        <a:t>Total Operating Expense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488,439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511,640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558,535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580,577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67538229"/>
                  </a:ext>
                </a:extLst>
              </a:tr>
              <a:tr h="28438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Transfer to Capital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40,000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40,000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40,000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40,000 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465198"/>
                  </a:ext>
                </a:extLst>
              </a:tr>
              <a:tr h="284386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Contingency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2,726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3,000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3,000</a:t>
                      </a:r>
                    </a:p>
                  </a:txBody>
                  <a:tcPr marL="9525" marR="9525" marT="9525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850248"/>
                  </a:ext>
                </a:extLst>
              </a:tr>
              <a:tr h="366457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latin typeface="+mn-lt"/>
                          <a:cs typeface="Arial" panose="020B0604020202020204" pitchFamily="34" charset="0"/>
                        </a:rPr>
                        <a:t>Total Transfer &amp; Contingency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40,000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42,726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43,000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43,000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556049"/>
                  </a:ext>
                </a:extLst>
              </a:tr>
              <a:tr h="559229"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>
                          <a:latin typeface="+mn-lt"/>
                          <a:cs typeface="Arial" panose="020B0604020202020204" pitchFamily="34" charset="0"/>
                        </a:rPr>
                        <a:t>Total Operating/Transfer &amp; Contingency</a:t>
                      </a:r>
                    </a:p>
                  </a:txBody>
                  <a:tcPr marL="9525" marR="9525" marT="9525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528,439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554,366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601,535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800" b="1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panose="020B0604020202020204" pitchFamily="34" charset="0"/>
                        </a:rPr>
                        <a:t>623,577 </a:t>
                      </a: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8373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9BB9F46-D5CE-1D05-CA3B-CCEC6FE26976}"/>
              </a:ext>
            </a:extLst>
          </p:cNvPr>
          <p:cNvSpPr txBox="1"/>
          <p:nvPr/>
        </p:nvSpPr>
        <p:spPr>
          <a:xfrm>
            <a:off x="4958796" y="6069028"/>
            <a:ext cx="51583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Note:  Totals may not be precise due to independent rounding</a:t>
            </a:r>
          </a:p>
        </p:txBody>
      </p:sp>
    </p:spTree>
    <p:extLst>
      <p:ext uri="{BB962C8B-B14F-4D97-AF65-F5344CB8AC3E}">
        <p14:creationId xmlns:p14="http://schemas.microsoft.com/office/powerpoint/2010/main" val="8470083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Transit- Proposed Expense Pie Chart"/>
          <p:cNvSpPr>
            <a:spLocks noGrp="1"/>
          </p:cNvSpPr>
          <p:nvPr>
            <p:ph type="title"/>
          </p:nvPr>
        </p:nvSpPr>
        <p:spPr>
          <a:xfrm>
            <a:off x="836024" y="247673"/>
            <a:ext cx="10765426" cy="818745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Transit- Proposed Expense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12</a:t>
            </a:fld>
            <a:endParaRPr lang="en-US" b="0" dirty="0">
              <a:solidFill>
                <a:prstClr val="black"/>
              </a:solidFill>
            </a:endParaRPr>
          </a:p>
        </p:txBody>
      </p:sp>
      <p:graphicFrame>
        <p:nvGraphicFramePr>
          <p:cNvPr id="11" name="Content Placeholder 10" descr="Transit- Proposed Expense Pie Chart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2207999342"/>
              </p:ext>
            </p:extLst>
          </p:nvPr>
        </p:nvGraphicFramePr>
        <p:xfrm>
          <a:off x="7585197" y="1810379"/>
          <a:ext cx="4114800" cy="3657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24ADCEB-5283-156F-C95B-572A1C9BCD64}"/>
              </a:ext>
            </a:extLst>
          </p:cNvPr>
          <p:cNvSpPr txBox="1"/>
          <p:nvPr/>
        </p:nvSpPr>
        <p:spPr>
          <a:xfrm>
            <a:off x="1937218" y="5656894"/>
            <a:ext cx="594451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Note:  Totals and percentages may not be precise due to independent rounding</a:t>
            </a:r>
          </a:p>
        </p:txBody>
      </p:sp>
      <p:graphicFrame>
        <p:nvGraphicFramePr>
          <p:cNvPr id="12" name="Table 9">
            <a:extLst>
              <a:ext uri="{FF2B5EF4-FFF2-40B4-BE49-F238E27FC236}">
                <a16:creationId xmlns:a16="http://schemas.microsoft.com/office/drawing/2014/main" id="{47946A78-4326-8816-1AD0-84A7D8BC49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4577970"/>
              </p:ext>
            </p:extLst>
          </p:nvPr>
        </p:nvGraphicFramePr>
        <p:xfrm>
          <a:off x="1282146" y="1941758"/>
          <a:ext cx="6042991" cy="32114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6122">
                  <a:extLst>
                    <a:ext uri="{9D8B030D-6E8A-4147-A177-3AD203B41FA5}">
                      <a16:colId xmlns:a16="http://schemas.microsoft.com/office/drawing/2014/main" val="2981187996"/>
                    </a:ext>
                  </a:extLst>
                </a:gridCol>
                <a:gridCol w="1174459">
                  <a:extLst>
                    <a:ext uri="{9D8B030D-6E8A-4147-A177-3AD203B41FA5}">
                      <a16:colId xmlns:a16="http://schemas.microsoft.com/office/drawing/2014/main" val="3208276623"/>
                    </a:ext>
                  </a:extLst>
                </a:gridCol>
                <a:gridCol w="1157662">
                  <a:extLst>
                    <a:ext uri="{9D8B030D-6E8A-4147-A177-3AD203B41FA5}">
                      <a16:colId xmlns:a16="http://schemas.microsoft.com/office/drawing/2014/main" val="2755014963"/>
                    </a:ext>
                  </a:extLst>
                </a:gridCol>
                <a:gridCol w="1234748">
                  <a:extLst>
                    <a:ext uri="{9D8B030D-6E8A-4147-A177-3AD203B41FA5}">
                      <a16:colId xmlns:a16="http://schemas.microsoft.com/office/drawing/2014/main" val="3379708526"/>
                    </a:ext>
                  </a:extLst>
                </a:gridCol>
              </a:tblGrid>
              <a:tr h="698694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 Expenditure Type 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millions)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FY23 Projected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FY24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FY25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71846"/>
                  </a:ext>
                </a:extLst>
              </a:tr>
              <a:tr h="382431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 Delivery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$462.67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$500.59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$519.34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5922759"/>
                  </a:ext>
                </a:extLst>
              </a:tr>
              <a:tr h="453386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Contracted Services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$27.48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$36.34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$39.37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6668253"/>
                  </a:ext>
                </a:extLst>
              </a:tr>
              <a:tr h="439748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Debt Service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$20.91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$20.80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$20.73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7130008"/>
                  </a:ext>
                </a:extLst>
              </a:tr>
              <a:tr h="447261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$3.30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$3.81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$4.13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5081192"/>
                  </a:ext>
                </a:extLst>
              </a:tr>
              <a:tr h="407505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 to Capital Reserve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$40.00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$40.00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$40.00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2867319"/>
                  </a:ext>
                </a:extLst>
              </a:tr>
              <a:tr h="382431"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$554.37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$601.54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$623.58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40568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8701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category"/>
        </p:bldSub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365760"/>
            <a:ext cx="9281160" cy="626764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Service Delivery Expense Category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13</a:t>
            </a:fld>
            <a:endParaRPr lang="en-US" b="0" dirty="0">
              <a:solidFill>
                <a:prstClr val="black"/>
              </a:solidFill>
            </a:endParaRPr>
          </a:p>
        </p:txBody>
      </p:sp>
      <p:graphicFrame>
        <p:nvGraphicFramePr>
          <p:cNvPr id="11" name="Content Placeholder 10" descr="Service Delivery Expense Category Pie Chart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234953249"/>
              </p:ext>
            </p:extLst>
          </p:nvPr>
        </p:nvGraphicFramePr>
        <p:xfrm>
          <a:off x="6744492" y="1908289"/>
          <a:ext cx="5058173" cy="41346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9F74739-FDC0-DBF7-7798-A8966C4F03B8}"/>
              </a:ext>
            </a:extLst>
          </p:cNvPr>
          <p:cNvSpPr txBox="1"/>
          <p:nvPr/>
        </p:nvSpPr>
        <p:spPr>
          <a:xfrm>
            <a:off x="1311136" y="6147296"/>
            <a:ext cx="555680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Note:  Totals and percentages may not be precise due to independent rounding</a:t>
            </a: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5A782EEB-E627-2BD1-FB59-42C99BE54D0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6257727"/>
              </p:ext>
            </p:extLst>
          </p:nvPr>
        </p:nvGraphicFramePr>
        <p:xfrm>
          <a:off x="883753" y="1699590"/>
          <a:ext cx="5556804" cy="41346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1960">
                  <a:extLst>
                    <a:ext uri="{9D8B030D-6E8A-4147-A177-3AD203B41FA5}">
                      <a16:colId xmlns:a16="http://schemas.microsoft.com/office/drawing/2014/main" val="2981187996"/>
                    </a:ext>
                  </a:extLst>
                </a:gridCol>
                <a:gridCol w="1171741">
                  <a:extLst>
                    <a:ext uri="{9D8B030D-6E8A-4147-A177-3AD203B41FA5}">
                      <a16:colId xmlns:a16="http://schemas.microsoft.com/office/drawing/2014/main" val="2755014963"/>
                    </a:ext>
                  </a:extLst>
                </a:gridCol>
                <a:gridCol w="1303103">
                  <a:extLst>
                    <a:ext uri="{9D8B030D-6E8A-4147-A177-3AD203B41FA5}">
                      <a16:colId xmlns:a16="http://schemas.microsoft.com/office/drawing/2014/main" val="3379708526"/>
                    </a:ext>
                  </a:extLst>
                </a:gridCol>
              </a:tblGrid>
              <a:tr h="93972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Service Delivery Breakdown</a:t>
                      </a:r>
                    </a:p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millions)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71846"/>
                  </a:ext>
                </a:extLst>
              </a:tr>
              <a:tr h="37744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Wages &amp; Benefits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$404.50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$425.49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5922759"/>
                  </a:ext>
                </a:extLst>
              </a:tr>
              <a:tr h="380807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Reimbursements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($43.48)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($44.57)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6668253"/>
                  </a:ext>
                </a:extLst>
              </a:tr>
              <a:tr h="434015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Subtotal Labor Costs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$361.02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$380.92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663984739"/>
                  </a:ext>
                </a:extLst>
              </a:tr>
              <a:tr h="379434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Materials &amp; Supplies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$29.23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$27.59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7130008"/>
                  </a:ext>
                </a:extLst>
              </a:tr>
              <a:tr h="44142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Security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$24.18</a:t>
                      </a:r>
                    </a:p>
                  </a:txBody>
                  <a:tcPr marL="9525" marR="9525" marT="9525" marB="0" anchor="b">
                    <a:lnB w="12700" cmpd="sng"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$24.87</a:t>
                      </a:r>
                    </a:p>
                  </a:txBody>
                  <a:tcPr marL="9525" marR="9525" marT="9525" marB="0" anchor="b">
                    <a:lnB w="12700" cmpd="sng"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5081192"/>
                  </a:ext>
                </a:extLst>
              </a:tr>
              <a:tr h="402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Fuel &amp; Traction Power</a:t>
                      </a:r>
                    </a:p>
                  </a:txBody>
                  <a:tcPr marL="9525" marR="9525" marT="9525" marB="0" anchor="b">
                    <a:lnR w="12700" cmpd="sng"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$19.89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$20.02</a:t>
                      </a:r>
                    </a:p>
                  </a:txBody>
                  <a:tcPr marL="9525" marR="9525" marT="9525" marB="0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672867319"/>
                  </a:ext>
                </a:extLst>
              </a:tr>
              <a:tr h="40219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 Operating Expense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$66.26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$65.94</a:t>
                      </a:r>
                    </a:p>
                  </a:txBody>
                  <a:tcPr marL="9525" marR="9525" marT="9525" marB="0" anchor="b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813469"/>
                  </a:ext>
                </a:extLst>
              </a:tr>
              <a:tr h="377444"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$500.59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$519.34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40568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5843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category"/>
        </p:bldSub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95450" y="365760"/>
            <a:ext cx="8543894" cy="487410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Transit - Service Levels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14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524001" y="1276378"/>
            <a:ext cx="91440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6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 Thousands)</a:t>
            </a:r>
          </a:p>
        </p:txBody>
      </p:sp>
      <p:graphicFrame>
        <p:nvGraphicFramePr>
          <p:cNvPr id="11" name="Content Placeholder 10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17376574"/>
              </p:ext>
            </p:extLst>
          </p:nvPr>
        </p:nvGraphicFramePr>
        <p:xfrm>
          <a:off x="1695450" y="1614932"/>
          <a:ext cx="8972553" cy="4433444"/>
        </p:xfrm>
        <a:graphic>
          <a:graphicData uri="http://schemas.openxmlformats.org/drawingml/2006/table">
            <a:tbl>
              <a:tblPr firstRow="1"/>
              <a:tblGrid>
                <a:gridCol w="24430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1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25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3256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325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72081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 2022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Actual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 2023 Projected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 2024 Proposed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 2025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Proposed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4C4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175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u="sng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Service Miles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4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16,450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17,209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18,547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18,964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4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Light Rail Train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1,479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2,022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2,208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2,220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4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Service Miles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17,929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19,231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20,755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21,184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24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change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7.3%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7.9%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2.1%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509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u="sng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Service Hours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4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Bus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1,222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1,369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1,475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1,508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4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Light Rail Train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109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160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166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4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 Service Hours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1,331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1,513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1,635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1,674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24314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% change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13.7%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182880" marT="9525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8.1%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5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2.4%</a:t>
                      </a:r>
                      <a:endParaRPr lang="en-US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3025" marR="274320" marT="9525" marB="0" anchor="b">
                    <a:lnL>
                      <a:noFill/>
                    </a:lnL>
                    <a:lnR>
                      <a:noFill/>
                    </a:lnR>
                    <a:lnT w="28575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3876261" y="6219826"/>
            <a:ext cx="66492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Note: Totals and percentages may not be precise due to independent rounding</a:t>
            </a:r>
          </a:p>
        </p:txBody>
      </p:sp>
    </p:spTree>
    <p:extLst>
      <p:ext uri="{BB962C8B-B14F-4D97-AF65-F5344CB8AC3E}">
        <p14:creationId xmlns:p14="http://schemas.microsoft.com/office/powerpoint/2010/main" val="153963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1789" y="336738"/>
            <a:ext cx="11360875" cy="788291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Labor &amp; Benefits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15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8" name="Content Placehold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1689463" y="3860708"/>
            <a:ext cx="8732234" cy="1950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21B371C-24F1-3B65-F99F-18CE3F360E7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3698" y="1696476"/>
            <a:ext cx="5337855" cy="4328464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Key elements of budget</a:t>
            </a:r>
          </a:p>
          <a:p>
            <a:pPr marL="491490" lvl="1" indent="-365760">
              <a:spcBef>
                <a:spcPts val="14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prstClr val="black"/>
                </a:solidFill>
              </a:rPr>
              <a:t>Assumes current labor agreements</a:t>
            </a:r>
          </a:p>
          <a:p>
            <a:pPr marL="491490" lvl="1" indent="-365760">
              <a:spcBef>
                <a:spcPts val="14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prstClr val="black"/>
                </a:solidFill>
              </a:rPr>
              <a:t>Does not include potential impact of Classification &amp; Compensation study</a:t>
            </a:r>
          </a:p>
          <a:p>
            <a:pPr marL="491490" lvl="1" indent="-365760">
              <a:spcBef>
                <a:spcPts val="1400"/>
              </a:spcBef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prstClr val="black"/>
                </a:solidFill>
              </a:rPr>
              <a:t>Operators training budget at $2.0 million per year</a:t>
            </a:r>
          </a:p>
          <a:p>
            <a:endParaRPr lang="en-US" dirty="0"/>
          </a:p>
        </p:txBody>
      </p:sp>
      <p:sp>
        <p:nvSpPr>
          <p:cNvPr id="5" name="Content Placeholder 8">
            <a:extLst>
              <a:ext uri="{FF2B5EF4-FFF2-40B4-BE49-F238E27FC236}">
                <a16:creationId xmlns:a16="http://schemas.microsoft.com/office/drawing/2014/main" id="{9548CA11-2DFC-FD76-041E-5A0C148D199C}"/>
              </a:ext>
            </a:extLst>
          </p:cNvPr>
          <p:cNvSpPr txBox="1">
            <a:spLocks/>
          </p:cNvSpPr>
          <p:nvPr/>
        </p:nvSpPr>
        <p:spPr>
          <a:xfrm>
            <a:off x="5914159" y="1701617"/>
            <a:ext cx="4050586" cy="5641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Benefit Assumptions</a:t>
            </a:r>
            <a:endParaRPr lang="en-US" dirty="0"/>
          </a:p>
        </p:txBody>
      </p:sp>
      <p:graphicFrame>
        <p:nvGraphicFramePr>
          <p:cNvPr id="6" name="Table 11">
            <a:extLst>
              <a:ext uri="{FF2B5EF4-FFF2-40B4-BE49-F238E27FC236}">
                <a16:creationId xmlns:a16="http://schemas.microsoft.com/office/drawing/2014/main" id="{8E166F03-D61C-EE3D-AC86-53ACFBD2F96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342243"/>
              </p:ext>
            </p:extLst>
          </p:nvPr>
        </p:nvGraphicFramePr>
        <p:xfrm>
          <a:off x="6256963" y="2265772"/>
          <a:ext cx="5150283" cy="1463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74176">
                  <a:extLst>
                    <a:ext uri="{9D8B030D-6E8A-4147-A177-3AD203B41FA5}">
                      <a16:colId xmlns:a16="http://schemas.microsoft.com/office/drawing/2014/main" val="480887178"/>
                    </a:ext>
                  </a:extLst>
                </a:gridCol>
                <a:gridCol w="977190">
                  <a:extLst>
                    <a:ext uri="{9D8B030D-6E8A-4147-A177-3AD203B41FA5}">
                      <a16:colId xmlns:a16="http://schemas.microsoft.com/office/drawing/2014/main" val="2525704181"/>
                    </a:ext>
                  </a:extLst>
                </a:gridCol>
                <a:gridCol w="932772">
                  <a:extLst>
                    <a:ext uri="{9D8B030D-6E8A-4147-A177-3AD203B41FA5}">
                      <a16:colId xmlns:a16="http://schemas.microsoft.com/office/drawing/2014/main" val="1954238489"/>
                    </a:ext>
                  </a:extLst>
                </a:gridCol>
                <a:gridCol w="866145">
                  <a:extLst>
                    <a:ext uri="{9D8B030D-6E8A-4147-A177-3AD203B41FA5}">
                      <a16:colId xmlns:a16="http://schemas.microsoft.com/office/drawing/2014/main" val="2327412213"/>
                    </a:ext>
                  </a:extLst>
                </a:gridCol>
              </a:tblGrid>
              <a:tr h="300659">
                <a:tc>
                  <a:txBody>
                    <a:bodyPr/>
                    <a:lstStyle/>
                    <a:p>
                      <a:r>
                        <a:rPr lang="en-US" dirty="0"/>
                        <a:t>($ in millions)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84740856"/>
                  </a:ext>
                </a:extLst>
              </a:tr>
              <a:tr h="300659">
                <a:tc>
                  <a:txBody>
                    <a:bodyPr/>
                    <a:lstStyle/>
                    <a:p>
                      <a:r>
                        <a:rPr lang="en-US" dirty="0"/>
                        <a:t>Pension 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$55.00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$54.51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$55.95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9038295"/>
                  </a:ext>
                </a:extLst>
              </a:tr>
              <a:tr h="300659">
                <a:tc>
                  <a:txBody>
                    <a:bodyPr/>
                    <a:lstStyle/>
                    <a:p>
                      <a:r>
                        <a:rPr lang="en-US" dirty="0"/>
                        <a:t>OPEB Contribution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$6.29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$4.44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4.44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7956478"/>
                  </a:ext>
                </a:extLst>
              </a:tr>
              <a:tr h="300659">
                <a:tc>
                  <a:txBody>
                    <a:bodyPr/>
                    <a:lstStyle/>
                    <a:p>
                      <a:r>
                        <a:rPr lang="en-US" dirty="0"/>
                        <a:t>Medical Insurance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$55.30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$58.11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$63.48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9153301"/>
                  </a:ext>
                </a:extLst>
              </a:tr>
            </a:tbl>
          </a:graphicData>
        </a:graphic>
      </p:graphicFrame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84112B36-41AE-2ED4-1824-DB462041AC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0093263"/>
              </p:ext>
            </p:extLst>
          </p:nvPr>
        </p:nvGraphicFramePr>
        <p:xfrm>
          <a:off x="8650840" y="4087137"/>
          <a:ext cx="2756404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5497">
                  <a:extLst>
                    <a:ext uri="{9D8B030D-6E8A-4147-A177-3AD203B41FA5}">
                      <a16:colId xmlns:a16="http://schemas.microsoft.com/office/drawing/2014/main" val="3914088416"/>
                    </a:ext>
                  </a:extLst>
                </a:gridCol>
                <a:gridCol w="936782">
                  <a:extLst>
                    <a:ext uri="{9D8B030D-6E8A-4147-A177-3AD203B41FA5}">
                      <a16:colId xmlns:a16="http://schemas.microsoft.com/office/drawing/2014/main" val="2756938671"/>
                    </a:ext>
                  </a:extLst>
                </a:gridCol>
                <a:gridCol w="864125">
                  <a:extLst>
                    <a:ext uri="{9D8B030D-6E8A-4147-A177-3AD203B41FA5}">
                      <a16:colId xmlns:a16="http://schemas.microsoft.com/office/drawing/2014/main" val="46411712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FY23</a:t>
                      </a:r>
                      <a:r>
                        <a:rPr lang="en-US" baseline="300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004664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2,365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2,391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2,391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4500553"/>
                  </a:ext>
                </a:extLst>
              </a:tr>
            </a:tbl>
          </a:graphicData>
        </a:graphic>
      </p:graphicFrame>
      <p:graphicFrame>
        <p:nvGraphicFramePr>
          <p:cNvPr id="10" name="Table 5">
            <a:extLst>
              <a:ext uri="{FF2B5EF4-FFF2-40B4-BE49-F238E27FC236}">
                <a16:creationId xmlns:a16="http://schemas.microsoft.com/office/drawing/2014/main" id="{94FB64AB-1E40-A59A-BD54-4770F6368B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0235351"/>
              </p:ext>
            </p:extLst>
          </p:nvPr>
        </p:nvGraphicFramePr>
        <p:xfrm>
          <a:off x="8650840" y="5045086"/>
          <a:ext cx="2756405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223">
                  <a:extLst>
                    <a:ext uri="{9D8B030D-6E8A-4147-A177-3AD203B41FA5}">
                      <a16:colId xmlns:a16="http://schemas.microsoft.com/office/drawing/2014/main" val="3462200418"/>
                    </a:ext>
                  </a:extLst>
                </a:gridCol>
                <a:gridCol w="945222">
                  <a:extLst>
                    <a:ext uri="{9D8B030D-6E8A-4147-A177-3AD203B41FA5}">
                      <a16:colId xmlns:a16="http://schemas.microsoft.com/office/drawing/2014/main" val="1435097200"/>
                    </a:ext>
                  </a:extLst>
                </a:gridCol>
                <a:gridCol w="865960">
                  <a:extLst>
                    <a:ext uri="{9D8B030D-6E8A-4147-A177-3AD203B41FA5}">
                      <a16:colId xmlns:a16="http://schemas.microsoft.com/office/drawing/2014/main" val="35033661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FY23</a:t>
                      </a:r>
                      <a:r>
                        <a:rPr lang="en-US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FY25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88652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13.9%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4610364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7EB836D2-F8FB-3C1F-380C-400031349C95}"/>
              </a:ext>
            </a:extLst>
          </p:cNvPr>
          <p:cNvSpPr/>
          <p:nvPr/>
        </p:nvSpPr>
        <p:spPr>
          <a:xfrm>
            <a:off x="8743307" y="6037857"/>
            <a:ext cx="2365624" cy="51444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aseline="30000" dirty="0">
                <a:solidFill>
                  <a:schemeClr val="tx1"/>
                </a:solidFill>
              </a:rPr>
              <a:t>1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Position as of 6/30/21</a:t>
            </a:r>
          </a:p>
          <a:p>
            <a:r>
              <a:rPr lang="en-US" sz="1400" baseline="30000" dirty="0">
                <a:solidFill>
                  <a:schemeClr val="tx1"/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  Average vacancy rate</a:t>
            </a:r>
          </a:p>
        </p:txBody>
      </p:sp>
      <p:sp>
        <p:nvSpPr>
          <p:cNvPr id="12" name="Content Placeholder 8">
            <a:extLst>
              <a:ext uri="{FF2B5EF4-FFF2-40B4-BE49-F238E27FC236}">
                <a16:creationId xmlns:a16="http://schemas.microsoft.com/office/drawing/2014/main" id="{09681724-6C8B-5190-A015-A0FABE71429C}"/>
              </a:ext>
            </a:extLst>
          </p:cNvPr>
          <p:cNvSpPr txBox="1">
            <a:spLocks/>
          </p:cNvSpPr>
          <p:nvPr/>
        </p:nvSpPr>
        <p:spPr>
          <a:xfrm>
            <a:off x="5914160" y="5067862"/>
            <a:ext cx="4050585" cy="70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Vacancy Rate</a:t>
            </a:r>
            <a:endParaRPr lang="en-US" dirty="0"/>
          </a:p>
          <a:p>
            <a:endParaRPr lang="en-US" dirty="0"/>
          </a:p>
        </p:txBody>
      </p:sp>
      <p:sp>
        <p:nvSpPr>
          <p:cNvPr id="14" name="Content Placeholder 8">
            <a:extLst>
              <a:ext uri="{FF2B5EF4-FFF2-40B4-BE49-F238E27FC236}">
                <a16:creationId xmlns:a16="http://schemas.microsoft.com/office/drawing/2014/main" id="{7FFA60B0-8B3E-8381-3656-A46767CFECDD}"/>
              </a:ext>
            </a:extLst>
          </p:cNvPr>
          <p:cNvSpPr txBox="1">
            <a:spLocks/>
          </p:cNvSpPr>
          <p:nvPr/>
        </p:nvSpPr>
        <p:spPr>
          <a:xfrm>
            <a:off x="5914160" y="4015344"/>
            <a:ext cx="2829148" cy="708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320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indent="-2286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Total Positions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7706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2C031461-E345-DF7A-7E3D-DDA7DB4C0D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6" b="7341"/>
          <a:stretch/>
        </p:blipFill>
        <p:spPr>
          <a:xfrm>
            <a:off x="-1" y="1"/>
            <a:ext cx="12207689" cy="6855946"/>
          </a:xfrm>
          <a:prstGeom prst="rect">
            <a:avLst/>
          </a:prstGeom>
        </p:spPr>
      </p:pic>
      <p:pic>
        <p:nvPicPr>
          <p:cNvPr id="5" name="Picture 4" descr="A picture containing computer&#10;&#10;Description automatically generated">
            <a:extLst>
              <a:ext uri="{FF2B5EF4-FFF2-40B4-BE49-F238E27FC236}">
                <a16:creationId xmlns:a16="http://schemas.microsoft.com/office/drawing/2014/main" id="{DEB5C2BE-C869-1A82-4C36-1B6E41EC426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7000"/>
          </a:blip>
          <a:stretch>
            <a:fillRect/>
          </a:stretch>
        </p:blipFill>
        <p:spPr>
          <a:xfrm>
            <a:off x="0" y="2053"/>
            <a:ext cx="12201524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535" y="701925"/>
            <a:ext cx="8166704" cy="487410"/>
          </a:xfrm>
        </p:spPr>
        <p:txBody>
          <a:bodyPr>
            <a:noAutofit/>
          </a:bodyPr>
          <a:lstStyle/>
          <a:p>
            <a:pPr algn="l"/>
            <a:r>
              <a:rPr lang="en-US" sz="4000" b="1" dirty="0">
                <a:solidFill>
                  <a:srgbClr val="FFFF00"/>
                </a:solidFill>
              </a:rPr>
              <a:t>Budget Assumption Risks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16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956535" y="1506075"/>
            <a:ext cx="8449641" cy="4406295"/>
          </a:xfrm>
        </p:spPr>
        <p:txBody>
          <a:bodyPr>
            <a:noAutofit/>
          </a:bodyPr>
          <a:lstStyle/>
          <a:p>
            <a:pPr marL="285750" indent="-285750">
              <a:spcBef>
                <a:spcPts val="768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chemeClr val="bg1"/>
                </a:solidFill>
              </a:rPr>
              <a:t>Economic volatility</a:t>
            </a:r>
          </a:p>
          <a:p>
            <a:pPr marL="1028700" lvl="1">
              <a:spcBef>
                <a:spcPts val="768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chemeClr val="bg1"/>
                </a:solidFill>
              </a:rPr>
              <a:t>Sales tax receipt growth</a:t>
            </a:r>
          </a:p>
          <a:p>
            <a:pPr marL="1028700" lvl="1">
              <a:spcBef>
                <a:spcPts val="768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chemeClr val="bg1"/>
                </a:solidFill>
              </a:rPr>
              <a:t>Diesel fuel prices</a:t>
            </a:r>
          </a:p>
          <a:p>
            <a:pPr marL="1028700" lvl="1">
              <a:spcBef>
                <a:spcPts val="768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chemeClr val="bg1"/>
                </a:solidFill>
              </a:rPr>
              <a:t>Utilities</a:t>
            </a:r>
          </a:p>
          <a:p>
            <a:pPr marL="1028700" lvl="1">
              <a:spcBef>
                <a:spcPts val="768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3200" kern="0" dirty="0">
                <a:solidFill>
                  <a:schemeClr val="bg1"/>
                </a:solidFill>
              </a:rPr>
              <a:t>Inflation</a:t>
            </a:r>
          </a:p>
          <a:p>
            <a:pPr marL="342900" indent="-342900"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chemeClr val="bg1"/>
                </a:solidFill>
              </a:rPr>
              <a:t>Transit ridership</a:t>
            </a:r>
          </a:p>
          <a:p>
            <a:pPr marL="342900" indent="-342900">
              <a:spcBef>
                <a:spcPts val="1800"/>
              </a:spcBef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b="1" kern="0" dirty="0">
                <a:solidFill>
                  <a:schemeClr val="bg1"/>
                </a:solidFill>
              </a:rPr>
              <a:t>New initiatives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072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5819" y="480210"/>
            <a:ext cx="8224981" cy="448617"/>
          </a:xfrm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4000" b="1" dirty="0"/>
              <a:t>10-Year Projection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9899749" y="6377790"/>
            <a:ext cx="2133600" cy="365125"/>
          </a:xfrm>
        </p:spPr>
        <p:txBody>
          <a:bodyPr anchor="t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7D849402-4170-CE4A-A196-BDEB359092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A482A8F-68A5-CE4E-8D31-4EF9CFA80C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5" y="1009724"/>
            <a:ext cx="4321802" cy="6096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C6CAFC-AD0B-3119-10D1-42DAD2DD19DF}"/>
              </a:ext>
            </a:extLst>
          </p:cNvPr>
          <p:cNvSpPr txBox="1"/>
          <p:nvPr/>
        </p:nvSpPr>
        <p:spPr>
          <a:xfrm>
            <a:off x="1513511" y="6230288"/>
            <a:ext cx="66492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Note: Totals may not be precise due to independent rounding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B90A2BD-F64E-EA66-A18B-3ADD52F5DD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0429966"/>
              </p:ext>
            </p:extLst>
          </p:nvPr>
        </p:nvGraphicFramePr>
        <p:xfrm>
          <a:off x="1156982" y="1267655"/>
          <a:ext cx="9673207" cy="49215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82449">
                  <a:extLst>
                    <a:ext uri="{9D8B030D-6E8A-4147-A177-3AD203B41FA5}">
                      <a16:colId xmlns:a16="http://schemas.microsoft.com/office/drawing/2014/main" val="1095054146"/>
                    </a:ext>
                  </a:extLst>
                </a:gridCol>
                <a:gridCol w="775486">
                  <a:extLst>
                    <a:ext uri="{9D8B030D-6E8A-4147-A177-3AD203B41FA5}">
                      <a16:colId xmlns:a16="http://schemas.microsoft.com/office/drawing/2014/main" val="1952464096"/>
                    </a:ext>
                  </a:extLst>
                </a:gridCol>
                <a:gridCol w="670621">
                  <a:extLst>
                    <a:ext uri="{9D8B030D-6E8A-4147-A177-3AD203B41FA5}">
                      <a16:colId xmlns:a16="http://schemas.microsoft.com/office/drawing/2014/main" val="2853832146"/>
                    </a:ext>
                  </a:extLst>
                </a:gridCol>
                <a:gridCol w="802714">
                  <a:extLst>
                    <a:ext uri="{9D8B030D-6E8A-4147-A177-3AD203B41FA5}">
                      <a16:colId xmlns:a16="http://schemas.microsoft.com/office/drawing/2014/main" val="3432820628"/>
                    </a:ext>
                  </a:extLst>
                </a:gridCol>
                <a:gridCol w="751908">
                  <a:extLst>
                    <a:ext uri="{9D8B030D-6E8A-4147-A177-3AD203B41FA5}">
                      <a16:colId xmlns:a16="http://schemas.microsoft.com/office/drawing/2014/main" val="2299815105"/>
                    </a:ext>
                  </a:extLst>
                </a:gridCol>
                <a:gridCol w="670621">
                  <a:extLst>
                    <a:ext uri="{9D8B030D-6E8A-4147-A177-3AD203B41FA5}">
                      <a16:colId xmlns:a16="http://schemas.microsoft.com/office/drawing/2014/main" val="1324877059"/>
                    </a:ext>
                  </a:extLst>
                </a:gridCol>
                <a:gridCol w="660461">
                  <a:extLst>
                    <a:ext uri="{9D8B030D-6E8A-4147-A177-3AD203B41FA5}">
                      <a16:colId xmlns:a16="http://schemas.microsoft.com/office/drawing/2014/main" val="1994640180"/>
                    </a:ext>
                  </a:extLst>
                </a:gridCol>
                <a:gridCol w="619816">
                  <a:extLst>
                    <a:ext uri="{9D8B030D-6E8A-4147-A177-3AD203B41FA5}">
                      <a16:colId xmlns:a16="http://schemas.microsoft.com/office/drawing/2014/main" val="1994670361"/>
                    </a:ext>
                  </a:extLst>
                </a:gridCol>
                <a:gridCol w="660461">
                  <a:extLst>
                    <a:ext uri="{9D8B030D-6E8A-4147-A177-3AD203B41FA5}">
                      <a16:colId xmlns:a16="http://schemas.microsoft.com/office/drawing/2014/main" val="4133836025"/>
                    </a:ext>
                  </a:extLst>
                </a:gridCol>
                <a:gridCol w="609654">
                  <a:extLst>
                    <a:ext uri="{9D8B030D-6E8A-4147-A177-3AD203B41FA5}">
                      <a16:colId xmlns:a16="http://schemas.microsoft.com/office/drawing/2014/main" val="1341087418"/>
                    </a:ext>
                  </a:extLst>
                </a:gridCol>
                <a:gridCol w="569016">
                  <a:extLst>
                    <a:ext uri="{9D8B030D-6E8A-4147-A177-3AD203B41FA5}">
                      <a16:colId xmlns:a16="http://schemas.microsoft.com/office/drawing/2014/main" val="3214396131"/>
                    </a:ext>
                  </a:extLst>
                </a:gridCol>
              </a:tblGrid>
              <a:tr h="368442"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</a:rPr>
                        <a:t>($$ in millions)</a:t>
                      </a: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FY24</a:t>
                      </a: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FY25</a:t>
                      </a: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FY26</a:t>
                      </a: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FY27</a:t>
                      </a: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FY28</a:t>
                      </a: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FY29</a:t>
                      </a: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FY30</a:t>
                      </a: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FY31</a:t>
                      </a: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FY32</a:t>
                      </a: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</a:rPr>
                        <a:t>FY33</a:t>
                      </a:r>
                    </a:p>
                  </a:txBody>
                  <a:tcPr marL="0" marR="0" marT="0" marB="0" anchor="ctr"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5909750"/>
                  </a:ext>
                </a:extLst>
              </a:tr>
              <a:tr h="383820">
                <a:tc>
                  <a:txBody>
                    <a:bodyPr/>
                    <a:lstStyle/>
                    <a:p>
                      <a:pPr algn="r" rtl="0" fontAlgn="auto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Sales Tax Based Revenues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524.02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547.40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557.32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576.00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593.60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610.16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626.52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643.32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660.56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678.26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0909493"/>
                  </a:ext>
                </a:extLst>
              </a:tr>
              <a:tr h="302004">
                <a:tc>
                  <a:txBody>
                    <a:bodyPr/>
                    <a:lstStyle/>
                    <a:p>
                      <a:pPr algn="r" rtl="0" fontAlgn="auto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Other Revenues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53.06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49.80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46.59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28.01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26.19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26.63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26.93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27.24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27.55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27.87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295895"/>
                  </a:ext>
                </a:extLst>
              </a:tr>
              <a:tr h="293614">
                <a:tc>
                  <a:txBody>
                    <a:bodyPr/>
                    <a:lstStyle/>
                    <a:p>
                      <a:pPr algn="r" rtl="0" fontAlgn="auto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Fares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25.90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26.40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27.19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28.00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28.84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29.71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30.30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30.91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31.53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32.16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2400754"/>
                  </a:ext>
                </a:extLst>
              </a:tr>
              <a:tr h="276837">
                <a:tc>
                  <a:txBody>
                    <a:bodyPr/>
                    <a:lstStyle/>
                    <a:p>
                      <a:pPr algn="r" rtl="0" fontAlgn="auto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Operating Revenue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602.98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623.60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631.10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632.01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648.64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666.49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683.75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701.46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719.64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738.29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35855651"/>
                  </a:ext>
                </a:extLst>
              </a:tr>
              <a:tr h="285226">
                <a:tc>
                  <a:txBody>
                    <a:bodyPr/>
                    <a:lstStyle/>
                    <a:p>
                      <a:pPr algn="r" rtl="0" fontAlgn="auto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Labor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404.50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425.48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440.38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455.79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471.74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488.25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500.46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512.97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525.80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538.94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3866993"/>
                  </a:ext>
                </a:extLst>
              </a:tr>
              <a:tr h="302003">
                <a:tc>
                  <a:txBody>
                    <a:bodyPr/>
                    <a:lstStyle/>
                    <a:p>
                      <a:pPr algn="r" rtl="0" fontAlgn="auto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Non-Labor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96.09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93.86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97.81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101.91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106.18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110.60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113.61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116.70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119.86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123.12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18374821"/>
                  </a:ext>
                </a:extLst>
              </a:tr>
              <a:tr h="310393">
                <a:tc>
                  <a:txBody>
                    <a:bodyPr/>
                    <a:lstStyle/>
                    <a:p>
                      <a:pPr algn="r" rtl="0" fontAlgn="auto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Partnerships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37.15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40.50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41.92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43.39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44.91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46.48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47.64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48.83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50.05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51.30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6681755"/>
                  </a:ext>
                </a:extLst>
              </a:tr>
              <a:tr h="335560">
                <a:tc>
                  <a:txBody>
                    <a:bodyPr/>
                    <a:lstStyle/>
                    <a:p>
                      <a:pPr algn="r" rtl="0" fontAlgn="auto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Debt Service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 20.80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20.73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20.74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3.87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3.91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-  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-  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-  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-  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 -  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26770528"/>
                  </a:ext>
                </a:extLst>
              </a:tr>
              <a:tr h="293615">
                <a:tc>
                  <a:txBody>
                    <a:bodyPr/>
                    <a:lstStyle/>
                    <a:p>
                      <a:pPr algn="r" rtl="0" fontAlgn="auto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Total Operating Expense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     558.54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580.58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600.84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604.97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626.74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645.34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661.71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678.50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695.71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    713.36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4856000"/>
                  </a:ext>
                </a:extLst>
              </a:tr>
              <a:tr h="327170">
                <a:tc>
                  <a:txBody>
                    <a:bodyPr/>
                    <a:lstStyle/>
                    <a:p>
                      <a:pPr algn="r" rtl="0" fontAlgn="auto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 to Capital/Capital Fund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40.00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40.00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29.64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23.78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19.11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18.70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19.52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20.38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21.28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22.21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8320864"/>
                  </a:ext>
                </a:extLst>
              </a:tr>
              <a:tr h="276837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Transfer to Operating Reserve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0.62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3.27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2.79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2.46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2.52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2.58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2.65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2.71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0921899"/>
                  </a:ext>
                </a:extLst>
              </a:tr>
              <a:tr h="276837">
                <a:tc>
                  <a:txBody>
                    <a:bodyPr/>
                    <a:lstStyle/>
                    <a:p>
                      <a:pPr algn="r" rtl="0" fontAlgn="auto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Contingency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 3.00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3.00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-   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45798088"/>
                  </a:ext>
                </a:extLst>
              </a:tr>
              <a:tr h="310393">
                <a:tc>
                  <a:txBody>
                    <a:bodyPr/>
                    <a:lstStyle/>
                    <a:p>
                      <a:pPr algn="r" rtl="0" fontAlgn="auto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Operating/Transfer &amp; Contingency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601.54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623.57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631.11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632.01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648.64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666.49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683.75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701.46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719.64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738.28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09785446"/>
                  </a:ext>
                </a:extLst>
              </a:tr>
              <a:tr h="302003">
                <a:tc>
                  <a:txBody>
                    <a:bodyPr/>
                    <a:lstStyle/>
                    <a:p>
                      <a:pPr algn="r" rtl="0" fontAlgn="auto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Balance</a:t>
                      </a: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1.44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US" sz="10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8898878"/>
                  </a:ext>
                </a:extLst>
              </a:tr>
              <a:tr h="276837">
                <a:tc>
                  <a:txBody>
                    <a:bodyPr/>
                    <a:lstStyle/>
                    <a:p>
                      <a:pPr algn="r" rtl="0" fontAlgn="auto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1000" b="0" i="1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9427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723574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365760"/>
            <a:ext cx="8804910" cy="626764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VTA Transit Capital Budget Focus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18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1972057" y="1631758"/>
            <a:ext cx="8905493" cy="4159443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spcBef>
                <a:spcPts val="1272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Evaluating previously approved projects</a:t>
            </a:r>
          </a:p>
          <a:p>
            <a:pPr marL="342900" indent="-342900">
              <a:spcBef>
                <a:spcPts val="1272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Prioritize essential needs – repurpose some funds.</a:t>
            </a:r>
          </a:p>
          <a:p>
            <a:pPr marL="342900" indent="-342900">
              <a:spcBef>
                <a:spcPts val="1272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Capital focus</a:t>
            </a:r>
          </a:p>
          <a:p>
            <a:pPr lvl="1">
              <a:spcBef>
                <a:spcPts val="1272"/>
              </a:spcBef>
            </a:pPr>
            <a:r>
              <a:rPr lang="en-US" dirty="0"/>
              <a:t>Facility Improvements</a:t>
            </a:r>
          </a:p>
          <a:p>
            <a:pPr lvl="1">
              <a:spcBef>
                <a:spcPts val="1272"/>
              </a:spcBef>
            </a:pPr>
            <a:r>
              <a:rPr lang="en-US" dirty="0"/>
              <a:t>Critical Infrastructure</a:t>
            </a:r>
          </a:p>
          <a:p>
            <a:pPr lvl="1">
              <a:spcBef>
                <a:spcPts val="1272"/>
              </a:spcBef>
            </a:pPr>
            <a:r>
              <a:rPr lang="en-US" dirty="0"/>
              <a:t>Safety &amp; Security</a:t>
            </a:r>
          </a:p>
          <a:p>
            <a:pPr lvl="1">
              <a:spcBef>
                <a:spcPts val="1272"/>
              </a:spcBef>
            </a:pPr>
            <a:r>
              <a:rPr lang="en-US" dirty="0"/>
              <a:t>Zero-emission Fleet / Infrastructure.</a:t>
            </a:r>
          </a:p>
          <a:p>
            <a:pPr lvl="1">
              <a:spcBef>
                <a:spcPts val="1272"/>
              </a:spcBef>
            </a:pPr>
            <a:r>
              <a:rPr lang="en-US" dirty="0"/>
              <a:t>Mandates</a:t>
            </a:r>
          </a:p>
        </p:txBody>
      </p:sp>
    </p:spTree>
    <p:extLst>
      <p:ext uri="{BB962C8B-B14F-4D97-AF65-F5344CB8AC3E}">
        <p14:creationId xmlns:p14="http://schemas.microsoft.com/office/powerpoint/2010/main" val="3150674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ain pulling into a station&#10;&#10;Description automatically generated with medium confidence">
            <a:extLst>
              <a:ext uri="{FF2B5EF4-FFF2-40B4-BE49-F238E27FC236}">
                <a16:creationId xmlns:a16="http://schemas.microsoft.com/office/drawing/2014/main" id="{510A0992-C13C-CAC0-41E7-3E48C31E3E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025" y="-1"/>
            <a:ext cx="10294362" cy="6856205"/>
          </a:xfrm>
          <a:prstGeom prst="rect">
            <a:avLst/>
          </a:prstGeom>
        </p:spPr>
      </p:pic>
      <p:sp>
        <p:nvSpPr>
          <p:cNvPr id="8" name="Parallelogram 7">
            <a:extLst>
              <a:ext uri="{FF2B5EF4-FFF2-40B4-BE49-F238E27FC236}">
                <a16:creationId xmlns:a16="http://schemas.microsoft.com/office/drawing/2014/main" id="{53A800D2-1A5B-656F-61EF-6EAB9216B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flipH="1">
            <a:off x="-2141777" y="0"/>
            <a:ext cx="11698943" cy="6858000"/>
          </a:xfrm>
          <a:prstGeom prst="parallelogram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343" y="470660"/>
            <a:ext cx="11037157" cy="365125"/>
          </a:xfrm>
          <a:noFill/>
        </p:spPr>
        <p:txBody>
          <a:bodyPr>
            <a:noAutofit/>
          </a:bodyPr>
          <a:lstStyle/>
          <a:p>
            <a:pPr algn="l"/>
            <a:r>
              <a:rPr lang="en-US" sz="4000" b="1" dirty="0"/>
              <a:t>Policy Change Proposal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19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389336" y="1626578"/>
            <a:ext cx="8418488" cy="5094898"/>
          </a:xfrm>
        </p:spPr>
        <p:txBody>
          <a:bodyPr>
            <a:normAutofit fontScale="77500" lnSpcReduction="20000"/>
          </a:bodyPr>
          <a:lstStyle/>
          <a:p>
            <a:pPr marL="228600" indent="-457200">
              <a:spcBef>
                <a:spcPts val="1200"/>
              </a:spcBef>
              <a:buFont typeface="+mj-lt"/>
              <a:buAutoNum type="arabicPeriod"/>
            </a:pPr>
            <a:r>
              <a:rPr lang="en-US" sz="3100" b="1" dirty="0"/>
              <a:t>Create Separate Capital Fund</a:t>
            </a:r>
          </a:p>
          <a:p>
            <a:pPr marL="457200" lvl="1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Currently part of Debt Reduction Fund</a:t>
            </a:r>
          </a:p>
          <a:p>
            <a:pPr marL="457200" lvl="1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Prefer dedicated and separate fund</a:t>
            </a:r>
          </a:p>
          <a:p>
            <a:pPr marL="457200" lvl="1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Utilize $100 million of Debt Reduction Fund as seed</a:t>
            </a:r>
          </a:p>
          <a:p>
            <a:pPr marL="457200" lvl="1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Operating performance surplus will transfer to Capital Fund</a:t>
            </a:r>
          </a:p>
          <a:p>
            <a:pPr marL="457200" lvl="1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Will be the source of Capital Project funds going forward</a:t>
            </a:r>
          </a:p>
          <a:p>
            <a:pPr marL="228600" indent="-457200">
              <a:spcBef>
                <a:spcPts val="2400"/>
              </a:spcBef>
              <a:buFont typeface="+mj-lt"/>
              <a:buAutoNum type="arabicPeriod"/>
            </a:pPr>
            <a:r>
              <a:rPr lang="en-US" sz="3100" b="1" dirty="0"/>
              <a:t>Modify Operating Reserve Calculation</a:t>
            </a:r>
          </a:p>
          <a:p>
            <a:pPr marL="457200" lvl="1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Currently 15% of the following fiscal year’s Operating Budget</a:t>
            </a:r>
          </a:p>
          <a:p>
            <a:pPr marL="457200" lvl="1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This includes Capital Transfer as budgeted</a:t>
            </a:r>
          </a:p>
          <a:p>
            <a:pPr marL="457200" lvl="1" indent="-2286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dirty="0"/>
              <a:t>Propose to exclude Capital Transfer as part of Operating Reserve calculation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72ABCB2-6E19-F1B4-4D13-5D1E0E72ED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17290"/>
            <a:ext cx="4061012" cy="162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7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1" y="392019"/>
            <a:ext cx="8166704" cy="487410"/>
          </a:xfrm>
        </p:spPr>
        <p:txBody>
          <a:bodyPr>
            <a:noAutofit/>
          </a:bodyPr>
          <a:lstStyle/>
          <a:p>
            <a:r>
              <a:rPr lang="en-US" sz="4800" b="1" dirty="0"/>
              <a:t>VTA Budgeted Funds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2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769071" y="1775585"/>
            <a:ext cx="9718079" cy="4202986"/>
          </a:xfrm>
        </p:spPr>
        <p:txBody>
          <a:bodyPr anchor="ctr">
            <a:noAutofit/>
          </a:bodyPr>
          <a:lstStyle/>
          <a:p>
            <a:pPr marL="228600" indent="-32004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VTA Transit (Operations &amp; Capital)</a:t>
            </a:r>
          </a:p>
          <a:p>
            <a:pPr marL="228600" indent="-32004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Congestion Management Program</a:t>
            </a:r>
          </a:p>
          <a:p>
            <a:pPr marL="228600" indent="-32004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Silicon Valley Express Lanes Program</a:t>
            </a:r>
          </a:p>
          <a:p>
            <a:pPr marL="228600" indent="-32004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Transit-Oriented Communities Program</a:t>
            </a:r>
          </a:p>
          <a:p>
            <a:pPr marL="228600" indent="-32004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VTP Highway Improvement Program</a:t>
            </a:r>
          </a:p>
          <a:p>
            <a:pPr marL="228600" indent="-32004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2008 Measure B - BART Operating Sales Tax Program</a:t>
            </a:r>
          </a:p>
          <a:p>
            <a:pPr marL="228600" indent="-32004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2000 Measure A Transit Improvement Program</a:t>
            </a:r>
          </a:p>
          <a:p>
            <a:pPr marL="228600" indent="-320040"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2016 Measure B Program</a:t>
            </a:r>
            <a:endParaRPr lang="en-US" sz="2800" dirty="0"/>
          </a:p>
        </p:txBody>
      </p:sp>
      <p:pic>
        <p:nvPicPr>
          <p:cNvPr id="8" name="Picture 7" descr="Piggy bank collection top view">
            <a:extLst>
              <a:ext uri="{FF2B5EF4-FFF2-40B4-BE49-F238E27FC236}">
                <a16:creationId xmlns:a16="http://schemas.microsoft.com/office/drawing/2014/main" id="{DB295FF9-4CA1-44AB-0A10-1EA8F01429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6070" y="211015"/>
            <a:ext cx="2996595" cy="428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153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us travels down the street&#10;&#10;Description automatically generated with low confidence">
            <a:extLst>
              <a:ext uri="{FF2B5EF4-FFF2-40B4-BE49-F238E27FC236}">
                <a16:creationId xmlns:a16="http://schemas.microsoft.com/office/drawing/2014/main" id="{F3BE2231-DA70-F801-F1F9-D111770DAC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67" r="9333" b="17769"/>
          <a:stretch/>
        </p:blipFill>
        <p:spPr>
          <a:xfrm>
            <a:off x="0" y="0"/>
            <a:ext cx="12192000" cy="6852647"/>
          </a:xfrm>
          <a:prstGeom prst="rect">
            <a:avLst/>
          </a:prstGeom>
        </p:spPr>
      </p:pic>
      <p:pic>
        <p:nvPicPr>
          <p:cNvPr id="3" name="Picture 2" descr="A picture containing computer&#10;&#10;Description automatically generated">
            <a:extLst>
              <a:ext uri="{FF2B5EF4-FFF2-40B4-BE49-F238E27FC236}">
                <a16:creationId xmlns:a16="http://schemas.microsoft.com/office/drawing/2014/main" id="{54761F80-0F25-A44B-BE34-6BB621D0BC8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7000"/>
          </a:blip>
          <a:stretch>
            <a:fillRect/>
          </a:stretch>
        </p:blipFill>
        <p:spPr>
          <a:xfrm>
            <a:off x="0" y="0"/>
            <a:ext cx="12192000" cy="685264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8812" y="1392780"/>
            <a:ext cx="5947692" cy="2211031"/>
          </a:xfrm>
        </p:spPr>
        <p:txBody>
          <a:bodyPr>
            <a:normAutofit/>
          </a:bodyPr>
          <a:lstStyle/>
          <a:p>
            <a:r>
              <a:rPr lang="en-US" b="1" dirty="0"/>
              <a:t>Other Programs / Funds</a:t>
            </a:r>
          </a:p>
        </p:txBody>
      </p:sp>
    </p:spTree>
    <p:extLst>
      <p:ext uri="{BB962C8B-B14F-4D97-AF65-F5344CB8AC3E}">
        <p14:creationId xmlns:p14="http://schemas.microsoft.com/office/powerpoint/2010/main" val="29884950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365760"/>
            <a:ext cx="8595360" cy="487410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Congestion Management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21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5136776" y="1438836"/>
            <a:ext cx="7055223" cy="4673730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Programming and Grants 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Congestion </a:t>
            </a:r>
            <a:r>
              <a:rPr lang="en-US" sz="2600" dirty="0" err="1"/>
              <a:t>Mgmt</a:t>
            </a:r>
            <a:r>
              <a:rPr lang="en-US" sz="2600" dirty="0"/>
              <a:t> Program Conformance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Land Use and Transportation Integration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Plans, Studies, and Traffic Engineering 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600" dirty="0"/>
              <a:t>Proposed Budget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6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44773D7-30B0-00FC-6C9E-60A5F8D4F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5205886"/>
              </p:ext>
            </p:extLst>
          </p:nvPr>
        </p:nvGraphicFramePr>
        <p:xfrm>
          <a:off x="5454395" y="3927287"/>
          <a:ext cx="6033876" cy="18736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9062">
                  <a:extLst>
                    <a:ext uri="{9D8B030D-6E8A-4147-A177-3AD203B41FA5}">
                      <a16:colId xmlns:a16="http://schemas.microsoft.com/office/drawing/2014/main" val="198130799"/>
                    </a:ext>
                  </a:extLst>
                </a:gridCol>
                <a:gridCol w="1576014">
                  <a:extLst>
                    <a:ext uri="{9D8B030D-6E8A-4147-A177-3AD203B41FA5}">
                      <a16:colId xmlns:a16="http://schemas.microsoft.com/office/drawing/2014/main" val="2470697264"/>
                    </a:ext>
                  </a:extLst>
                </a:gridCol>
                <a:gridCol w="1718800">
                  <a:extLst>
                    <a:ext uri="{9D8B030D-6E8A-4147-A177-3AD203B41FA5}">
                      <a16:colId xmlns:a16="http://schemas.microsoft.com/office/drawing/2014/main" val="112036205"/>
                    </a:ext>
                  </a:extLst>
                </a:gridCol>
              </a:tblGrid>
              <a:tr h="554443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FY24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millions)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FY25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millions)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6570959"/>
                  </a:ext>
                </a:extLst>
              </a:tr>
              <a:tr h="41118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$6.26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$6.71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9229450"/>
                  </a:ext>
                </a:extLst>
              </a:tr>
              <a:tr h="41118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$7.19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$7.07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852220"/>
                  </a:ext>
                </a:extLst>
              </a:tr>
              <a:tr h="411182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Revenue/Expense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($0.93)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($0.37)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6077120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E48D49D-43B9-EE02-6B93-82ECFC0FC636}"/>
              </a:ext>
            </a:extLst>
          </p:cNvPr>
          <p:cNvSpPr txBox="1"/>
          <p:nvPr/>
        </p:nvSpPr>
        <p:spPr>
          <a:xfrm>
            <a:off x="4839002" y="6015838"/>
            <a:ext cx="49660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Note:  Totals may not be precise due to independent rounding</a:t>
            </a:r>
          </a:p>
        </p:txBody>
      </p:sp>
      <p:pic>
        <p:nvPicPr>
          <p:cNvPr id="9" name="Picture 8" descr="A picture containing way, road, scene, sky&#10;&#10;Description automatically generated">
            <a:extLst>
              <a:ext uri="{FF2B5EF4-FFF2-40B4-BE49-F238E27FC236}">
                <a16:creationId xmlns:a16="http://schemas.microsoft.com/office/drawing/2014/main" id="{363FE198-2B15-76AF-01DA-98A1FF2874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8" t="13620" r="10629" b="7360"/>
          <a:stretch/>
        </p:blipFill>
        <p:spPr>
          <a:xfrm>
            <a:off x="11939" y="1438835"/>
            <a:ext cx="4966027" cy="541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4879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cars on a highway&#10;&#10;Description automatically generated with medium confidence">
            <a:extLst>
              <a:ext uri="{FF2B5EF4-FFF2-40B4-BE49-F238E27FC236}">
                <a16:creationId xmlns:a16="http://schemas.microsoft.com/office/drawing/2014/main" id="{BE4ED920-F90C-BFC2-A8F4-C061EE69DA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77" t="27747" r="36168"/>
          <a:stretch/>
        </p:blipFill>
        <p:spPr>
          <a:xfrm>
            <a:off x="0" y="1748117"/>
            <a:ext cx="4652682" cy="51021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701" y="136524"/>
            <a:ext cx="10172698" cy="972802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Silicon Valley Express Lanes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22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3"/>
          </p:nvPr>
        </p:nvSpPr>
        <p:spPr>
          <a:xfrm>
            <a:off x="4881282" y="1748118"/>
            <a:ext cx="7002065" cy="4181566"/>
          </a:xfrm>
        </p:spPr>
        <p:txBody>
          <a:bodyPr>
            <a:normAutofit/>
          </a:bodyPr>
          <a:lstStyle/>
          <a:p>
            <a:pPr marL="228600" indent="-228600">
              <a:buFont typeface="Arial" panose="020B0604020202020204" pitchFamily="34" charset="0"/>
              <a:buChar char="•"/>
            </a:pPr>
            <a:r>
              <a:rPr lang="en-US" sz="2800" dirty="0"/>
              <a:t>Reflects anticipated revenues and expenses for both the SR 237 Express Lanes and the US 101 Express Lanes</a:t>
            </a:r>
          </a:p>
          <a:p>
            <a:pPr marL="228600" indent="-2286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Proposed Budget</a:t>
            </a:r>
          </a:p>
          <a:p>
            <a:pPr marL="228600" indent="-228600">
              <a:spcBef>
                <a:spcPts val="1800"/>
              </a:spcBef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944773D7-30B0-00FC-6C9E-60A5F8D4F1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149502"/>
              </p:ext>
            </p:extLst>
          </p:nvPr>
        </p:nvGraphicFramePr>
        <p:xfrm>
          <a:off x="5204012" y="3888007"/>
          <a:ext cx="6617330" cy="2230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7976">
                  <a:extLst>
                    <a:ext uri="{9D8B030D-6E8A-4147-A177-3AD203B41FA5}">
                      <a16:colId xmlns:a16="http://schemas.microsoft.com/office/drawing/2014/main" val="3135200332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470697264"/>
                    </a:ext>
                  </a:extLst>
                </a:gridCol>
                <a:gridCol w="1709154">
                  <a:extLst>
                    <a:ext uri="{9D8B030D-6E8A-4147-A177-3AD203B41FA5}">
                      <a16:colId xmlns:a16="http://schemas.microsoft.com/office/drawing/2014/main" val="112036205"/>
                    </a:ext>
                  </a:extLst>
                </a:gridCol>
              </a:tblGrid>
              <a:tr h="71214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FY24 </a:t>
                      </a:r>
                    </a:p>
                    <a:p>
                      <a:pPr algn="ctr"/>
                      <a:r>
                        <a:rPr lang="en-US" sz="2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millions)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FY25</a:t>
                      </a:r>
                    </a:p>
                    <a:p>
                      <a:pPr algn="ctr"/>
                      <a:r>
                        <a:rPr lang="en-US" sz="22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millions)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6570959"/>
                  </a:ext>
                </a:extLst>
              </a:tr>
              <a:tr h="400352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$12.12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$12.63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6574507"/>
                  </a:ext>
                </a:extLst>
              </a:tr>
              <a:tr h="39880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Expenses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$10.33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$10.76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9229450"/>
                  </a:ext>
                </a:extLst>
              </a:tr>
              <a:tr h="61466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Revenue/Expense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$1.79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$1.87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6207969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94354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421410"/>
            <a:ext cx="10630948" cy="473939"/>
          </a:xfrm>
        </p:spPr>
        <p:txBody>
          <a:bodyPr>
            <a:noAutofit/>
          </a:bodyPr>
          <a:lstStyle/>
          <a:p>
            <a:pPr algn="l"/>
            <a:r>
              <a:rPr lang="en-US" sz="3800" b="1" dirty="0"/>
              <a:t>Transit-Oriented Development/Communities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23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746810" y="1529425"/>
            <a:ext cx="7311347" cy="2249199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Reflects continuation of efforts to create mixed-use, mixed-income Transit-Oriented Development, with higher proportion of affordable housing units and expanded focus on workforce housing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Proposed Budget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9D2A1C9-32BA-B884-5089-48B00717F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886524"/>
              </p:ext>
            </p:extLst>
          </p:nvPr>
        </p:nvGraphicFramePr>
        <p:xfrm>
          <a:off x="5065689" y="3606110"/>
          <a:ext cx="5540189" cy="29765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4259">
                  <a:extLst>
                    <a:ext uri="{9D8B030D-6E8A-4147-A177-3AD203B41FA5}">
                      <a16:colId xmlns:a16="http://schemas.microsoft.com/office/drawing/2014/main" val="1214979699"/>
                    </a:ext>
                  </a:extLst>
                </a:gridCol>
                <a:gridCol w="1583343">
                  <a:extLst>
                    <a:ext uri="{9D8B030D-6E8A-4147-A177-3AD203B41FA5}">
                      <a16:colId xmlns:a16="http://schemas.microsoft.com/office/drawing/2014/main" val="1808317413"/>
                    </a:ext>
                  </a:extLst>
                </a:gridCol>
                <a:gridCol w="1482587">
                  <a:extLst>
                    <a:ext uri="{9D8B030D-6E8A-4147-A177-3AD203B41FA5}">
                      <a16:colId xmlns:a16="http://schemas.microsoft.com/office/drawing/2014/main" val="574554490"/>
                    </a:ext>
                  </a:extLst>
                </a:gridCol>
              </a:tblGrid>
              <a:tr h="65554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Type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FY24</a:t>
                      </a:r>
                    </a:p>
                    <a:p>
                      <a:pPr algn="ctr"/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millions)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FY25</a:t>
                      </a:r>
                    </a:p>
                    <a:p>
                      <a:pPr algn="ctr"/>
                      <a:r>
                        <a:rPr lang="en-US" sz="20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millions)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895194"/>
                  </a:ext>
                </a:extLst>
              </a:tr>
              <a:tr h="37052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Operating Budget: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7027064"/>
                  </a:ext>
                </a:extLst>
              </a:tr>
              <a:tr h="370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Revenues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$2.69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$2.72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0531073"/>
                  </a:ext>
                </a:extLst>
              </a:tr>
              <a:tr h="370527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$1.06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$1.00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3445458"/>
                  </a:ext>
                </a:extLst>
              </a:tr>
              <a:tr h="370527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Net Revenue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$1.63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$1.72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48401193"/>
                  </a:ext>
                </a:extLst>
              </a:tr>
              <a:tr h="199515"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245418"/>
                  </a:ext>
                </a:extLst>
              </a:tr>
              <a:tr h="477183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Capital Budget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$14.16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----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624817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FCF48BC8-9293-B0DA-39EB-1D989557FC46}"/>
              </a:ext>
            </a:extLst>
          </p:cNvPr>
          <p:cNvSpPr/>
          <p:nvPr/>
        </p:nvSpPr>
        <p:spPr>
          <a:xfrm>
            <a:off x="8957865" y="-992842"/>
            <a:ext cx="2676088" cy="780176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we make this more appealing.  </a:t>
            </a:r>
            <a:r>
              <a:rPr lang="en-US" dirty="0" err="1"/>
              <a:t>Ie</a:t>
            </a:r>
            <a:r>
              <a:rPr lang="en-US" dirty="0"/>
              <a:t>. Picture </a:t>
            </a:r>
            <a:r>
              <a:rPr lang="en-US" dirty="0" err="1"/>
              <a:t>inbackground</a:t>
            </a:r>
            <a:r>
              <a:rPr lang="en-US" dirty="0"/>
              <a:t>, etc..</a:t>
            </a:r>
          </a:p>
        </p:txBody>
      </p:sp>
      <p:pic>
        <p:nvPicPr>
          <p:cNvPr id="8" name="Picture 7" descr="A picture containing text, road, sky, outdoor&#10;&#10;Description automatically generated">
            <a:extLst>
              <a:ext uri="{FF2B5EF4-FFF2-40B4-BE49-F238E27FC236}">
                <a16:creationId xmlns:a16="http://schemas.microsoft.com/office/drawing/2014/main" id="{659ADAE1-0C2C-C320-6B3F-1F9310897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4" r="37741" b="13995"/>
          <a:stretch/>
        </p:blipFill>
        <p:spPr>
          <a:xfrm>
            <a:off x="0" y="1529425"/>
            <a:ext cx="4572000" cy="5328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91088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6350" y="436958"/>
            <a:ext cx="9391650" cy="416211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VTP Capital Program Funding Source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24</a:t>
            </a:fld>
            <a:endParaRPr lang="en-US" b="0" dirty="0">
              <a:solidFill>
                <a:prstClr val="black"/>
              </a:solidFill>
            </a:endParaRPr>
          </a:p>
        </p:txBody>
      </p:sp>
      <p:graphicFrame>
        <p:nvGraphicFramePr>
          <p:cNvPr id="11" name="Content Placeholder 10" descr="VTP Capital Program Funding Source Pie Chart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3047728503"/>
              </p:ext>
            </p:extLst>
          </p:nvPr>
        </p:nvGraphicFramePr>
        <p:xfrm>
          <a:off x="6783977" y="1828800"/>
          <a:ext cx="4653147" cy="38610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6371C06A-1E03-CCDD-2A86-8A9E537381B5}"/>
              </a:ext>
            </a:extLst>
          </p:cNvPr>
          <p:cNvSpPr txBox="1"/>
          <p:nvPr/>
        </p:nvSpPr>
        <p:spPr>
          <a:xfrm>
            <a:off x="2997925" y="5952563"/>
            <a:ext cx="61961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Note:  Totals and percentages may not be precise due to independent rounding</a:t>
            </a:r>
          </a:p>
        </p:txBody>
      </p:sp>
      <p:graphicFrame>
        <p:nvGraphicFramePr>
          <p:cNvPr id="7" name="Table 4">
            <a:extLst>
              <a:ext uri="{FF2B5EF4-FFF2-40B4-BE49-F238E27FC236}">
                <a16:creationId xmlns:a16="http://schemas.microsoft.com/office/drawing/2014/main" id="{8C0DBA7E-F898-B7EA-807C-E0C284AE4D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239303"/>
              </p:ext>
            </p:extLst>
          </p:nvPr>
        </p:nvGraphicFramePr>
        <p:xfrm>
          <a:off x="1028198" y="1938130"/>
          <a:ext cx="5134063" cy="346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9068">
                  <a:extLst>
                    <a:ext uri="{9D8B030D-6E8A-4147-A177-3AD203B41FA5}">
                      <a16:colId xmlns:a16="http://schemas.microsoft.com/office/drawing/2014/main" val="1214979699"/>
                    </a:ext>
                  </a:extLst>
                </a:gridCol>
                <a:gridCol w="1394033">
                  <a:extLst>
                    <a:ext uri="{9D8B030D-6E8A-4147-A177-3AD203B41FA5}">
                      <a16:colId xmlns:a16="http://schemas.microsoft.com/office/drawing/2014/main" val="1808317413"/>
                    </a:ext>
                  </a:extLst>
                </a:gridCol>
                <a:gridCol w="1160962">
                  <a:extLst>
                    <a:ext uri="{9D8B030D-6E8A-4147-A177-3AD203B41FA5}">
                      <a16:colId xmlns:a16="http://schemas.microsoft.com/office/drawing/2014/main" val="574554490"/>
                    </a:ext>
                  </a:extLst>
                </a:gridCol>
              </a:tblGrid>
              <a:tr h="891578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Amount</a:t>
                      </a:r>
                    </a:p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(in millions)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 of Projects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895194"/>
                  </a:ext>
                </a:extLst>
              </a:tr>
              <a:tr h="50947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Highway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$288.2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624817"/>
                  </a:ext>
                </a:extLst>
              </a:tr>
              <a:tr h="50947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Express Lanes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3549898"/>
                  </a:ext>
                </a:extLst>
              </a:tr>
              <a:tr h="50947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Bicycle &amp; Pedestrian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5950186"/>
                  </a:ext>
                </a:extLst>
              </a:tr>
              <a:tr h="50947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 Streets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$50.2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991412"/>
                  </a:ext>
                </a:extLst>
              </a:tr>
              <a:tr h="509472">
                <a:tc>
                  <a:txBody>
                    <a:bodyPr/>
                    <a:lstStyle/>
                    <a:p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$417.4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4609726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8137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 uiExpand="1">
        <p:bldSub>
          <a:bldChart bld="category"/>
        </p:bldSub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280395"/>
            <a:ext cx="11296650" cy="751026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2000 Measure A Sales Tax Program-Operating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25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5176350" y="1589488"/>
            <a:ext cx="6425100" cy="4029518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Primarily Operating Assistance to </a:t>
            </a:r>
            <a:br>
              <a:rPr lang="en-US" sz="2800" dirty="0"/>
            </a:br>
            <a:r>
              <a:rPr lang="en-US" sz="2800" dirty="0"/>
              <a:t>VTA Transit and Debt Service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Operations &amp; Maintenance (O&amp;M) Agreement in force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Proposed Budget: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9D2A1C9-32BA-B884-5089-48B00717F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0621560"/>
              </p:ext>
            </p:extLst>
          </p:nvPr>
        </p:nvGraphicFramePr>
        <p:xfrm>
          <a:off x="5513294" y="4098345"/>
          <a:ext cx="6088156" cy="2195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1424">
                  <a:extLst>
                    <a:ext uri="{9D8B030D-6E8A-4147-A177-3AD203B41FA5}">
                      <a16:colId xmlns:a16="http://schemas.microsoft.com/office/drawing/2014/main" val="201966806"/>
                    </a:ext>
                  </a:extLst>
                </a:gridCol>
                <a:gridCol w="1344706">
                  <a:extLst>
                    <a:ext uri="{9D8B030D-6E8A-4147-A177-3AD203B41FA5}">
                      <a16:colId xmlns:a16="http://schemas.microsoft.com/office/drawing/2014/main" val="1808317413"/>
                    </a:ext>
                  </a:extLst>
                </a:gridCol>
                <a:gridCol w="1422026">
                  <a:extLst>
                    <a:ext uri="{9D8B030D-6E8A-4147-A177-3AD203B41FA5}">
                      <a16:colId xmlns:a16="http://schemas.microsoft.com/office/drawing/2014/main" val="574554490"/>
                    </a:ext>
                  </a:extLst>
                </a:gridCol>
              </a:tblGrid>
              <a:tr h="5487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Category </a:t>
                      </a:r>
                      <a:r>
                        <a:rPr lang="en-US" sz="2400" b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millions)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27895194"/>
                  </a:ext>
                </a:extLst>
              </a:tr>
              <a:tr h="5487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$290.63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$300.24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35624817"/>
                  </a:ext>
                </a:extLst>
              </a:tr>
              <a:tr h="5487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Expenses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$147.26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$150.09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2608795"/>
                  </a:ext>
                </a:extLst>
              </a:tr>
              <a:tr h="54877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Net Revenue/Expense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$143.37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$150.15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99871440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8B2D2EC-0D8C-ACFE-8C9C-766E630B7615}"/>
              </a:ext>
            </a:extLst>
          </p:cNvPr>
          <p:cNvSpPr txBox="1"/>
          <p:nvPr/>
        </p:nvSpPr>
        <p:spPr>
          <a:xfrm>
            <a:off x="5176350" y="6356351"/>
            <a:ext cx="460551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Note:  Totals may not be precise due to independent rounding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0FA0E5-D6CC-B908-93BE-9E156178298F}"/>
              </a:ext>
            </a:extLst>
          </p:cNvPr>
          <p:cNvSpPr/>
          <p:nvPr/>
        </p:nvSpPr>
        <p:spPr>
          <a:xfrm>
            <a:off x="8925362" y="-1057848"/>
            <a:ext cx="2676088" cy="780176"/>
          </a:xfrm>
          <a:prstGeom prst="rect">
            <a:avLst/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Can we make this more appealing.  </a:t>
            </a:r>
            <a:r>
              <a:rPr lang="en-US" dirty="0" err="1"/>
              <a:t>Ie</a:t>
            </a:r>
            <a:r>
              <a:rPr lang="en-US" dirty="0"/>
              <a:t>. Picture in background, etc..</a:t>
            </a:r>
          </a:p>
        </p:txBody>
      </p:sp>
      <p:pic>
        <p:nvPicPr>
          <p:cNvPr id="9" name="Picture 8" descr="A group of people waiting for a train&#10;&#10;Description automatically generated with medium confidence">
            <a:extLst>
              <a:ext uri="{FF2B5EF4-FFF2-40B4-BE49-F238E27FC236}">
                <a16:creationId xmlns:a16="http://schemas.microsoft.com/office/drawing/2014/main" id="{BC4871E9-97AE-8F66-755A-4135E399D9C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0" t="44" r="26186" b="-44"/>
          <a:stretch/>
        </p:blipFill>
        <p:spPr>
          <a:xfrm>
            <a:off x="0" y="1539876"/>
            <a:ext cx="5056094" cy="532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199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292" y="301764"/>
            <a:ext cx="10945415" cy="681990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2000 Measure A Sales Tax Program – Capital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26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23293" y="1600200"/>
            <a:ext cx="9671180" cy="1828800"/>
          </a:xfrm>
        </p:spPr>
        <p:txBody>
          <a:bodyPr>
            <a:normAutofit/>
          </a:bodyPr>
          <a:lstStyle/>
          <a:p>
            <a:r>
              <a:rPr lang="en-US" sz="2800" dirty="0"/>
              <a:t>Planning and completion of projects in specific categories as detailed in the 2000 Measure A Ballot</a:t>
            </a:r>
          </a:p>
        </p:txBody>
      </p:sp>
      <p:graphicFrame>
        <p:nvGraphicFramePr>
          <p:cNvPr id="6" name="Content Placeholder 10" descr="2000 Measure A Sales Tax Program – Capital Pie Chart">
            <a:extLst>
              <a:ext uri="{FF2B5EF4-FFF2-40B4-BE49-F238E27FC236}">
                <a16:creationId xmlns:a16="http://schemas.microsoft.com/office/drawing/2014/main" id="{D23359E6-B274-1E4C-1CB8-4A1568C082A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42751384"/>
              </p:ext>
            </p:extLst>
          </p:nvPr>
        </p:nvGraphicFramePr>
        <p:xfrm>
          <a:off x="6482419" y="2415693"/>
          <a:ext cx="5335160" cy="439075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Table 9">
            <a:extLst>
              <a:ext uri="{FF2B5EF4-FFF2-40B4-BE49-F238E27FC236}">
                <a16:creationId xmlns:a16="http://schemas.microsoft.com/office/drawing/2014/main" id="{26FCCBB9-6DF7-E272-2A96-3D3CFE05B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0802375"/>
              </p:ext>
            </p:extLst>
          </p:nvPr>
        </p:nvGraphicFramePr>
        <p:xfrm>
          <a:off x="623293" y="2948964"/>
          <a:ext cx="5859126" cy="25837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52876">
                  <a:extLst>
                    <a:ext uri="{9D8B030D-6E8A-4147-A177-3AD203B41FA5}">
                      <a16:colId xmlns:a16="http://schemas.microsoft.com/office/drawing/2014/main" val="1144397560"/>
                    </a:ext>
                  </a:extLst>
                </a:gridCol>
                <a:gridCol w="2206250">
                  <a:extLst>
                    <a:ext uri="{9D8B030D-6E8A-4147-A177-3AD203B41FA5}">
                      <a16:colId xmlns:a16="http://schemas.microsoft.com/office/drawing/2014/main" val="3246180921"/>
                    </a:ext>
                  </a:extLst>
                </a:gridCol>
              </a:tblGrid>
              <a:tr h="809340">
                <a:tc>
                  <a:txBody>
                    <a:bodyPr/>
                    <a:lstStyle/>
                    <a:p>
                      <a:r>
                        <a:rPr lang="en-US" sz="2400" dirty="0"/>
                        <a:t>Project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Total </a:t>
                      </a:r>
                    </a:p>
                    <a:p>
                      <a:pPr algn="ctr"/>
                      <a:r>
                        <a:rPr lang="en-US" sz="2400" dirty="0"/>
                        <a:t>(in millions)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9171810"/>
                  </a:ext>
                </a:extLst>
              </a:tr>
              <a:tr h="468903">
                <a:tc>
                  <a:txBody>
                    <a:bodyPr/>
                    <a:lstStyle/>
                    <a:p>
                      <a:r>
                        <a:rPr lang="en-US" sz="2400" dirty="0"/>
                        <a:t>BART Phase 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$2,354.7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997756"/>
                  </a:ext>
                </a:extLst>
              </a:tr>
              <a:tr h="809340">
                <a:tc>
                  <a:txBody>
                    <a:bodyPr/>
                    <a:lstStyle/>
                    <a:p>
                      <a:r>
                        <a:rPr lang="en-US" sz="2400" dirty="0"/>
                        <a:t>Eastridge to BART Regional Connector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sz="2400" u="none" baseline="0" dirty="0"/>
                    </a:p>
                    <a:p>
                      <a:pPr algn="r"/>
                      <a:r>
                        <a:rPr lang="en-US" sz="2400" u="none" baseline="0" dirty="0"/>
                        <a:t>$61.1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363705"/>
                  </a:ext>
                </a:extLst>
              </a:tr>
              <a:tr h="468903">
                <a:tc>
                  <a:txBody>
                    <a:bodyPr/>
                    <a:lstStyle/>
                    <a:p>
                      <a:r>
                        <a:rPr lang="en-US" sz="2400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400" dirty="0"/>
                        <a:t>$2,415.8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08377556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8EA6B06-A63F-9DEC-6D31-D9B7FE15DEEF}"/>
              </a:ext>
            </a:extLst>
          </p:cNvPr>
          <p:cNvSpPr txBox="1"/>
          <p:nvPr/>
        </p:nvSpPr>
        <p:spPr>
          <a:xfrm>
            <a:off x="1492758" y="5668579"/>
            <a:ext cx="57151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Note:  Totals and percentages may not be precise due to independent rounding</a:t>
            </a:r>
          </a:p>
        </p:txBody>
      </p:sp>
    </p:spTree>
    <p:extLst>
      <p:ext uri="{BB962C8B-B14F-4D97-AF65-F5344CB8AC3E}">
        <p14:creationId xmlns:p14="http://schemas.microsoft.com/office/powerpoint/2010/main" val="2534670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Chart bld="category"/>
        </p:bldSub>
      </p:bldGraphic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0853"/>
            <a:ext cx="12192000" cy="941324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/>
              <a:t>2008 Measure B - BART Operating Sales Tax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27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208929" y="1407614"/>
            <a:ext cx="7983071" cy="4703299"/>
          </a:xfrm>
        </p:spPr>
        <p:txBody>
          <a:bodyPr>
            <a:normAutofit/>
          </a:bodyPr>
          <a:lstStyle/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Dedicated to provide funding for BART Silicon Valley Extension costs:</a:t>
            </a:r>
          </a:p>
          <a:p>
            <a:pPr marL="61722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Operating</a:t>
            </a:r>
          </a:p>
          <a:p>
            <a:pPr marL="61722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Maintenance</a:t>
            </a:r>
          </a:p>
          <a:p>
            <a:pPr marL="617220" lvl="1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Capital Reserve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Operations &amp; Maintenance (O&amp;M) Agreement in force.</a:t>
            </a:r>
          </a:p>
          <a:p>
            <a:pPr marL="228600" indent="-2286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Program Expenses</a:t>
            </a:r>
            <a:r>
              <a:rPr lang="en-US" sz="2800" dirty="0"/>
              <a:t>: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A9D2A1C9-32BA-B884-5089-48B00717F4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7805096"/>
              </p:ext>
            </p:extLst>
          </p:nvPr>
        </p:nvGraphicFramePr>
        <p:xfrm>
          <a:off x="4518212" y="4351147"/>
          <a:ext cx="6427695" cy="228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8710">
                  <a:extLst>
                    <a:ext uri="{9D8B030D-6E8A-4147-A177-3AD203B41FA5}">
                      <a16:colId xmlns:a16="http://schemas.microsoft.com/office/drawing/2014/main" val="1214979699"/>
                    </a:ext>
                  </a:extLst>
                </a:gridCol>
                <a:gridCol w="1101890">
                  <a:extLst>
                    <a:ext uri="{9D8B030D-6E8A-4147-A177-3AD203B41FA5}">
                      <a16:colId xmlns:a16="http://schemas.microsoft.com/office/drawing/2014/main" val="1808317413"/>
                    </a:ext>
                  </a:extLst>
                </a:gridCol>
                <a:gridCol w="1067095">
                  <a:extLst>
                    <a:ext uri="{9D8B030D-6E8A-4147-A177-3AD203B41FA5}">
                      <a16:colId xmlns:a16="http://schemas.microsoft.com/office/drawing/2014/main" val="574554490"/>
                    </a:ext>
                  </a:extLst>
                </a:gridCol>
              </a:tblGrid>
              <a:tr h="36119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(in millions)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895194"/>
                  </a:ext>
                </a:extLst>
              </a:tr>
              <a:tr h="614023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O&amp;M cost and Contribution to BART Capital Improvement Projects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$102.2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$99.1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3445458"/>
                  </a:ext>
                </a:extLst>
              </a:tr>
              <a:tr h="36119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VTA Operating expense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$7.5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5624817"/>
                  </a:ext>
                </a:extLst>
              </a:tr>
              <a:tr h="36119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VTA Administered Capital Project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$0.8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u="non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----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991412"/>
                  </a:ext>
                </a:extLst>
              </a:tr>
              <a:tr h="361190">
                <a:tc>
                  <a:txBody>
                    <a:bodyPr/>
                    <a:lstStyle/>
                    <a:p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 Expenses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$110.2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2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$106.6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54582184"/>
                  </a:ext>
                </a:extLst>
              </a:tr>
            </a:tbl>
          </a:graphicData>
        </a:graphic>
      </p:graphicFrame>
      <p:pic>
        <p:nvPicPr>
          <p:cNvPr id="8" name="Picture 7" descr="A group of people waiting for a train&#10;&#10;Description automatically generated with medium confidence">
            <a:extLst>
              <a:ext uri="{FF2B5EF4-FFF2-40B4-BE49-F238E27FC236}">
                <a16:creationId xmlns:a16="http://schemas.microsoft.com/office/drawing/2014/main" id="{15A251BE-C028-1295-D027-212454BB86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75" r="19236"/>
          <a:stretch/>
        </p:blipFill>
        <p:spPr>
          <a:xfrm>
            <a:off x="0" y="1546413"/>
            <a:ext cx="4074459" cy="531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258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8251" y="365760"/>
            <a:ext cx="10344148" cy="626764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2016 Measure B Sales Tax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28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08EEBE40-D50E-879F-E909-399B50BC9E0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25944" y="1537011"/>
            <a:ext cx="6657704" cy="4328464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dirty="0"/>
              <a:t>Program Categories</a:t>
            </a:r>
          </a:p>
        </p:txBody>
      </p:sp>
      <p:pic>
        <p:nvPicPr>
          <p:cNvPr id="23" name="Picture 22" descr="2016 Measure B Sales Tax Program Categories">
            <a:extLst>
              <a:ext uri="{FF2B5EF4-FFF2-40B4-BE49-F238E27FC236}">
                <a16:creationId xmlns:a16="http://schemas.microsoft.com/office/drawing/2014/main" id="{5D02D90E-5E4E-B94D-D652-3DF33BA1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76" y="2197963"/>
            <a:ext cx="10329580" cy="379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182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DAC28361-C4FC-4694-B20B-CE9D907526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6052732"/>
              </p:ext>
            </p:extLst>
          </p:nvPr>
        </p:nvGraphicFramePr>
        <p:xfrm>
          <a:off x="1522237" y="1537011"/>
          <a:ext cx="9521506" cy="4498978"/>
        </p:xfrm>
        <a:graphic>
          <a:graphicData uri="http://schemas.openxmlformats.org/drawingml/2006/table">
            <a:tbl>
              <a:tblPr firstRow="1"/>
              <a:tblGrid>
                <a:gridCol w="3843236">
                  <a:extLst>
                    <a:ext uri="{9D8B030D-6E8A-4147-A177-3AD203B41FA5}">
                      <a16:colId xmlns:a16="http://schemas.microsoft.com/office/drawing/2014/main" val="3982259454"/>
                    </a:ext>
                  </a:extLst>
                </a:gridCol>
                <a:gridCol w="2906750">
                  <a:extLst>
                    <a:ext uri="{9D8B030D-6E8A-4147-A177-3AD203B41FA5}">
                      <a16:colId xmlns:a16="http://schemas.microsoft.com/office/drawing/2014/main" val="556288866"/>
                    </a:ext>
                  </a:extLst>
                </a:gridCol>
                <a:gridCol w="1385760">
                  <a:extLst>
                    <a:ext uri="{9D8B030D-6E8A-4147-A177-3AD203B41FA5}">
                      <a16:colId xmlns:a16="http://schemas.microsoft.com/office/drawing/2014/main" val="293664582"/>
                    </a:ext>
                  </a:extLst>
                </a:gridCol>
                <a:gridCol w="1385760">
                  <a:extLst>
                    <a:ext uri="{9D8B030D-6E8A-4147-A177-3AD203B41FA5}">
                      <a16:colId xmlns:a16="http://schemas.microsoft.com/office/drawing/2014/main" val="710975271"/>
                    </a:ext>
                  </a:extLst>
                </a:gridCol>
              </a:tblGrid>
              <a:tr h="239347"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endParaRPr lang="en-US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 </a:t>
                      </a:r>
                      <a:endParaRPr lang="en-US" sz="13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FY2024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FY2025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7057031"/>
                  </a:ext>
                </a:extLst>
              </a:tr>
              <a:tr h="23934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Administration</a:t>
                      </a:r>
                      <a:endParaRPr lang="en-US" sz="1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$1.50</a:t>
                      </a:r>
                      <a:endParaRPr lang="en-US" sz="190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$2.00</a:t>
                      </a: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3557101"/>
                  </a:ext>
                </a:extLst>
              </a:tr>
              <a:tr h="283034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Program Category</a:t>
                      </a:r>
                      <a:endParaRPr lang="en-US" sz="19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5615946"/>
                  </a:ext>
                </a:extLst>
              </a:tr>
              <a:tr h="239347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Formula-based Programs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2268729"/>
                  </a:ext>
                </a:extLst>
              </a:tr>
              <a:tr h="23934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Local Streets &amp; Roads</a:t>
                      </a:r>
                      <a:endParaRPr lang="en-US" sz="19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$52.63</a:t>
                      </a:r>
                      <a:endParaRPr lang="en-US" sz="19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$54.71</a:t>
                      </a:r>
                      <a:endParaRPr lang="en-US" sz="19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05726642"/>
                  </a:ext>
                </a:extLst>
              </a:tr>
              <a:tr h="23934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Bicycle &amp; Pedestrian</a:t>
                      </a:r>
                      <a:endParaRPr lang="en-US" sz="19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$10.23</a:t>
                      </a:r>
                    </a:p>
                  </a:txBody>
                  <a:tcPr marL="77325" marR="77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$11.40</a:t>
                      </a:r>
                    </a:p>
                  </a:txBody>
                  <a:tcPr marL="77325" marR="77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58994918"/>
                  </a:ext>
                </a:extLst>
              </a:tr>
              <a:tr h="239347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Transit Operations</a:t>
                      </a:r>
                      <a:endParaRPr lang="en-US" sz="1900" b="0" dirty="0"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 $17.87</a:t>
                      </a:r>
                    </a:p>
                  </a:txBody>
                  <a:tcPr marL="77325" marR="77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b="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$22.80</a:t>
                      </a:r>
                    </a:p>
                  </a:txBody>
                  <a:tcPr marL="77325" marR="77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04870011"/>
                  </a:ext>
                </a:extLst>
              </a:tr>
              <a:tr h="239347"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Need/Capacity-based Programs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284800"/>
                  </a:ext>
                </a:extLst>
              </a:tr>
              <a:tr h="25557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BART Phase II</a:t>
                      </a:r>
                    </a:p>
                  </a:txBody>
                  <a:tcPr marL="77325" marR="77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$575.00</a:t>
                      </a: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3483005"/>
                  </a:ext>
                </a:extLst>
              </a:tr>
              <a:tr h="25557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Caltrain Grade Separations</a:t>
                      </a:r>
                    </a:p>
                  </a:txBody>
                  <a:tcPr marL="77325" marR="77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$107.00</a:t>
                      </a: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2987903"/>
                  </a:ext>
                </a:extLst>
              </a:tr>
              <a:tr h="25557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Caltrain Corridor Capacity Improvements*</a:t>
                      </a:r>
                    </a:p>
                  </a:txBody>
                  <a:tcPr marL="77325" marR="77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17785541"/>
                  </a:ext>
                </a:extLst>
              </a:tr>
              <a:tr h="25557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Highway Interchanges</a:t>
                      </a:r>
                    </a:p>
                  </a:txBody>
                  <a:tcPr marL="77325" marR="77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$48.36</a:t>
                      </a: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5085997"/>
                  </a:ext>
                </a:extLst>
              </a:tr>
              <a:tr h="25557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County Expressways</a:t>
                      </a:r>
                    </a:p>
                  </a:txBody>
                  <a:tcPr marL="77325" marR="77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$4.30</a:t>
                      </a: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9612471"/>
                  </a:ext>
                </a:extLst>
              </a:tr>
              <a:tr h="255575">
                <a:tc gridSpan="2">
                  <a:txBody>
                    <a:bodyPr/>
                    <a:lstStyle/>
                    <a:p>
                      <a:pPr marL="0" marR="0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1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SR 85 Corridor*</a:t>
                      </a:r>
                    </a:p>
                  </a:txBody>
                  <a:tcPr marL="77325" marR="7732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900" dirty="0"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-</a:t>
                      </a: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5124350"/>
                  </a:ext>
                </a:extLst>
              </a:tr>
              <a:tr h="292064">
                <a:tc gridSpan="2">
                  <a:txBody>
                    <a:bodyPr/>
                    <a:lstStyle/>
                    <a:p>
                      <a:pPr marL="0" marR="0" algn="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TOTAL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</a:rPr>
                        <a:t>$907.79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</a:endParaRPr>
                    </a:p>
                  </a:txBody>
                  <a:tcPr marL="77325" marR="77325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5801096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333683-8BD9-7738-3AD2-8D0C68FFC1E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683A5E1-2BE9-6358-42E9-A232CDFD3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950" y="479425"/>
            <a:ext cx="10966450" cy="449263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2016 Measure B Sales Tax Program Budget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95628A-2513-2B16-489B-5669BE8287D1}"/>
              </a:ext>
            </a:extLst>
          </p:cNvPr>
          <p:cNvSpPr txBox="1"/>
          <p:nvPr/>
        </p:nvSpPr>
        <p:spPr>
          <a:xfrm>
            <a:off x="5205046" y="6196963"/>
            <a:ext cx="5816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09585"/>
            <a:r>
              <a:rPr lang="en-US" sz="1400" dirty="0">
                <a:solidFill>
                  <a:prstClr val="black"/>
                </a:solidFill>
                <a:latin typeface="Calibri"/>
              </a:rPr>
              <a:t>* Previous allocations available and sufficient for FY24/FY25 projected needs</a:t>
            </a:r>
          </a:p>
        </p:txBody>
      </p:sp>
    </p:spTree>
    <p:extLst>
      <p:ext uri="{BB962C8B-B14F-4D97-AF65-F5344CB8AC3E}">
        <p14:creationId xmlns:p14="http://schemas.microsoft.com/office/powerpoint/2010/main" val="1924296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365760"/>
            <a:ext cx="10172700" cy="529304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Proposed Budget Summary</a:t>
            </a:r>
            <a:endParaRPr lang="en-US" sz="4000" b="1" baseline="30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3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6" name="Text Box 177"/>
          <p:cNvSpPr txBox="1">
            <a:spLocks noChangeArrowheads="1"/>
          </p:cNvSpPr>
          <p:nvPr/>
        </p:nvSpPr>
        <p:spPr bwMode="auto">
          <a:xfrm>
            <a:off x="4327517" y="6015692"/>
            <a:ext cx="551252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1200" baseline="30000" dirty="0"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1</a:t>
            </a:r>
            <a:r>
              <a:rPr lang="en-US" sz="1200" dirty="0"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 Includes transfers between funds.</a:t>
            </a:r>
          </a:p>
          <a:p>
            <a:pPr eaLnBrk="0" hangingPunct="0">
              <a:defRPr/>
            </a:pPr>
            <a:r>
              <a:rPr lang="en-US" sz="1200" baseline="30000" dirty="0"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2</a:t>
            </a:r>
            <a:r>
              <a:rPr lang="en-US" sz="1200" dirty="0"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 Total appropriation for FY 2024 and FY 2025 reflected in FY 2024.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595E71F-6777-84A4-DB1E-F7C0340635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715" y="1009724"/>
            <a:ext cx="4321802" cy="609600"/>
          </a:xfrm>
          <a:prstGeom prst="rect">
            <a:avLst/>
          </a:prstGeom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815006740"/>
              </p:ext>
            </p:extLst>
          </p:nvPr>
        </p:nvGraphicFramePr>
        <p:xfrm>
          <a:off x="495300" y="1382428"/>
          <a:ext cx="11307364" cy="4530932"/>
        </p:xfrm>
        <a:graphic>
          <a:graphicData uri="http://schemas.openxmlformats.org/drawingml/2006/table">
            <a:tbl>
              <a:tblPr firstRow="1"/>
              <a:tblGrid>
                <a:gridCol w="74046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50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23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06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Fund</a:t>
                      </a:r>
                      <a:r>
                        <a:rPr lang="en-US" sz="2400" b="0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US" sz="2400" b="0" baseline="300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Fiscal Year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2024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Fiscal Year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2025</a:t>
                      </a:r>
                      <a:endParaRPr lang="en-US" sz="18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8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VTA Transit-Operating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  601,535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$  623,577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308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VTA Transit-Capital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TBD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---</a:t>
                      </a:r>
                      <a:r>
                        <a:rPr lang="en-US" sz="1600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8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Congestion Management Program – Operating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7,187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7,073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8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Silicon Valley Express Lanes Program – Operating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10,329</a:t>
                      </a: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10,759</a:t>
                      </a: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9868145"/>
                  </a:ext>
                </a:extLst>
              </a:tr>
              <a:tr h="3308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Transit-Oriented Communities Program – Operating</a:t>
                      </a: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1,060</a:t>
                      </a: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1,000</a:t>
                      </a: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4486536"/>
                  </a:ext>
                </a:extLst>
              </a:tr>
              <a:tr h="3308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Transit-Oriented Communities Program – Capital</a:t>
                      </a: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14,159</a:t>
                      </a: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---</a:t>
                      </a:r>
                      <a:r>
                        <a:rPr lang="en-US" sz="1600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22390590"/>
                  </a:ext>
                </a:extLst>
              </a:tr>
              <a:tr h="3308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VTP Highway Program – Capital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417,383</a:t>
                      </a: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---</a:t>
                      </a:r>
                      <a:r>
                        <a:rPr lang="en-US" sz="1600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07204814"/>
                  </a:ext>
                </a:extLst>
              </a:tr>
              <a:tr h="3308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2000 Measure A Transit Improvement Program – Operating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147,526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150,090</a:t>
                      </a: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30855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2000 Measure A Transit Improvement Program – Capital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2,415,787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---</a:t>
                      </a:r>
                      <a:r>
                        <a:rPr lang="en-US" sz="1600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08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2008 Measure B – BART Operating Sales Tax – Operating</a:t>
                      </a: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109,471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106,571 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308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2008 Measure B – BART Operating Sales Tax – Capital</a:t>
                      </a: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777</a:t>
                      </a: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---</a:t>
                      </a:r>
                      <a:r>
                        <a:rPr lang="en-US" sz="1600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085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2016 Measure B Program</a:t>
                      </a:r>
                    </a:p>
                  </a:txBody>
                  <a:tcPr marL="68580" marR="68580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907,790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---</a:t>
                      </a:r>
                      <a:r>
                        <a:rPr lang="en-US" sz="1600" kern="1200" baseline="300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  </a:t>
                      </a:r>
                      <a:endParaRPr lang="en-US" sz="16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73025" marR="27368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656756" y="1077628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hangingPunct="0">
              <a:lnSpc>
                <a:spcPct val="90000"/>
              </a:lnSpc>
              <a:defRPr/>
            </a:pPr>
            <a:r>
              <a:rPr lang="en-US" sz="1400" dirty="0">
                <a:latin typeface="Arial" panose="020B0604020202020204" pitchFamily="34" charset="0"/>
                <a:ea typeface="ＭＳ Ｐゴシック" pitchFamily="-110" charset="-128"/>
                <a:cs typeface="Arial" panose="020B0604020202020204" pitchFamily="34" charset="0"/>
              </a:rPr>
              <a:t>(in Thousands)</a:t>
            </a:r>
          </a:p>
        </p:txBody>
      </p:sp>
    </p:spTree>
    <p:extLst>
      <p:ext uri="{BB962C8B-B14F-4D97-AF65-F5344CB8AC3E}">
        <p14:creationId xmlns:p14="http://schemas.microsoft.com/office/powerpoint/2010/main" val="1637535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49" y="136525"/>
            <a:ext cx="11144249" cy="892596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Public and Community Meeting Schedule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30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idx="13"/>
          </p:nvPr>
        </p:nvSpPr>
        <p:spPr>
          <a:xfrm>
            <a:off x="975946" y="1169377"/>
            <a:ext cx="10751565" cy="5310554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ClrTx/>
              <a:buSzPct val="100000"/>
              <a:buFont typeface="Wingdings" panose="05000000000000000000" pitchFamily="2" charset="2"/>
              <a:buChar char="Ø"/>
            </a:pPr>
            <a:endParaRPr lang="en-US" sz="3000" b="1" dirty="0">
              <a:ea typeface="ＭＳ Ｐゴシック" panose="020B0600070205080204" pitchFamily="34" charset="-128"/>
            </a:endParaRPr>
          </a:p>
          <a:p>
            <a:pPr marL="457200" indent="-457200">
              <a:lnSpc>
                <a:spcPct val="7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600" b="1" dirty="0">
                <a:ea typeface="ＭＳ Ｐゴシック" panose="020B0600070205080204" pitchFamily="34" charset="-128"/>
              </a:rPr>
              <a:t>Community Meetings</a:t>
            </a:r>
          </a:p>
          <a:p>
            <a:pPr lvl="1">
              <a:lnSpc>
                <a:spcPct val="70000"/>
              </a:lnSpc>
            </a:pPr>
            <a:endParaRPr lang="en-US" sz="1800" b="1" dirty="0">
              <a:ea typeface="ＭＳ Ｐゴシック" panose="020B0600070205080204" pitchFamily="34" charset="-128"/>
            </a:endParaRPr>
          </a:p>
          <a:p>
            <a:pPr lvl="1">
              <a:lnSpc>
                <a:spcPct val="70000"/>
              </a:lnSpc>
            </a:pPr>
            <a:endParaRPr lang="en-US" sz="1800" b="1" dirty="0">
              <a:ea typeface="ＭＳ Ｐゴシック" panose="020B0600070205080204" pitchFamily="34" charset="-128"/>
            </a:endParaRPr>
          </a:p>
          <a:p>
            <a:pPr lvl="1">
              <a:lnSpc>
                <a:spcPct val="70000"/>
              </a:lnSpc>
            </a:pPr>
            <a:endParaRPr lang="en-US" sz="1800" b="1" dirty="0">
              <a:ea typeface="ＭＳ Ｐゴシック" panose="020B0600070205080204" pitchFamily="34" charset="-128"/>
            </a:endParaRPr>
          </a:p>
          <a:p>
            <a:pPr marL="457200" indent="-457200">
              <a:lnSpc>
                <a:spcPct val="7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600" b="1" dirty="0">
                <a:ea typeface="ＭＳ Ｐゴシック" panose="020B0600070205080204" pitchFamily="34" charset="-128"/>
              </a:rPr>
              <a:t>Committee Meetings </a:t>
            </a:r>
            <a:r>
              <a:rPr lang="en-US" sz="2000" b="1" dirty="0">
                <a:ea typeface="ＭＳ Ｐゴシック" panose="020B0600070205080204" pitchFamily="34" charset="-128"/>
              </a:rPr>
              <a:t>@ VTA Headquarters</a:t>
            </a:r>
            <a:endParaRPr lang="en-US" sz="1800" b="1" dirty="0">
              <a:ea typeface="ＭＳ Ｐゴシック" panose="020B0600070205080204" pitchFamily="34" charset="-128"/>
            </a:endParaRPr>
          </a:p>
          <a:p>
            <a:pPr lvl="1">
              <a:lnSpc>
                <a:spcPct val="70000"/>
              </a:lnSpc>
            </a:pPr>
            <a:endParaRPr lang="en-US" sz="1800" b="1" dirty="0">
              <a:ea typeface="ＭＳ Ｐゴシック" panose="020B0600070205080204" pitchFamily="34" charset="-128"/>
            </a:endParaRPr>
          </a:p>
          <a:p>
            <a:pPr lvl="1">
              <a:lnSpc>
                <a:spcPct val="70000"/>
              </a:lnSpc>
            </a:pPr>
            <a:endParaRPr lang="en-US" sz="1800" b="1" dirty="0">
              <a:ea typeface="ＭＳ Ｐゴシック" panose="020B0600070205080204" pitchFamily="34" charset="-128"/>
            </a:endParaRPr>
          </a:p>
          <a:p>
            <a:pPr lvl="1">
              <a:lnSpc>
                <a:spcPct val="70000"/>
              </a:lnSpc>
            </a:pPr>
            <a:endParaRPr lang="en-US" sz="1800" b="1" dirty="0">
              <a:ea typeface="ＭＳ Ｐゴシック" panose="020B0600070205080204" pitchFamily="34" charset="-128"/>
            </a:endParaRPr>
          </a:p>
          <a:p>
            <a:pPr lvl="1">
              <a:lnSpc>
                <a:spcPct val="70000"/>
              </a:lnSpc>
            </a:pPr>
            <a:endParaRPr lang="en-US" sz="1800" b="1" dirty="0">
              <a:ea typeface="ＭＳ Ｐゴシック" panose="020B0600070205080204" pitchFamily="34" charset="-128"/>
            </a:endParaRPr>
          </a:p>
          <a:p>
            <a:pPr lvl="1">
              <a:lnSpc>
                <a:spcPct val="70000"/>
              </a:lnSpc>
            </a:pPr>
            <a:endParaRPr lang="en-US" sz="1800" b="1" dirty="0">
              <a:ea typeface="ＭＳ Ｐゴシック" panose="020B0600070205080204" pitchFamily="34" charset="-128"/>
            </a:endParaRPr>
          </a:p>
          <a:p>
            <a:pPr lvl="1">
              <a:lnSpc>
                <a:spcPct val="70000"/>
              </a:lnSpc>
            </a:pPr>
            <a:endParaRPr lang="en-US" sz="1800" b="1" dirty="0">
              <a:ea typeface="ＭＳ Ｐゴシック" panose="020B0600070205080204" pitchFamily="34" charset="-128"/>
            </a:endParaRPr>
          </a:p>
          <a:p>
            <a:pPr marL="457200" indent="-457200">
              <a:lnSpc>
                <a:spcPct val="70000"/>
              </a:lnSpc>
              <a:buClrTx/>
              <a:buSzPct val="100000"/>
              <a:buFont typeface="Arial" panose="020B0604020202020204" pitchFamily="34" charset="0"/>
              <a:buChar char="•"/>
            </a:pPr>
            <a:endParaRPr lang="en-US" sz="3000" b="1" dirty="0">
              <a:ea typeface="ＭＳ Ｐゴシック" panose="020B0600070205080204" pitchFamily="34" charset="-128"/>
            </a:endParaRPr>
          </a:p>
          <a:p>
            <a:pPr marL="457200" indent="-457200">
              <a:lnSpc>
                <a:spcPct val="70000"/>
              </a:lnSpc>
              <a:buClrTx/>
              <a:buSzPct val="100000"/>
              <a:buFont typeface="Arial" panose="020B0604020202020204" pitchFamily="34" charset="0"/>
              <a:buChar char="•"/>
            </a:pPr>
            <a:endParaRPr lang="en-US" sz="3000" b="1" dirty="0">
              <a:ea typeface="ＭＳ Ｐゴシック" panose="020B0600070205080204" pitchFamily="34" charset="-128"/>
            </a:endParaRPr>
          </a:p>
          <a:p>
            <a:pPr marL="457200" indent="-457200">
              <a:lnSpc>
                <a:spcPct val="70000"/>
              </a:lnSpc>
              <a:buClrTx/>
              <a:buSzPct val="100000"/>
              <a:buFont typeface="Arial" panose="020B0604020202020204" pitchFamily="34" charset="0"/>
              <a:buChar char="•"/>
            </a:pPr>
            <a:r>
              <a:rPr lang="en-US" sz="2600" b="1" dirty="0">
                <a:ea typeface="ＭＳ Ｐゴシック" panose="020B0600070205080204" pitchFamily="34" charset="-128"/>
              </a:rPr>
              <a:t>Board Meeting </a:t>
            </a:r>
            <a:r>
              <a:rPr lang="en-US" sz="2000" b="1" dirty="0">
                <a:ea typeface="ＭＳ Ｐゴシック" panose="020B0600070205080204" pitchFamily="34" charset="-128"/>
              </a:rPr>
              <a:t>~ Biennial Budget Adoption</a:t>
            </a:r>
            <a:r>
              <a:rPr lang="en-US" sz="2400" b="1" dirty="0">
                <a:ea typeface="ＭＳ Ｐゴシック" panose="020B0600070205080204" pitchFamily="34" charset="-128"/>
              </a:rPr>
              <a:t> </a:t>
            </a:r>
            <a:r>
              <a:rPr lang="en-US" sz="1800" b="1" dirty="0">
                <a:ea typeface="ＭＳ Ｐゴシック" panose="020B0600070205080204" pitchFamily="34" charset="-128"/>
              </a:rPr>
              <a:t>	</a:t>
            </a:r>
          </a:p>
          <a:p>
            <a:pPr>
              <a:lnSpc>
                <a:spcPct val="80000"/>
              </a:lnSpc>
              <a:buFont typeface="Zapf Dingbats"/>
              <a:buNone/>
            </a:pPr>
            <a:endParaRPr lang="en-US" sz="1800" dirty="0">
              <a:ea typeface="ＭＳ Ｐゴシック" panose="020B0600070205080204" pitchFamily="34" charset="-128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980136"/>
              </p:ext>
            </p:extLst>
          </p:nvPr>
        </p:nvGraphicFramePr>
        <p:xfrm>
          <a:off x="1793630" y="3024555"/>
          <a:ext cx="9302262" cy="227708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453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87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281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9224"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Wednesday, May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10</a:t>
                      </a:r>
                      <a:endParaRPr lang="en-US" sz="17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1:30 pm</a:t>
                      </a:r>
                    </a:p>
                  </a:txBody>
                  <a:tcPr marR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Technical Advisory Committee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448"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Wednesday, May 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4:00 pm</a:t>
                      </a:r>
                    </a:p>
                  </a:txBody>
                  <a:tcPr marR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Citizens’ Advisory Committee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2900"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Wednesday, May 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6:30 pm</a:t>
                      </a:r>
                    </a:p>
                  </a:txBody>
                  <a:tcPr marR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Bicycle &amp; Pedestrian Advisory Committee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5244561"/>
                  </a:ext>
                </a:extLst>
              </a:tr>
              <a:tr h="352865"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Thursday, May 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10:00 pm</a:t>
                      </a:r>
                    </a:p>
                  </a:txBody>
                  <a:tcPr marR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Committee for Transportation Mobility &amp; Accessibility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934488061"/>
                  </a:ext>
                </a:extLst>
              </a:tr>
              <a:tr h="349224"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Thursday, May 11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4:00 pm</a:t>
                      </a:r>
                    </a:p>
                  </a:txBody>
                  <a:tcPr marR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Policy Advisory Committee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02208"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Tuesday, May 18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12:00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pm</a:t>
                      </a:r>
                      <a:endParaRPr lang="en-US" sz="17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R="18288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Administration &amp; Finance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Committee</a:t>
                      </a:r>
                      <a:endParaRPr lang="en-US" sz="17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4589545"/>
              </p:ext>
            </p:extLst>
          </p:nvPr>
        </p:nvGraphicFramePr>
        <p:xfrm>
          <a:off x="1793630" y="5688624"/>
          <a:ext cx="9302262" cy="4261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63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2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545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6182"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Thursday, June</a:t>
                      </a:r>
                      <a:r>
                        <a:rPr lang="en-US" sz="1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1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5:30</a:t>
                      </a:r>
                      <a:r>
                        <a:rPr lang="en-US" sz="17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pm</a:t>
                      </a:r>
                      <a:endParaRPr lang="en-US" sz="1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County of Santa Clara</a:t>
                      </a:r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Board Chambers</a:t>
                      </a:r>
                      <a:endParaRPr lang="en-US" sz="17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F9692E3-0C9B-B24B-BE39-AF35670B41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9759901"/>
              </p:ext>
            </p:extLst>
          </p:nvPr>
        </p:nvGraphicFramePr>
        <p:xfrm>
          <a:off x="1793630" y="1890346"/>
          <a:ext cx="9302262" cy="70338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69044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485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633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1693"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Wednesday, May 24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baseline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6:00 pm</a:t>
                      </a:r>
                      <a:endParaRPr lang="en-US" sz="17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 and Teleconference Meeting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693">
                <a:tc>
                  <a:txBody>
                    <a:bodyPr/>
                    <a:lstStyle/>
                    <a:p>
                      <a:pPr algn="l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Friday, May 26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12:00 pm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7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Video and Teleconference Meeting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69483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88925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6936"/>
            <a:ext cx="12192000" cy="78198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Transit Operation Focus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49402-4170-CE4A-A196-BDEB359092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03EEE1BF-5B9B-51CA-FD3C-9A8BAE5F15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0" t="12092" r="2134" b="11560"/>
          <a:stretch/>
        </p:blipFill>
        <p:spPr>
          <a:xfrm>
            <a:off x="2164786" y="1428017"/>
            <a:ext cx="7862428" cy="49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044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56936"/>
            <a:ext cx="12192000" cy="78198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Transit Operation Focus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849402-4170-CE4A-A196-BDEB3590922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, venn diagram&#10;&#10;Description automatically generated">
            <a:extLst>
              <a:ext uri="{FF2B5EF4-FFF2-40B4-BE49-F238E27FC236}">
                <a16:creationId xmlns:a16="http://schemas.microsoft.com/office/drawing/2014/main" id="{B485B043-35A1-01D2-43B9-242399B86A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157" y="602673"/>
            <a:ext cx="6620451" cy="6620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8805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shape&#10;&#10;Description automatically generated">
            <a:extLst>
              <a:ext uri="{FF2B5EF4-FFF2-40B4-BE49-F238E27FC236}">
                <a16:creationId xmlns:a16="http://schemas.microsoft.com/office/drawing/2014/main" id="{7BC1B911-8BED-0975-304A-CF1FBD253F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0675" y="1440240"/>
            <a:ext cx="8235967" cy="52812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2050" y="365759"/>
            <a:ext cx="10229850" cy="626765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Transit Operation Focus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6</a:t>
            </a:fld>
            <a:endParaRPr lang="en-US" b="0" dirty="0">
              <a:solidFill>
                <a:prstClr val="black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FFA0DC3-A19E-11F1-796F-3F55013C8E42}"/>
              </a:ext>
            </a:extLst>
          </p:cNvPr>
          <p:cNvSpPr/>
          <p:nvPr/>
        </p:nvSpPr>
        <p:spPr>
          <a:xfrm>
            <a:off x="5002306" y="2796386"/>
            <a:ext cx="2521239" cy="2353791"/>
          </a:xfrm>
          <a:prstGeom prst="rect">
            <a:avLst/>
          </a:prstGeom>
          <a:noFill/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Service reliability</a:t>
            </a:r>
          </a:p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Process improvements</a:t>
            </a:r>
          </a:p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Facility improvements</a:t>
            </a:r>
          </a:p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Platform/Bus stop improvements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7FF0FFE-9340-D00B-024E-1B050F6A6D28}"/>
              </a:ext>
            </a:extLst>
          </p:cNvPr>
          <p:cNvSpPr/>
          <p:nvPr/>
        </p:nvSpPr>
        <p:spPr>
          <a:xfrm>
            <a:off x="7745737" y="2796386"/>
            <a:ext cx="2551054" cy="1666988"/>
          </a:xfrm>
          <a:prstGeom prst="rect">
            <a:avLst/>
          </a:prstGeom>
          <a:noFill/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Ridership 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metrics</a:t>
            </a:r>
          </a:p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System reliability</a:t>
            </a:r>
          </a:p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Equity</a:t>
            </a:r>
          </a:p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Accessibility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B46CAE0-95AD-1A2A-A0DD-30FFE2BB2B2C}"/>
              </a:ext>
            </a:extLst>
          </p:cNvPr>
          <p:cNvSpPr/>
          <p:nvPr/>
        </p:nvSpPr>
        <p:spPr>
          <a:xfrm>
            <a:off x="2245658" y="2796386"/>
            <a:ext cx="2449693" cy="2353791"/>
          </a:xfrm>
          <a:prstGeom prst="rect">
            <a:avLst/>
          </a:prstGeom>
          <a:noFill/>
          <a:ln>
            <a:noFill/>
          </a:ln>
          <a:effectLst>
            <a:outerShdw dist="23000" sx="1000" sy="1000" rotWithShape="0">
              <a:srgbClr val="000000"/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Training</a:t>
            </a:r>
          </a:p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Working environment</a:t>
            </a:r>
          </a:p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Hiring, retention</a:t>
            </a:r>
          </a:p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Recognition</a:t>
            </a:r>
          </a:p>
          <a:p>
            <a:pPr algn="ctr">
              <a:lnSpc>
                <a:spcPts val="2400"/>
              </a:lnSpc>
              <a:spcBef>
                <a:spcPts val="1200"/>
              </a:spcBef>
            </a:pPr>
            <a:r>
              <a:rPr lang="en-US" sz="2400" dirty="0">
                <a:solidFill>
                  <a:schemeClr val="tx1"/>
                </a:solidFill>
              </a:rPr>
              <a:t>Passenger focus</a:t>
            </a:r>
          </a:p>
        </p:txBody>
      </p:sp>
    </p:spTree>
    <p:extLst>
      <p:ext uri="{BB962C8B-B14F-4D97-AF65-F5344CB8AC3E}">
        <p14:creationId xmlns:p14="http://schemas.microsoft.com/office/powerpoint/2010/main" val="11706765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8828" y="146848"/>
            <a:ext cx="7769605" cy="1071276"/>
          </a:xfrm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000" b="1" dirty="0"/>
              <a:t>Transit Proposed Budget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11254901" y="6346027"/>
            <a:ext cx="535021" cy="365125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>
                <a:spcAft>
                  <a:spcPts val="600"/>
                </a:spcAft>
              </a:pPr>
              <a:t>7</a:t>
            </a:fld>
            <a:endParaRPr lang="en-US" b="0" dirty="0">
              <a:solidFill>
                <a:prstClr val="black"/>
              </a:solidFill>
            </a:endParaRP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7C58E404-EDF2-947A-02F6-256F0F04E3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164670"/>
              </p:ext>
            </p:extLst>
          </p:nvPr>
        </p:nvGraphicFramePr>
        <p:xfrm>
          <a:off x="2086062" y="1405670"/>
          <a:ext cx="7642371" cy="475281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3263319">
                  <a:extLst>
                    <a:ext uri="{9D8B030D-6E8A-4147-A177-3AD203B41FA5}">
                      <a16:colId xmlns:a16="http://schemas.microsoft.com/office/drawing/2014/main" val="2594660514"/>
                    </a:ext>
                  </a:extLst>
                </a:gridCol>
                <a:gridCol w="1040235">
                  <a:extLst>
                    <a:ext uri="{9D8B030D-6E8A-4147-A177-3AD203B41FA5}">
                      <a16:colId xmlns:a16="http://schemas.microsoft.com/office/drawing/2014/main" val="555855857"/>
                    </a:ext>
                  </a:extLst>
                </a:gridCol>
                <a:gridCol w="1090568">
                  <a:extLst>
                    <a:ext uri="{9D8B030D-6E8A-4147-A177-3AD203B41FA5}">
                      <a16:colId xmlns:a16="http://schemas.microsoft.com/office/drawing/2014/main" val="921629702"/>
                    </a:ext>
                  </a:extLst>
                </a:gridCol>
                <a:gridCol w="1174459">
                  <a:extLst>
                    <a:ext uri="{9D8B030D-6E8A-4147-A177-3AD203B41FA5}">
                      <a16:colId xmlns:a16="http://schemas.microsoft.com/office/drawing/2014/main" val="2757548343"/>
                    </a:ext>
                  </a:extLst>
                </a:gridCol>
                <a:gridCol w="1073790">
                  <a:extLst>
                    <a:ext uri="{9D8B030D-6E8A-4147-A177-3AD203B41FA5}">
                      <a16:colId xmlns:a16="http://schemas.microsoft.com/office/drawing/2014/main" val="4095195778"/>
                    </a:ext>
                  </a:extLst>
                </a:gridCol>
              </a:tblGrid>
              <a:tr h="449689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Category</a:t>
                      </a:r>
                    </a:p>
                    <a:p>
                      <a:pPr algn="ctr"/>
                      <a:r>
                        <a:rPr lang="en-US" sz="1200" dirty="0"/>
                        <a:t>($$ in thousands)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FY22 Actual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FY23 Projected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FY24 Proposed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FY25 Proposed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798180"/>
                  </a:ext>
                </a:extLst>
              </a:tr>
              <a:tr h="318269"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/>
                        <a:t>Sales Tax Based Revenues</a:t>
                      </a:r>
                      <a:endParaRPr lang="en-US" sz="13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473,449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507,673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524,023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547,403 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42742309"/>
                  </a:ext>
                </a:extLst>
              </a:tr>
              <a:tr h="269813"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/>
                        <a:t>Other Revenues</a:t>
                      </a:r>
                      <a:endParaRPr lang="en-US" sz="13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204,369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43,528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53,063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49,801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2856833"/>
                  </a:ext>
                </a:extLst>
              </a:tr>
              <a:tr h="308660">
                <a:tc>
                  <a:txBody>
                    <a:bodyPr/>
                    <a:lstStyle/>
                    <a:p>
                      <a:pPr algn="r"/>
                      <a:r>
                        <a:rPr lang="en-US" sz="1300" b="0" dirty="0"/>
                        <a:t>Fares</a:t>
                      </a:r>
                      <a:endParaRPr lang="en-US" sz="1300" b="0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21,921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26,785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25,899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26,395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55391648"/>
                  </a:ext>
                </a:extLst>
              </a:tr>
              <a:tr h="269813"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/>
                        <a:t>Total Operating Revenue</a:t>
                      </a:r>
                      <a:endParaRPr lang="en-US" sz="13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699,739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577,986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602,985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623,599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72586938"/>
                  </a:ext>
                </a:extLst>
              </a:tr>
              <a:tr h="253058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Labor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353,484 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378,413 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404,499 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425,484 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90752626"/>
                  </a:ext>
                </a:extLst>
              </a:tr>
              <a:tr h="253058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Non-Labor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74,605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84,259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96,088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93,857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3868568"/>
                  </a:ext>
                </a:extLst>
              </a:tr>
              <a:tr h="253058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Partnerships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39,447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28,062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37,152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40,504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76862046"/>
                  </a:ext>
                </a:extLst>
              </a:tr>
              <a:tr h="253058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Debt Service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20,903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20,906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20,796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20,732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48525903"/>
                  </a:ext>
                </a:extLst>
              </a:tr>
              <a:tr h="269813"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/>
                        <a:t>Total Operating Expense</a:t>
                      </a:r>
                      <a:endParaRPr lang="en-US" sz="13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488,439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511,640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558,535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580,577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67538229"/>
                  </a:ext>
                </a:extLst>
              </a:tr>
              <a:tr h="253058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Transfer to Capital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40,000 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40,000 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40,000 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40,000 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3465198"/>
                  </a:ext>
                </a:extLst>
              </a:tr>
              <a:tr h="253058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Contingency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>
                          <a:solidFill>
                            <a:srgbClr val="000000"/>
                          </a:solidFill>
                          <a:effectLst/>
                        </a:rPr>
                        <a:t>0</a:t>
                      </a:r>
                      <a:endParaRPr lang="en-US" sz="1300" b="0" i="0" u="none" strike="noStrike" baseline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2,726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3,000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0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3,000</a:t>
                      </a:r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6850248"/>
                  </a:ext>
                </a:extLst>
              </a:tr>
              <a:tr h="269813"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/>
                        <a:t>Total Transfer &amp; Contingency</a:t>
                      </a:r>
                      <a:endParaRPr lang="en-US" sz="13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40,000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42,726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43,000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43,000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556049"/>
                  </a:ext>
                </a:extLst>
              </a:tr>
              <a:tr h="485978">
                <a:tc>
                  <a:txBody>
                    <a:bodyPr/>
                    <a:lstStyle/>
                    <a:p>
                      <a:pPr algn="r"/>
                      <a:r>
                        <a:rPr lang="en-US" sz="1300" b="1" dirty="0"/>
                        <a:t>Total Operating/Transfer &amp; Contingency</a:t>
                      </a:r>
                      <a:endParaRPr lang="en-US" sz="1300" b="1" dirty="0"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528,439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554,366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601,535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623,577 </a:t>
                      </a:r>
                      <a:endParaRPr lang="en-US" sz="1300" b="1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783734"/>
                  </a:ext>
                </a:extLst>
              </a:tr>
              <a:tr h="253058">
                <a:tc>
                  <a:txBody>
                    <a:bodyPr/>
                    <a:lstStyle/>
                    <a:p>
                      <a:pPr algn="l" rtl="0" fontAlgn="ctr"/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endParaRPr lang="en-US" sz="1300" b="0" i="0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29790086"/>
                  </a:ext>
                </a:extLst>
              </a:tr>
              <a:tr h="253058"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Operating Surplus</a:t>
                      </a:r>
                      <a:endParaRPr lang="en-US" sz="13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171,300 </a:t>
                      </a:r>
                      <a:endParaRPr lang="en-US" sz="1300" b="1" i="1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23,620 </a:t>
                      </a:r>
                      <a:endParaRPr lang="en-US" sz="1300" b="1" i="1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1,450 </a:t>
                      </a:r>
                      <a:endParaRPr lang="en-US" sz="1300" b="1" i="1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rtl="0" fontAlgn="ctr"/>
                      <a:r>
                        <a:rPr lang="en-US" sz="1300" b="1" u="none" strike="noStrike" baseline="0" dirty="0">
                          <a:solidFill>
                            <a:srgbClr val="000000"/>
                          </a:solidFill>
                          <a:effectLst/>
                        </a:rPr>
                        <a:t>22 </a:t>
                      </a:r>
                      <a:endParaRPr lang="en-US" sz="1300" b="1" i="1" u="none" strike="noStrike" baseline="0" dirty="0">
                        <a:solidFill>
                          <a:srgbClr val="000000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27691458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6B7162B-0DE2-7CE0-F2A7-5B02727ABD9D}"/>
              </a:ext>
            </a:extLst>
          </p:cNvPr>
          <p:cNvSpPr txBox="1"/>
          <p:nvPr/>
        </p:nvSpPr>
        <p:spPr>
          <a:xfrm>
            <a:off x="4070814" y="6434153"/>
            <a:ext cx="66492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Note: Totals may not be precise due to independent rounding</a:t>
            </a:r>
          </a:p>
        </p:txBody>
      </p:sp>
    </p:spTree>
    <p:extLst>
      <p:ext uri="{BB962C8B-B14F-4D97-AF65-F5344CB8AC3E}">
        <p14:creationId xmlns:p14="http://schemas.microsoft.com/office/powerpoint/2010/main" val="325945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72640" y="367783"/>
            <a:ext cx="8166704" cy="48741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Transit Fund Revenues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8</a:t>
            </a:fld>
            <a:endParaRPr lang="en-US" b="0" dirty="0">
              <a:solidFill>
                <a:prstClr val="black"/>
              </a:solidFill>
            </a:endParaRPr>
          </a:p>
        </p:txBody>
      </p:sp>
      <p:graphicFrame>
        <p:nvGraphicFramePr>
          <p:cNvPr id="13" name="Content Placeholder 12" descr="Transit Fund Revenues Pie Chart"/>
          <p:cNvGraphicFramePr>
            <a:graphicFrameLocks noGrp="1"/>
          </p:cNvGraphicFramePr>
          <p:nvPr>
            <p:ph idx="13"/>
            <p:extLst>
              <p:ext uri="{D42A27DB-BD31-4B8C-83A1-F6EECF244321}">
                <p14:modId xmlns:p14="http://schemas.microsoft.com/office/powerpoint/2010/main" val="4100769592"/>
              </p:ext>
            </p:extLst>
          </p:nvPr>
        </p:nvGraphicFramePr>
        <p:xfrm>
          <a:off x="7991060" y="1884484"/>
          <a:ext cx="3935897" cy="34425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73D92CDE-46C6-0411-3A68-7FB395B531B2}"/>
              </a:ext>
            </a:extLst>
          </p:cNvPr>
          <p:cNvSpPr txBox="1"/>
          <p:nvPr/>
        </p:nvSpPr>
        <p:spPr>
          <a:xfrm>
            <a:off x="2649526" y="5850581"/>
            <a:ext cx="57975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Note:  Totals and percentages may not be precise due to independent rounding</a:t>
            </a:r>
          </a:p>
        </p:txBody>
      </p:sp>
      <p:graphicFrame>
        <p:nvGraphicFramePr>
          <p:cNvPr id="5" name="Table 9">
            <a:extLst>
              <a:ext uri="{FF2B5EF4-FFF2-40B4-BE49-F238E27FC236}">
                <a16:creationId xmlns:a16="http://schemas.microsoft.com/office/drawing/2014/main" id="{AC678395-EEC2-8DBE-5691-3E2C5563D2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030568"/>
              </p:ext>
            </p:extLst>
          </p:nvPr>
        </p:nvGraphicFramePr>
        <p:xfrm>
          <a:off x="1174458" y="1667880"/>
          <a:ext cx="6816602" cy="4048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5931">
                  <a:extLst>
                    <a:ext uri="{9D8B030D-6E8A-4147-A177-3AD203B41FA5}">
                      <a16:colId xmlns:a16="http://schemas.microsoft.com/office/drawing/2014/main" val="2981187996"/>
                    </a:ext>
                  </a:extLst>
                </a:gridCol>
                <a:gridCol w="1124125">
                  <a:extLst>
                    <a:ext uri="{9D8B030D-6E8A-4147-A177-3AD203B41FA5}">
                      <a16:colId xmlns:a16="http://schemas.microsoft.com/office/drawing/2014/main" val="3061835445"/>
                    </a:ext>
                  </a:extLst>
                </a:gridCol>
                <a:gridCol w="1151789">
                  <a:extLst>
                    <a:ext uri="{9D8B030D-6E8A-4147-A177-3AD203B41FA5}">
                      <a16:colId xmlns:a16="http://schemas.microsoft.com/office/drawing/2014/main" val="2755014963"/>
                    </a:ext>
                  </a:extLst>
                </a:gridCol>
                <a:gridCol w="1134757">
                  <a:extLst>
                    <a:ext uri="{9D8B030D-6E8A-4147-A177-3AD203B41FA5}">
                      <a16:colId xmlns:a16="http://schemas.microsoft.com/office/drawing/2014/main" val="3379708526"/>
                    </a:ext>
                  </a:extLst>
                </a:gridCol>
              </a:tblGrid>
              <a:tr h="406603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Revenue Source (in millions)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FY23 Projected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FY24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FY25</a:t>
                      </a:r>
                    </a:p>
                    <a:p>
                      <a:pPr algn="ctr"/>
                      <a:r>
                        <a:rPr lang="en-US" sz="16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Proposed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4171846"/>
                  </a:ext>
                </a:extLst>
              </a:tr>
              <a:tr h="406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Fares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$26.79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$25.90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$26.40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5922759"/>
                  </a:ext>
                </a:extLst>
              </a:tr>
              <a:tr h="48204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1976 Half Cent Sales Tax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$274.25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$279.94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$290.22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06668253"/>
                  </a:ext>
                </a:extLst>
              </a:tr>
              <a:tr h="406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Transportation Development Act (TDA)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$128.01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$124.77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$129.71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27130008"/>
                  </a:ext>
                </a:extLst>
              </a:tr>
              <a:tr h="406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STA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$30.50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$45.72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$46.98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35081192"/>
                  </a:ext>
                </a:extLst>
              </a:tr>
              <a:tr h="547517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2000 Measure A Sales Tax-Operating Assistance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$55.77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$58.09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$60.22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672867319"/>
                  </a:ext>
                </a:extLst>
              </a:tr>
              <a:tr h="406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 Measure B - Transit OPS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$19.15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$15.50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$20.27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27573370"/>
                  </a:ext>
                </a:extLst>
              </a:tr>
              <a:tr h="406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Other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$43.53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$53.06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$49.80</a:t>
                      </a:r>
                    </a:p>
                  </a:txBody>
                  <a:tcPr marL="9525" marR="9525" marT="9525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274049"/>
                  </a:ext>
                </a:extLst>
              </a:tr>
              <a:tr h="406603"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$577.99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$602.98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$623.60</a:t>
                      </a:r>
                    </a:p>
                  </a:txBody>
                  <a:tcPr marL="9525" marR="9525" marT="9525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405687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0474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descr="5-Year Ridership Change and Average Fare FY 2021 through FY 2025 Bar Chart"/>
          <p:cNvSpPr>
            <a:spLocks noGrp="1"/>
          </p:cNvSpPr>
          <p:nvPr>
            <p:ph type="title"/>
          </p:nvPr>
        </p:nvSpPr>
        <p:spPr>
          <a:xfrm>
            <a:off x="2072640" y="367783"/>
            <a:ext cx="8166704" cy="487410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Transit – Ridership Projection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7D849402-4170-CE4A-A196-BDEB35909225}" type="slidenum">
              <a:rPr lang="en-US" b="0" smtClean="0">
                <a:solidFill>
                  <a:prstClr val="black"/>
                </a:solidFill>
              </a:rPr>
              <a:pPr/>
              <a:t>9</a:t>
            </a:fld>
            <a:endParaRPr lang="en-US" b="0" dirty="0">
              <a:solidFill>
                <a:prstClr val="black"/>
              </a:solidFill>
            </a:endParaRPr>
          </a:p>
        </p:txBody>
      </p:sp>
      <p:graphicFrame>
        <p:nvGraphicFramePr>
          <p:cNvPr id="5" name="Content Placeholder 12" descr="5-Year Ridership Change and Average Fare FY 2021 through FY 2025 Chart">
            <a:extLst>
              <a:ext uri="{FF2B5EF4-FFF2-40B4-BE49-F238E27FC236}">
                <a16:creationId xmlns:a16="http://schemas.microsoft.com/office/drawing/2014/main" id="{2E4CA013-EFBB-454D-BC88-553BD61FC6CD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276137437"/>
              </p:ext>
            </p:extLst>
          </p:nvPr>
        </p:nvGraphicFramePr>
        <p:xfrm>
          <a:off x="1536970" y="1489166"/>
          <a:ext cx="9007813" cy="50010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llout: Line 7">
            <a:extLst>
              <a:ext uri="{FF2B5EF4-FFF2-40B4-BE49-F238E27FC236}">
                <a16:creationId xmlns:a16="http://schemas.microsoft.com/office/drawing/2014/main" id="{86AD1566-43C7-D76D-B3BF-C7ABCAF3AE3E}"/>
              </a:ext>
            </a:extLst>
          </p:cNvPr>
          <p:cNvSpPr/>
          <p:nvPr/>
        </p:nvSpPr>
        <p:spPr>
          <a:xfrm>
            <a:off x="6293796" y="3185808"/>
            <a:ext cx="603115" cy="243192"/>
          </a:xfrm>
          <a:prstGeom prst="borderCallout1">
            <a:avLst>
              <a:gd name="adj1" fmla="val 87255"/>
              <a:gd name="adj2" fmla="val 238"/>
              <a:gd name="adj3" fmla="val 157662"/>
              <a:gd name="adj4" fmla="val -1922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0000FF"/>
                </a:solidFill>
                <a:highlight>
                  <a:srgbClr val="FFFF00"/>
                </a:highlight>
              </a:rPr>
              <a:t>145%</a:t>
            </a:r>
          </a:p>
        </p:txBody>
      </p:sp>
    </p:spTree>
    <p:extLst>
      <p:ext uri="{BB962C8B-B14F-4D97-AF65-F5344CB8AC3E}">
        <p14:creationId xmlns:p14="http://schemas.microsoft.com/office/powerpoint/2010/main" val="96863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chart seriesIdx="0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1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chart seriesIdx="2" categoryIdx="-4" bldStep="series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Chart bld="series"/>
        </p:bldSub>
      </p:bldGraphic>
    </p:bldLst>
  </p:timing>
</p:sld>
</file>

<file path=ppt/theme/theme1.xml><?xml version="1.0" encoding="utf-8"?>
<a:theme xmlns:a="http://schemas.openxmlformats.org/drawingml/2006/main" name="VTA-PPT4x3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VTA-PPT4x3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VTA-PPT16x9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VTA-2019template16x9" id="{D654A634-8F6E-4A5A-BCF9-5BC4AD406BF2}" vid="{BDC75514-041F-4CFF-B235-775045B9E474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7560</TotalTime>
  <Words>2187</Words>
  <Application>Microsoft Office PowerPoint</Application>
  <PresentationFormat>Widescreen</PresentationFormat>
  <Paragraphs>880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30</vt:i4>
      </vt:variant>
    </vt:vector>
  </HeadingPairs>
  <TitlesOfParts>
    <vt:vector size="47" baseType="lpstr">
      <vt:lpstr>Arial</vt:lpstr>
      <vt:lpstr>Calibri</vt:lpstr>
      <vt:lpstr>Calibri Light</vt:lpstr>
      <vt:lpstr>Courier New</vt:lpstr>
      <vt:lpstr>Franklin Gothic Book</vt:lpstr>
      <vt:lpstr>Franklin Gothic Medium</vt:lpstr>
      <vt:lpstr>Museo Sans 300</vt:lpstr>
      <vt:lpstr>Museo Sans 500</vt:lpstr>
      <vt:lpstr>Museo Sans 700</vt:lpstr>
      <vt:lpstr>Times New Roman</vt:lpstr>
      <vt:lpstr>Wingdings</vt:lpstr>
      <vt:lpstr>Zapf Dingbats</vt:lpstr>
      <vt:lpstr>VTA-PPT4x3-template</vt:lpstr>
      <vt:lpstr>2_VTA-PPT4x3-template</vt:lpstr>
      <vt:lpstr>Office Theme</vt:lpstr>
      <vt:lpstr>VTA-PPT16x9-template</vt:lpstr>
      <vt:lpstr>1_Office Theme</vt:lpstr>
      <vt:lpstr>Proposed Biennial Budget</vt:lpstr>
      <vt:lpstr>VTA Budgeted Funds</vt:lpstr>
      <vt:lpstr>Proposed Budget Summary</vt:lpstr>
      <vt:lpstr>Transit Operation Focus</vt:lpstr>
      <vt:lpstr>Transit Operation Focus</vt:lpstr>
      <vt:lpstr>Transit Operation Focus</vt:lpstr>
      <vt:lpstr>Transit Proposed Budget</vt:lpstr>
      <vt:lpstr>Transit Fund Revenues</vt:lpstr>
      <vt:lpstr>Transit – Ridership Projection</vt:lpstr>
      <vt:lpstr>FY19 – FY23 Ridership Trend (Actuals) </vt:lpstr>
      <vt:lpstr>Transit Proposed Budget</vt:lpstr>
      <vt:lpstr>Transit- Proposed Expense</vt:lpstr>
      <vt:lpstr>Service Delivery Expense Category</vt:lpstr>
      <vt:lpstr>Transit - Service Levels</vt:lpstr>
      <vt:lpstr>Labor &amp; Benefits</vt:lpstr>
      <vt:lpstr>Budget Assumption Risks</vt:lpstr>
      <vt:lpstr>10-Year Projection</vt:lpstr>
      <vt:lpstr>VTA Transit Capital Budget Focus</vt:lpstr>
      <vt:lpstr>Policy Change Proposal</vt:lpstr>
      <vt:lpstr>Other Programs / Funds</vt:lpstr>
      <vt:lpstr>Congestion Management Program</vt:lpstr>
      <vt:lpstr>Silicon Valley Express Lanes Program</vt:lpstr>
      <vt:lpstr>Transit-Oriented Development/Communities</vt:lpstr>
      <vt:lpstr>VTP Capital Program Funding Source</vt:lpstr>
      <vt:lpstr>2000 Measure A Sales Tax Program-Operating</vt:lpstr>
      <vt:lpstr>2000 Measure A Sales Tax Program – Capital</vt:lpstr>
      <vt:lpstr>2008 Measure B - BART Operating Sales Tax Program</vt:lpstr>
      <vt:lpstr>2016 Measure B Sales Tax Program</vt:lpstr>
      <vt:lpstr>2016 Measure B Sales Tax Program Budget</vt:lpstr>
      <vt:lpstr>Public and Community Meeting Schedule</vt:lpstr>
    </vt:vector>
  </TitlesOfParts>
  <Company>VTA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 24 FY25 Budget Presentation - Advisory Committees</dc:title>
  <dc:creator>Lawson, Carol</dc:creator>
  <cp:lastModifiedBy>Baig, Humzah</cp:lastModifiedBy>
  <cp:revision>257</cp:revision>
  <cp:lastPrinted>2023-04-20T00:19:39Z</cp:lastPrinted>
  <dcterms:created xsi:type="dcterms:W3CDTF">2017-03-02T21:06:27Z</dcterms:created>
  <dcterms:modified xsi:type="dcterms:W3CDTF">2023-05-08T22:06:19Z</dcterms:modified>
</cp:coreProperties>
</file>