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notesMasterIdLst>
    <p:notesMasterId r:id="rId23"/>
  </p:notesMasterIdLst>
  <p:handoutMasterIdLst>
    <p:handoutMasterId r:id="rId24"/>
  </p:handoutMasterIdLst>
  <p:sldIdLst>
    <p:sldId id="495" r:id="rId6"/>
    <p:sldId id="529" r:id="rId7"/>
    <p:sldId id="531" r:id="rId8"/>
    <p:sldId id="527" r:id="rId9"/>
    <p:sldId id="494" r:id="rId10"/>
    <p:sldId id="524" r:id="rId11"/>
    <p:sldId id="519" r:id="rId12"/>
    <p:sldId id="518" r:id="rId13"/>
    <p:sldId id="523" r:id="rId14"/>
    <p:sldId id="520" r:id="rId15"/>
    <p:sldId id="537" r:id="rId16"/>
    <p:sldId id="538" r:id="rId17"/>
    <p:sldId id="539" r:id="rId18"/>
    <p:sldId id="533" r:id="rId19"/>
    <p:sldId id="534" r:id="rId20"/>
    <p:sldId id="532" r:id="rId21"/>
    <p:sldId id="542" r:id="rId22"/>
  </p:sldIdLst>
  <p:sldSz cx="9144000" cy="5143500" type="screen16x9"/>
  <p:notesSz cx="6950075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E79CE9C-2C97-47A1-BF78-416CD32B8BE0}">
          <p14:sldIdLst>
            <p14:sldId id="495"/>
            <p14:sldId id="529"/>
            <p14:sldId id="531"/>
            <p14:sldId id="527"/>
            <p14:sldId id="494"/>
            <p14:sldId id="524"/>
            <p14:sldId id="519"/>
            <p14:sldId id="518"/>
            <p14:sldId id="523"/>
            <p14:sldId id="520"/>
            <p14:sldId id="537"/>
            <p14:sldId id="538"/>
            <p14:sldId id="539"/>
            <p14:sldId id="533"/>
            <p14:sldId id="534"/>
            <p14:sldId id="532"/>
            <p14:sldId id="54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oriano, Janice" initials="SJ" lastIdx="1" clrIdx="0">
    <p:extLst>
      <p:ext uri="{19B8F6BF-5375-455C-9EA6-DF929625EA0E}">
        <p15:presenceInfo xmlns:p15="http://schemas.microsoft.com/office/powerpoint/2012/main" userId="S::soriano_j@vta.org::13008cba-0f17-4c0d-a63e-1baa962b6626" providerId="AD"/>
      </p:ext>
    </p:extLst>
  </p:cmAuthor>
  <p:cmAuthor id="2" name="Lin, Ian" initials="LI" lastIdx="8" clrIdx="1">
    <p:extLst>
      <p:ext uri="{19B8F6BF-5375-455C-9EA6-DF929625EA0E}">
        <p15:presenceInfo xmlns:p15="http://schemas.microsoft.com/office/powerpoint/2012/main" userId="S::lin_i@vta.org::72af3bc4-55d1-4a7f-9dce-3e4870e730a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7F7F7F"/>
    <a:srgbClr val="F5F5F5"/>
    <a:srgbClr val="1FB7CC"/>
    <a:srgbClr val="E7C1A2"/>
    <a:srgbClr val="FFC000"/>
    <a:srgbClr val="FFFFFF"/>
    <a:srgbClr val="00A74C"/>
    <a:srgbClr val="942825"/>
    <a:srgbClr val="4CB4E7"/>
    <a:srgbClr val="4BB5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9B7B92F-E531-4A82-B13B-D2EE323E2D43}" v="1" dt="2022-09-07T21:48:00.76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4" autoAdjust="0"/>
    <p:restoredTop sz="95726" autoAdjust="0"/>
  </p:normalViewPr>
  <p:slideViewPr>
    <p:cSldViewPr snapToGrid="0">
      <p:cViewPr varScale="1">
        <p:scale>
          <a:sx n="121" d="100"/>
          <a:sy n="121" d="100"/>
        </p:scale>
        <p:origin x="696" y="79"/>
      </p:cViewPr>
      <p:guideLst>
        <p:guide orient="horz" pos="2160"/>
        <p:guide pos="2880"/>
        <p:guide orient="horz" pos="1620"/>
      </p:guideLst>
    </p:cSldViewPr>
  </p:slideViewPr>
  <p:outlineViewPr>
    <p:cViewPr>
      <p:scale>
        <a:sx n="50" d="100"/>
        <a:sy n="50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AA9-46FD-B4DA-2582CEF46850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AA9-46FD-B4DA-2582CEF46850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AA9-46FD-B4DA-2582CEF46850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AA9-46FD-B4DA-2582CEF46850}"/>
              </c:ext>
            </c:extLst>
          </c:dPt>
          <c:dLbls>
            <c:dLbl>
              <c:idx val="0"/>
              <c:layout>
                <c:manualLayout>
                  <c:x val="-1.2039570635065966E-2"/>
                  <c:y val="-1.24759405074365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AA9-46FD-B4DA-2582CEF46850}"/>
                </c:ext>
              </c:extLst>
            </c:dLbl>
            <c:dLbl>
              <c:idx val="1"/>
              <c:layout>
                <c:manualLayout>
                  <c:x val="4.9061309196815513E-3"/>
                  <c:y val="1.1018883056284632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AA9-46FD-B4DA-2582CEF46850}"/>
                </c:ext>
              </c:extLst>
            </c:dLbl>
            <c:dLbl>
              <c:idx val="2"/>
              <c:layout>
                <c:manualLayout>
                  <c:x val="2.4296090895614794E-3"/>
                  <c:y val="-5.5329542140566609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AA9-46FD-B4DA-2582CEF4685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'Id Age Race'!$A$17:$A$20</c:f>
              <c:strCache>
                <c:ptCount val="4"/>
                <c:pt idx="0">
                  <c:v>Commuter</c:v>
                </c:pt>
                <c:pt idx="1">
                  <c:v>Employee</c:v>
                </c:pt>
                <c:pt idx="2">
                  <c:v>Resident</c:v>
                </c:pt>
                <c:pt idx="3">
                  <c:v>(blank)</c:v>
                </c:pt>
              </c:strCache>
            </c:strRef>
          </c:cat>
          <c:val>
            <c:numRef>
              <c:f>'Id Age Race'!$B$17:$B$20</c:f>
              <c:numCache>
                <c:formatCode>General</c:formatCode>
                <c:ptCount val="4"/>
                <c:pt idx="0">
                  <c:v>4</c:v>
                </c:pt>
                <c:pt idx="1">
                  <c:v>1</c:v>
                </c:pt>
                <c:pt idx="2">
                  <c:v>11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AA9-46FD-B4DA-2582CEF46850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8F6-4D02-83CB-5FCE4535B660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8F6-4D02-83CB-5FCE4535B660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8F6-4D02-83CB-5FCE4535B660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8F6-4D02-83CB-5FCE4535B660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D8F6-4D02-83CB-5FCE4535B660}"/>
              </c:ext>
            </c:extLst>
          </c:dPt>
          <c:dLbls>
            <c:dLbl>
              <c:idx val="0"/>
              <c:layout>
                <c:manualLayout>
                  <c:x val="-1.2039570635065966E-2"/>
                  <c:y val="-1.24759405074365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8F6-4D02-83CB-5FCE4535B660}"/>
                </c:ext>
              </c:extLst>
            </c:dLbl>
            <c:dLbl>
              <c:idx val="1"/>
              <c:layout>
                <c:manualLayout>
                  <c:x val="4.9061309196815513E-3"/>
                  <c:y val="1.1018883056284632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8F6-4D02-83CB-5FCE4535B660}"/>
                </c:ext>
              </c:extLst>
            </c:dLbl>
            <c:dLbl>
              <c:idx val="2"/>
              <c:layout>
                <c:manualLayout>
                  <c:x val="2.4296090895614794E-3"/>
                  <c:y val="-5.5329542140566609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8F6-4D02-83CB-5FCE4535B660}"/>
                </c:ext>
              </c:extLst>
            </c:dLbl>
            <c:dLbl>
              <c:idx val="4"/>
              <c:layout>
                <c:manualLayout>
                  <c:x val="3.2736965146053457E-3"/>
                  <c:y val="-3.1419510061242344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8F6-4D02-83CB-5FCE4535B66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'Id Age Race'!$A$28:$A$32</c:f>
              <c:strCache>
                <c:ptCount val="5"/>
                <c:pt idx="0">
                  <c:v>15_24</c:v>
                </c:pt>
                <c:pt idx="1">
                  <c:v>25_34</c:v>
                </c:pt>
                <c:pt idx="2">
                  <c:v>35_44</c:v>
                </c:pt>
                <c:pt idx="3">
                  <c:v>45_54</c:v>
                </c:pt>
                <c:pt idx="4">
                  <c:v>64_</c:v>
                </c:pt>
              </c:strCache>
            </c:strRef>
          </c:cat>
          <c:val>
            <c:numRef>
              <c:f>'Id Age Race'!$B$28:$B$32</c:f>
              <c:numCache>
                <c:formatCode>General</c:formatCode>
                <c:ptCount val="5"/>
                <c:pt idx="0">
                  <c:v>1</c:v>
                </c:pt>
                <c:pt idx="1">
                  <c:v>9</c:v>
                </c:pt>
                <c:pt idx="2">
                  <c:v>4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8F6-4D02-83CB-5FCE4535B660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FC0-4FE1-A07B-431D76122F5C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FC0-4FE1-A07B-431D76122F5C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FC0-4FE1-A07B-431D76122F5C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FC0-4FE1-A07B-431D76122F5C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FFC0-4FE1-A07B-431D76122F5C}"/>
              </c:ext>
            </c:extLst>
          </c:dPt>
          <c:dLbls>
            <c:dLbl>
              <c:idx val="0"/>
              <c:layout>
                <c:manualLayout>
                  <c:x val="-1.2039570635065966E-2"/>
                  <c:y val="-1.24759405074365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FC0-4FE1-A07B-431D76122F5C}"/>
                </c:ext>
              </c:extLst>
            </c:dLbl>
            <c:dLbl>
              <c:idx val="1"/>
              <c:layout>
                <c:manualLayout>
                  <c:x val="4.9061309196815513E-3"/>
                  <c:y val="1.1018883056284632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FC0-4FE1-A07B-431D76122F5C}"/>
                </c:ext>
              </c:extLst>
            </c:dLbl>
            <c:dLbl>
              <c:idx val="2"/>
              <c:layout>
                <c:manualLayout>
                  <c:x val="2.4296090895614794E-3"/>
                  <c:y val="-5.5329542140566609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FC0-4FE1-A07B-431D76122F5C}"/>
                </c:ext>
              </c:extLst>
            </c:dLbl>
            <c:dLbl>
              <c:idx val="4"/>
              <c:layout>
                <c:manualLayout>
                  <c:x val="3.2736965146053457E-3"/>
                  <c:y val="-3.1419510061242344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FC0-4FE1-A07B-431D76122F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'Id Age Race'!$A$44:$A$48</c:f>
              <c:strCache>
                <c:ptCount val="5"/>
                <c:pt idx="0">
                  <c:v>Asian</c:v>
                </c:pt>
                <c:pt idx="1">
                  <c:v>Hispanic or Latino</c:v>
                </c:pt>
                <c:pt idx="2">
                  <c:v>White</c:v>
                </c:pt>
                <c:pt idx="3">
                  <c:v>White, Black, Asian</c:v>
                </c:pt>
                <c:pt idx="4">
                  <c:v>(blank)</c:v>
                </c:pt>
              </c:strCache>
            </c:strRef>
          </c:cat>
          <c:val>
            <c:numRef>
              <c:f>'Id Age Race'!$B$44:$B$48</c:f>
              <c:numCache>
                <c:formatCode>General</c:formatCode>
                <c:ptCount val="5"/>
                <c:pt idx="0">
                  <c:v>7</c:v>
                </c:pt>
                <c:pt idx="1">
                  <c:v>3</c:v>
                </c:pt>
                <c:pt idx="2">
                  <c:v>4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FC0-4FE1-A07B-431D76122F5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87" tIns="46244" rIns="92487" bIns="4624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87" tIns="46244" rIns="92487" bIns="46244" rtlCol="0"/>
          <a:lstStyle>
            <a:lvl1pPr algn="r">
              <a:defRPr sz="1200"/>
            </a:lvl1pPr>
          </a:lstStyle>
          <a:p>
            <a:fld id="{244A9C09-AFAD-A846-8545-63CF33CEEAD0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9"/>
            <a:ext cx="3011699" cy="461804"/>
          </a:xfrm>
          <a:prstGeom prst="rect">
            <a:avLst/>
          </a:prstGeom>
        </p:spPr>
        <p:txBody>
          <a:bodyPr vert="horz" lIns="92487" tIns="46244" rIns="92487" bIns="4624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8" y="8772669"/>
            <a:ext cx="3011699" cy="461804"/>
          </a:xfrm>
          <a:prstGeom prst="rect">
            <a:avLst/>
          </a:prstGeom>
        </p:spPr>
        <p:txBody>
          <a:bodyPr vert="horz" lIns="92487" tIns="46244" rIns="92487" bIns="46244" rtlCol="0" anchor="b"/>
          <a:lstStyle>
            <a:lvl1pPr algn="r">
              <a:defRPr sz="1200"/>
            </a:lvl1pPr>
          </a:lstStyle>
          <a:p>
            <a:fld id="{88941959-D203-BE42-92AE-4DBE311C1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52512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87" tIns="46244" rIns="92487" bIns="4624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87" tIns="46244" rIns="92487" bIns="46244" rtlCol="0"/>
          <a:lstStyle>
            <a:lvl1pPr algn="r">
              <a:defRPr sz="1200"/>
            </a:lvl1pPr>
          </a:lstStyle>
          <a:p>
            <a:fld id="{6B241E00-6FEB-2D4D-A610-B118BC3DDEBA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87" tIns="46244" rIns="92487" bIns="4624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87" tIns="46244" rIns="92487" bIns="4624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1804"/>
          </a:xfrm>
          <a:prstGeom prst="rect">
            <a:avLst/>
          </a:prstGeom>
        </p:spPr>
        <p:txBody>
          <a:bodyPr vert="horz" lIns="92487" tIns="46244" rIns="92487" bIns="4624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1804"/>
          </a:xfrm>
          <a:prstGeom prst="rect">
            <a:avLst/>
          </a:prstGeom>
        </p:spPr>
        <p:txBody>
          <a:bodyPr vert="horz" lIns="92487" tIns="46244" rIns="92487" bIns="46244" rtlCol="0" anchor="b"/>
          <a:lstStyle>
            <a:lvl1pPr algn="r">
              <a:defRPr sz="1200"/>
            </a:lvl1pPr>
          </a:lstStyle>
          <a:p>
            <a:fld id="{FA4EEB02-B8B0-4D43-B679-1A570E823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22033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65174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This is a snapshot of the online and paper survey result – Will keep it open for 2 months, i.e., 11/30/2022. </a:t>
            </a:r>
          </a:p>
          <a:p>
            <a:r>
              <a:rPr lang="en-US" dirty="0">
                <a:cs typeface="Calibri"/>
              </a:rPr>
              <a:t>Respondents were mostly residents within the study boundary. </a:t>
            </a:r>
          </a:p>
        </p:txBody>
      </p:sp>
    </p:spTree>
    <p:extLst>
      <p:ext uri="{BB962C8B-B14F-4D97-AF65-F5344CB8AC3E}">
        <p14:creationId xmlns:p14="http://schemas.microsoft.com/office/powerpoint/2010/main" val="2217527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Age and race distribution</a:t>
            </a:r>
          </a:p>
        </p:txBody>
      </p:sp>
    </p:spTree>
    <p:extLst>
      <p:ext uri="{BB962C8B-B14F-4D97-AF65-F5344CB8AC3E}">
        <p14:creationId xmlns:p14="http://schemas.microsoft.com/office/powerpoint/2010/main" val="31745079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Mode choice on a weekly basis</a:t>
            </a:r>
          </a:p>
        </p:txBody>
      </p:sp>
    </p:spTree>
    <p:extLst>
      <p:ext uri="{BB962C8B-B14F-4D97-AF65-F5344CB8AC3E}">
        <p14:creationId xmlns:p14="http://schemas.microsoft.com/office/powerpoint/2010/main" val="6571340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Everything rated poor</a:t>
            </a:r>
          </a:p>
        </p:txBody>
      </p:sp>
    </p:spTree>
    <p:extLst>
      <p:ext uri="{BB962C8B-B14F-4D97-AF65-F5344CB8AC3E}">
        <p14:creationId xmlns:p14="http://schemas.microsoft.com/office/powerpoint/2010/main" val="30098771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We asked geographically where their concerns are. This is a map illustrating the cluster of concerns. </a:t>
            </a:r>
          </a:p>
          <a:p>
            <a:r>
              <a:rPr lang="en-US" dirty="0">
                <a:cs typeface="Calibri"/>
              </a:rPr>
              <a:t>In terms of travel mode, walk and bike are the most concerning, following by driving and transit. </a:t>
            </a:r>
          </a:p>
        </p:txBody>
      </p:sp>
    </p:spTree>
    <p:extLst>
      <p:ext uri="{BB962C8B-B14F-4D97-AF65-F5344CB8AC3E}">
        <p14:creationId xmlns:p14="http://schemas.microsoft.com/office/powerpoint/2010/main" val="7123981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A word cloud summarizing “general feedback”. Read out some of the bigger words.</a:t>
            </a:r>
          </a:p>
        </p:txBody>
      </p:sp>
    </p:spTree>
    <p:extLst>
      <p:ext uri="{BB962C8B-B14F-4D97-AF65-F5344CB8AC3E}">
        <p14:creationId xmlns:p14="http://schemas.microsoft.com/office/powerpoint/2010/main" val="1390000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Urge people to take the survey now.</a:t>
            </a:r>
          </a:p>
        </p:txBody>
      </p:sp>
    </p:spTree>
    <p:extLst>
      <p:ext uri="{BB962C8B-B14F-4D97-AF65-F5344CB8AC3E}">
        <p14:creationId xmlns:p14="http://schemas.microsoft.com/office/powerpoint/2010/main" val="24477641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4861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Welcome. Introducing the team and partners, stating the purpose of the meeting and what activities to expect.</a:t>
            </a:r>
          </a:p>
        </p:txBody>
      </p:sp>
    </p:spTree>
    <p:extLst>
      <p:ext uri="{BB962C8B-B14F-4D97-AF65-F5344CB8AC3E}">
        <p14:creationId xmlns:p14="http://schemas.microsoft.com/office/powerpoint/2010/main" val="38765450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Rough timeline not set in stone. Ask people to frequent the project website for latest project update and timeline. </a:t>
            </a:r>
          </a:p>
        </p:txBody>
      </p:sp>
    </p:spTree>
    <p:extLst>
      <p:ext uri="{BB962C8B-B14F-4D97-AF65-F5344CB8AC3E}">
        <p14:creationId xmlns:p14="http://schemas.microsoft.com/office/powerpoint/2010/main" val="3264609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The project goals are ____, which is based on MTC’s CBTP guidelines.</a:t>
            </a:r>
          </a:p>
        </p:txBody>
      </p:sp>
    </p:spTree>
    <p:extLst>
      <p:ext uri="{BB962C8B-B14F-4D97-AF65-F5344CB8AC3E}">
        <p14:creationId xmlns:p14="http://schemas.microsoft.com/office/powerpoint/2010/main" val="35800541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Briefly on study boundary: Monterey Road (5.8 miles); Alma to the north; Blossom Hill to the south; roughly 87 to the west; and </a:t>
            </a:r>
            <a:r>
              <a:rPr lang="en-US" dirty="0" err="1">
                <a:cs typeface="Calibri"/>
              </a:rPr>
              <a:t>Senter</a:t>
            </a:r>
            <a:r>
              <a:rPr lang="en-US" dirty="0">
                <a:cs typeface="Calibri"/>
              </a:rPr>
              <a:t> to the east. 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Reasoning – for Q&amp;A: equity priority communities</a:t>
            </a: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0754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Streetscape does vary along the 6 mile corridor, the typically 6 lanes, Class II dedicated bike lanes (w/ buffer and w/o buffer)</a:t>
            </a:r>
          </a:p>
          <a:p>
            <a:r>
              <a:rPr lang="en-US" dirty="0">
                <a:cs typeface="Calibri"/>
              </a:rPr>
              <a:t>Wide street; General Plan classified as a Grand Boulevard, a major arterial with higher speed limits.</a:t>
            </a: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05639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Naming some facilities for brainstorming. </a:t>
            </a:r>
          </a:p>
        </p:txBody>
      </p:sp>
    </p:spTree>
    <p:extLst>
      <p:ext uri="{BB962C8B-B14F-4D97-AF65-F5344CB8AC3E}">
        <p14:creationId xmlns:p14="http://schemas.microsoft.com/office/powerpoint/2010/main" val="30665415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cs typeface="Calibri"/>
              </a:rPr>
              <a:t>Naming some facilities for brainstorming. </a:t>
            </a: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90499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2512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PT backgrounds-0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57200" y="1866081"/>
            <a:ext cx="4040188" cy="31082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Arial"/>
                <a:cs typeface="Arial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869526"/>
            <a:ext cx="8229600" cy="857250"/>
          </a:xfrm>
        </p:spPr>
        <p:txBody>
          <a:bodyPr>
            <a:normAutofit/>
          </a:bodyPr>
          <a:lstStyle>
            <a:lvl1pPr algn="l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32197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945" y="232741"/>
            <a:ext cx="8224983" cy="336463"/>
          </a:xfrm>
        </p:spPr>
        <p:txBody>
          <a:bodyPr>
            <a:noAutofit/>
          </a:bodyPr>
          <a:lstStyle>
            <a:lvl1pPr algn="l">
              <a:defRPr sz="1200" b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8634334" y="4869656"/>
            <a:ext cx="509666" cy="273844"/>
          </a:xfrm>
        </p:spPr>
        <p:txBody>
          <a:bodyPr anchor="b"/>
          <a:lstStyle>
            <a:lvl1pPr>
              <a:defRPr sz="105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7D849402-4170-CE4A-A196-BDEB359092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62BD39-AADE-4746-9731-34144578BA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792" y="4738105"/>
            <a:ext cx="1284817" cy="263102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C213994-5CDB-9644-A535-27E53156936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266945" y="771673"/>
            <a:ext cx="8516271" cy="3763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346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945" y="232741"/>
            <a:ext cx="8224983" cy="336463"/>
          </a:xfrm>
        </p:spPr>
        <p:txBody>
          <a:bodyPr>
            <a:noAutofit/>
          </a:bodyPr>
          <a:lstStyle>
            <a:lvl1pPr algn="l">
              <a:defRPr sz="1200" b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8634334" y="4869656"/>
            <a:ext cx="509666" cy="273844"/>
          </a:xfrm>
        </p:spPr>
        <p:txBody>
          <a:bodyPr anchor="b"/>
          <a:lstStyle>
            <a:lvl1pPr>
              <a:defRPr sz="105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7D849402-4170-CE4A-A196-BDEB359092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510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28E5A-D6C8-4413-B42D-560985575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1EA145-F959-4597-8769-7A6242938F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FEA3F1-9041-479B-9DAF-FB6FD00DA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7D928E-7481-4D47-88F3-D0465DF2F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38A40E-6B0D-416F-B7E2-F9B72E7FD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4869657"/>
            <a:ext cx="2057400" cy="273844"/>
          </a:xfrm>
        </p:spPr>
        <p:txBody>
          <a:bodyPr/>
          <a:lstStyle/>
          <a:p>
            <a:fld id="{48EDC9E9-32DF-4891-A825-A5C3A1CEA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088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7D849402-4170-CE4A-A196-BDEB359092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425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0" r:id="rId2"/>
    <p:sldLayoutId id="2147483669" r:id="rId3"/>
    <p:sldLayoutId id="2147483670" r:id="rId4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3BA0CC-9239-482D-BF38-4C614B0E3F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9422" y="2039682"/>
            <a:ext cx="8615699" cy="58911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600" dirty="0" err="1"/>
              <a:t>Các</a:t>
            </a:r>
            <a:r>
              <a:rPr lang="en-US" sz="2600" dirty="0"/>
              <a:t> cuộc họp </a:t>
            </a:r>
            <a:r>
              <a:rPr lang="en-US" sz="2600" dirty="0" err="1"/>
              <a:t>cộng</a:t>
            </a:r>
            <a:r>
              <a:rPr lang="en-US" sz="2600" dirty="0"/>
              <a:t> đồng</a:t>
            </a:r>
          </a:p>
          <a:p>
            <a:r>
              <a:rPr lang="en-US" sz="2600" dirty="0"/>
              <a:t>Ngày 30 tháng 9 năm 2022 &amp; </a:t>
            </a:r>
          </a:p>
          <a:p>
            <a:r>
              <a:rPr lang="en-US" sz="2600" dirty="0"/>
              <a:t>Ngày 7 tháng 10 năm 2022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95EF469-AF36-4609-81E7-8681455E0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421" y="853197"/>
            <a:ext cx="8735785" cy="85725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vi-VN" sz="3200" b="0" dirty="0"/>
              <a:t>Kế hoạch Giao thông Vận tải Dựa vào Cộng đồng Hành lang Đường Monterey</a:t>
            </a:r>
            <a:endParaRPr lang="en-US" sz="3600" dirty="0"/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0EAD9DF5-0731-4670-B261-0EA72526FF8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34413" y="4868863"/>
            <a:ext cx="509587" cy="274637"/>
          </a:xfrm>
        </p:spPr>
        <p:txBody>
          <a:bodyPr/>
          <a:lstStyle/>
          <a:p>
            <a:fld id="{7D849402-4170-CE4A-A196-BDEB35909225}" type="slidenum">
              <a:rPr lang="en-US" sz="1050" smtClean="0">
                <a:solidFill>
                  <a:schemeClr val="bg1"/>
                </a:solidFill>
              </a:rPr>
              <a:pPr/>
              <a:t>1</a:t>
            </a:fld>
            <a:endParaRPr lang="en-US" sz="1050">
              <a:solidFill>
                <a:schemeClr val="bg1"/>
              </a:solidFill>
            </a:endParaRPr>
          </a:p>
        </p:txBody>
      </p:sp>
      <p:pic>
        <p:nvPicPr>
          <p:cNvPr id="2" name="Picture 2" descr="CBTP header.jpg">
            <a:extLst>
              <a:ext uri="{FF2B5EF4-FFF2-40B4-BE49-F238E27FC236}">
                <a16:creationId xmlns:a16="http://schemas.microsoft.com/office/drawing/2014/main" id="{93FD010F-5A27-491A-A7BF-8D7D1E2A2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70" y="3443943"/>
            <a:ext cx="9141515" cy="169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1328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5EAA2-9665-4EA4-B676-FD5738B61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doanh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43677A-5E2E-4C22-AC39-3B7906BD301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D849402-4170-CE4A-A196-BDEB35909225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C9D84E-099B-47D0-B01E-E76D3C17024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9575735" y="2092778"/>
            <a:ext cx="4818988" cy="37639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# of respondents</a:t>
            </a:r>
          </a:p>
          <a:p>
            <a:r>
              <a:rPr lang="en-US" dirty="0"/>
              <a:t>Demographic distribution</a:t>
            </a:r>
          </a:p>
          <a:p>
            <a:r>
              <a:rPr lang="en-US" dirty="0"/>
              <a:t>Charts by key question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A0167E-3EBB-4D1E-A870-CEC7C01077C4}"/>
              </a:ext>
            </a:extLst>
          </p:cNvPr>
          <p:cNvSpPr txBox="1"/>
          <p:nvPr/>
        </p:nvSpPr>
        <p:spPr>
          <a:xfrm>
            <a:off x="-2026089" y="1993004"/>
            <a:ext cx="18684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1FB7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r>
              <a:rPr lang="en-US" b="1" dirty="0">
                <a:solidFill>
                  <a:srgbClr val="4CB4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Responses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CACC0B21-95DC-41D0-A26B-1D27A137572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92519136"/>
              </p:ext>
            </p:extLst>
          </p:nvPr>
        </p:nvGraphicFramePr>
        <p:xfrm>
          <a:off x="1511936" y="865164"/>
          <a:ext cx="6528435" cy="38747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725729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5EAA2-9665-4EA4-B676-FD5738B61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Chủng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tộc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tộc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43677A-5E2E-4C22-AC39-3B7906BD301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D849402-4170-CE4A-A196-BDEB35909225}" type="slidenum">
              <a:rPr lang="en-US" smtClean="0"/>
              <a:pPr/>
              <a:t>11</a:t>
            </a:fld>
            <a:endParaRPr lang="en-US"/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C63606CE-7F01-4666-BBBD-2CB0E5512A3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86971186"/>
              </p:ext>
            </p:extLst>
          </p:nvPr>
        </p:nvGraphicFramePr>
        <p:xfrm>
          <a:off x="121919" y="1249680"/>
          <a:ext cx="3892977" cy="28294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E8F2EB33-5DBA-477F-BF74-08BE9CF0EF5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9407862"/>
              </p:ext>
            </p:extLst>
          </p:nvPr>
        </p:nvGraphicFramePr>
        <p:xfrm>
          <a:off x="3912354" y="1292796"/>
          <a:ext cx="5147526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545981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A9FC3D06-9201-4638-A8A6-81F01A6E9428}"/>
              </a:ext>
            </a:extLst>
          </p:cNvPr>
          <p:cNvSpPr/>
          <p:nvPr/>
        </p:nvSpPr>
        <p:spPr>
          <a:xfrm>
            <a:off x="129540" y="4488180"/>
            <a:ext cx="1524303" cy="5791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15EAA2-9665-4EA4-B676-FD5738B61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Bạn ___ bao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ngày một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Monterey?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43677A-5E2E-4C22-AC39-3B7906BD301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D849402-4170-CE4A-A196-BDEB35909225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A05051-2FA0-4DB4-A4B5-14E36622D5C4}"/>
              </a:ext>
            </a:extLst>
          </p:cNvPr>
          <p:cNvSpPr txBox="1"/>
          <p:nvPr/>
        </p:nvSpPr>
        <p:spPr>
          <a:xfrm>
            <a:off x="1379082" y="2063918"/>
            <a:ext cx="22930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1FB7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ngày</a:t>
            </a:r>
          </a:p>
          <a:p>
            <a:r>
              <a:rPr lang="en-US" sz="3600" b="1" dirty="0" err="1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600" b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600" b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600" b="1" dirty="0" err="1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Lăn</a:t>
            </a:r>
            <a:endParaRPr lang="en-US" sz="3600" b="1" dirty="0">
              <a:solidFill>
                <a:srgbClr val="7F7F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70B9B8-4F82-4848-ACE2-520119D62E7C}"/>
              </a:ext>
            </a:extLst>
          </p:cNvPr>
          <p:cNvSpPr txBox="1"/>
          <p:nvPr/>
        </p:nvSpPr>
        <p:spPr>
          <a:xfrm>
            <a:off x="3843254" y="814321"/>
            <a:ext cx="32306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1FB7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ngày</a:t>
            </a:r>
          </a:p>
          <a:p>
            <a:r>
              <a:rPr lang="en-US" sz="3200" b="1" dirty="0" err="1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lái</a:t>
            </a:r>
            <a:r>
              <a:rPr lang="en-US" sz="3200" b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3200" b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một </a:t>
            </a:r>
            <a:r>
              <a:rPr lang="en-US" sz="3200" b="1" dirty="0" err="1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endParaRPr lang="en-US" sz="3200" b="1" dirty="0">
              <a:solidFill>
                <a:srgbClr val="7F7F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9A7A46-AE4F-4EDD-B956-4F952907089A}"/>
              </a:ext>
            </a:extLst>
          </p:cNvPr>
          <p:cNvSpPr txBox="1"/>
          <p:nvPr/>
        </p:nvSpPr>
        <p:spPr>
          <a:xfrm>
            <a:off x="4572000" y="2704612"/>
            <a:ext cx="27355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FB7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ngày</a:t>
            </a:r>
          </a:p>
          <a:p>
            <a:r>
              <a:rPr lang="en-US" sz="2800" b="1" dirty="0" err="1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b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800" b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đạp</a:t>
            </a:r>
            <a:r>
              <a:rPr lang="en-US" sz="2800" b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r>
              <a:rPr lang="en-US" sz="2800" b="1" dirty="0" err="1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800" b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đạp</a:t>
            </a:r>
            <a:r>
              <a:rPr lang="en-US" sz="2800" b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endParaRPr lang="en-US" sz="2800" b="1" dirty="0">
              <a:solidFill>
                <a:srgbClr val="7F7F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CF9552-2573-4D1E-9A43-5FCF90CB3563}"/>
              </a:ext>
            </a:extLst>
          </p:cNvPr>
          <p:cNvSpPr txBox="1"/>
          <p:nvPr/>
        </p:nvSpPr>
        <p:spPr>
          <a:xfrm>
            <a:off x="497490" y="4488180"/>
            <a:ext cx="2293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solidFill>
                  <a:srgbClr val="1FB7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ngày</a:t>
            </a:r>
          </a:p>
          <a:p>
            <a:r>
              <a:rPr lang="it-IT" sz="1200" b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 xe Scooter/E-Scooter</a:t>
            </a:r>
            <a:endParaRPr lang="en-US" sz="1200" b="1" dirty="0">
              <a:solidFill>
                <a:srgbClr val="7F7F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51B8C3-2F64-4C1A-A426-947C0BE8DFB7}"/>
              </a:ext>
            </a:extLst>
          </p:cNvPr>
          <p:cNvSpPr txBox="1"/>
          <p:nvPr/>
        </p:nvSpPr>
        <p:spPr>
          <a:xfrm>
            <a:off x="3111893" y="4488180"/>
            <a:ext cx="2293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1FB7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ngày</a:t>
            </a:r>
          </a:p>
          <a:p>
            <a:r>
              <a:rPr lang="en-US" sz="1200" b="1" dirty="0" err="1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1200" b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1200" b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buýt</a:t>
            </a:r>
            <a:endParaRPr lang="en-US" sz="1200" b="1" dirty="0">
              <a:solidFill>
                <a:srgbClr val="7F7F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9EBCF5-8F82-4E03-957F-EA55A3350DD2}"/>
              </a:ext>
            </a:extLst>
          </p:cNvPr>
          <p:cNvSpPr txBox="1"/>
          <p:nvPr/>
        </p:nvSpPr>
        <p:spPr>
          <a:xfrm>
            <a:off x="5109986" y="4488179"/>
            <a:ext cx="2293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1FB7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ngày</a:t>
            </a:r>
          </a:p>
          <a:p>
            <a:r>
              <a:rPr lang="en-US" sz="1200" b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Uber, Lyft </a:t>
            </a:r>
            <a:r>
              <a:rPr lang="en-US" sz="1200" b="1" dirty="0" err="1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1200" b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1200" b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taxi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B21187-C21C-414B-81C9-3BFDE3AD7EE3}"/>
              </a:ext>
            </a:extLst>
          </p:cNvPr>
          <p:cNvSpPr txBox="1"/>
          <p:nvPr/>
        </p:nvSpPr>
        <p:spPr>
          <a:xfrm>
            <a:off x="7893893" y="4488180"/>
            <a:ext cx="2293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1FB7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Day</a:t>
            </a:r>
          </a:p>
          <a:p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Carpool</a:t>
            </a:r>
          </a:p>
        </p:txBody>
      </p:sp>
      <p:pic>
        <p:nvPicPr>
          <p:cNvPr id="25" name="Picture 24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id="{0B821FA8-8344-44E6-A999-DB1D32D31C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436" y="1651777"/>
            <a:ext cx="1509591" cy="150959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FC95B22-B2E4-4867-BF10-5085BA7FA6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8573" y="2603772"/>
            <a:ext cx="1626274" cy="1626274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7DF732FC-0F55-432C-89D4-3E70C69DE7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9177" y="4114181"/>
            <a:ext cx="604830" cy="604830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741A06E8-54F4-4BEF-8B98-F83F075E58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7834" y="4172113"/>
            <a:ext cx="488965" cy="488965"/>
          </a:xfrm>
          <a:prstGeom prst="rect">
            <a:avLst/>
          </a:prstGeom>
        </p:spPr>
      </p:pic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57F6503F-D5B6-47C2-9511-3E26D57290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3532" y="781133"/>
            <a:ext cx="2320722" cy="172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2737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5EAA2-9665-4EA4-B676-FD5738B61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Facility Rating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43677A-5E2E-4C22-AC39-3B7906BD301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D849402-4170-CE4A-A196-BDEB35909225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5164910-0085-4EAD-B5EF-34FD48325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" y="819031"/>
            <a:ext cx="3657600" cy="18390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0AAA2FF-614F-4CF0-B33F-02CF846483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697" y="814525"/>
            <a:ext cx="3657600" cy="183493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A2EB624-715A-4C05-9B67-8AE0DBB116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040" y="2879538"/>
            <a:ext cx="3657600" cy="183901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2D67B42-35E8-49C5-90B6-A2AD8402A8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2697" y="2879537"/>
            <a:ext cx="3657600" cy="183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5311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E86BA15-FA7C-4ADC-9093-AB058DACA4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26" r="34868"/>
          <a:stretch/>
        </p:blipFill>
        <p:spPr>
          <a:xfrm>
            <a:off x="5156200" y="0"/>
            <a:ext cx="39878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15EAA2-9665-4EA4-B676-FD5738B61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43677A-5E2E-4C22-AC39-3B7906BD301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D849402-4170-CE4A-A196-BDEB35909225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A11D0B-BD24-42B1-9273-98D100CF3947}"/>
              </a:ext>
            </a:extLst>
          </p:cNvPr>
          <p:cNvSpPr txBox="1"/>
          <p:nvPr/>
        </p:nvSpPr>
        <p:spPr>
          <a:xfrm>
            <a:off x="266945" y="1283910"/>
            <a:ext cx="3230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Concerns by Mode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18FEC57-3FCA-4C43-8664-D8523B74B071}"/>
              </a:ext>
            </a:extLst>
          </p:cNvPr>
          <p:cNvGrpSpPr/>
          <p:nvPr/>
        </p:nvGrpSpPr>
        <p:grpSpPr>
          <a:xfrm>
            <a:off x="5610939" y="2962394"/>
            <a:ext cx="421481" cy="369332"/>
            <a:chOff x="5610939" y="2962394"/>
            <a:chExt cx="421481" cy="369332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60CAC46-D40C-411D-8877-CB43B2860B6A}"/>
                </a:ext>
              </a:extLst>
            </p:cNvPr>
            <p:cNvSpPr/>
            <p:nvPr/>
          </p:nvSpPr>
          <p:spPr>
            <a:xfrm>
              <a:off x="5669280" y="3009900"/>
              <a:ext cx="304800" cy="2743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6486CFD-F6DF-4C00-A42D-84D4B1AE1E79}"/>
                </a:ext>
              </a:extLst>
            </p:cNvPr>
            <p:cNvSpPr txBox="1"/>
            <p:nvPr/>
          </p:nvSpPr>
          <p:spPr>
            <a:xfrm>
              <a:off x="5610939" y="2962394"/>
              <a:ext cx="4214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87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CA66288-1464-406F-82EC-72321C4D3404}"/>
              </a:ext>
            </a:extLst>
          </p:cNvPr>
          <p:cNvSpPr txBox="1"/>
          <p:nvPr/>
        </p:nvSpPr>
        <p:spPr>
          <a:xfrm rot="3176009">
            <a:off x="6214996" y="1772264"/>
            <a:ext cx="2295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Monterey Road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32CAA69-DC3D-4B6E-A876-2C34092E9A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619" y="1722832"/>
            <a:ext cx="5476320" cy="3257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2136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EED67E3-50A1-44AB-A61F-7F598C2191B4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5F5F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B069EF70-AA73-4A31-B69A-5AFE706892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616" b="12627"/>
          <a:stretch/>
        </p:blipFill>
        <p:spPr>
          <a:xfrm>
            <a:off x="2301948" y="0"/>
            <a:ext cx="678942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15EAA2-9665-4EA4-B676-FD5738B61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945" y="232741"/>
            <a:ext cx="3596911" cy="119042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Bạn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cải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43677A-5E2E-4C22-AC39-3B7906BD301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D849402-4170-CE4A-A196-BDEB35909225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8078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BTP header.jpg">
            <a:extLst>
              <a:ext uri="{FF2B5EF4-FFF2-40B4-BE49-F238E27FC236}">
                <a16:creationId xmlns:a16="http://schemas.microsoft.com/office/drawing/2014/main" id="{93FD010F-5A27-491A-A7BF-8D7D1E2A2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34217"/>
            <a:ext cx="9141515" cy="1690826"/>
          </a:xfrm>
          <a:prstGeom prst="rect">
            <a:avLst/>
          </a:prstGeom>
        </p:spPr>
      </p:pic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0EAD9DF5-0731-4670-B261-0EA72526FF8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34413" y="4868863"/>
            <a:ext cx="509587" cy="274637"/>
          </a:xfrm>
        </p:spPr>
        <p:txBody>
          <a:bodyPr/>
          <a:lstStyle/>
          <a:p>
            <a:fld id="{7D849402-4170-CE4A-A196-BDEB35909225}" type="slidenum">
              <a:rPr lang="en-US" sz="1050" smtClean="0">
                <a:solidFill>
                  <a:schemeClr val="bg1"/>
                </a:solidFill>
              </a:rPr>
              <a:pPr/>
              <a:t>16</a:t>
            </a:fld>
            <a:endParaRPr lang="en-US" sz="105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DD1222-4407-4713-9FDB-5F19EBF9B9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405" y="906985"/>
            <a:ext cx="2853813" cy="285381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73143820-0E3E-446D-AA8A-0B4F1C00AD06}"/>
              </a:ext>
            </a:extLst>
          </p:cNvPr>
          <p:cNvSpPr/>
          <p:nvPr/>
        </p:nvSpPr>
        <p:spPr>
          <a:xfrm>
            <a:off x="457200" y="1821426"/>
            <a:ext cx="4247535" cy="1460090"/>
          </a:xfrm>
          <a:prstGeom prst="wedgeRoundRectCallout">
            <a:avLst>
              <a:gd name="adj1" fmla="val 59202"/>
              <a:gd name="adj2" fmla="val -44066"/>
              <a:gd name="adj3" fmla="val 16667"/>
            </a:avLst>
          </a:prstGeom>
          <a:ln w="76200"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HÃY KHẢO SÁT NGAY BÂY GIỜ!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367BB0-8C5C-CC79-2D7D-B00BA596B958}"/>
              </a:ext>
            </a:extLst>
          </p:cNvPr>
          <p:cNvSpPr txBox="1"/>
          <p:nvPr/>
        </p:nvSpPr>
        <p:spPr>
          <a:xfrm>
            <a:off x="669637" y="922394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 err="1">
                <a:solidFill>
                  <a:schemeClr val="bg1"/>
                </a:solidFill>
                <a:effectLst/>
                <a:latin typeface="Nunito Sans" pitchFamily="2" charset="0"/>
              </a:rPr>
              <a:t>Hạn</a:t>
            </a:r>
            <a:r>
              <a:rPr lang="en-US" b="1" i="0" dirty="0">
                <a:solidFill>
                  <a:schemeClr val="bg1"/>
                </a:solidFill>
                <a:effectLst/>
                <a:latin typeface="Nunito Sans" pitchFamily="2" charset="0"/>
              </a:rPr>
              <a:t> </a:t>
            </a:r>
            <a:r>
              <a:rPr lang="en-US" b="1" i="0" dirty="0" err="1">
                <a:solidFill>
                  <a:schemeClr val="bg1"/>
                </a:solidFill>
                <a:effectLst/>
                <a:latin typeface="Nunito Sans" pitchFamily="2" charset="0"/>
              </a:rPr>
              <a:t>chót</a:t>
            </a:r>
            <a:r>
              <a:rPr lang="en-US" b="1" i="0" dirty="0">
                <a:solidFill>
                  <a:schemeClr val="bg1"/>
                </a:solidFill>
                <a:effectLst/>
                <a:latin typeface="Nunito Sans" pitchFamily="2" charset="0"/>
              </a:rPr>
              <a:t> </a:t>
            </a:r>
            <a:r>
              <a:rPr lang="en-US" b="1" i="0" dirty="0" err="1">
                <a:solidFill>
                  <a:schemeClr val="bg1"/>
                </a:solidFill>
                <a:effectLst/>
                <a:latin typeface="Nunito Sans" pitchFamily="2" charset="0"/>
              </a:rPr>
              <a:t>tham</a:t>
            </a:r>
            <a:r>
              <a:rPr lang="en-US" b="1" i="0" dirty="0">
                <a:solidFill>
                  <a:schemeClr val="bg1"/>
                </a:solidFill>
                <a:effectLst/>
                <a:latin typeface="Nunito Sans" pitchFamily="2" charset="0"/>
              </a:rPr>
              <a:t> </a:t>
            </a:r>
            <a:r>
              <a:rPr lang="en-US" b="1" i="0" dirty="0" err="1">
                <a:solidFill>
                  <a:schemeClr val="bg1"/>
                </a:solidFill>
                <a:effectLst/>
                <a:latin typeface="Nunito Sans" pitchFamily="2" charset="0"/>
              </a:rPr>
              <a:t>gia</a:t>
            </a:r>
            <a:r>
              <a:rPr lang="en-US" b="1" i="0" dirty="0">
                <a:solidFill>
                  <a:schemeClr val="bg1"/>
                </a:solidFill>
                <a:effectLst/>
                <a:latin typeface="Nunito Sans" pitchFamily="2" charset="0"/>
              </a:rPr>
              <a:t> cuộc khảo sát này </a:t>
            </a:r>
            <a:r>
              <a:rPr lang="en-US" b="1" i="0" dirty="0" err="1">
                <a:solidFill>
                  <a:schemeClr val="bg1"/>
                </a:solidFill>
                <a:effectLst/>
                <a:latin typeface="Nunito Sans" pitchFamily="2" charset="0"/>
              </a:rPr>
              <a:t>là</a:t>
            </a:r>
            <a:r>
              <a:rPr lang="en-US" b="1" i="0" dirty="0">
                <a:solidFill>
                  <a:schemeClr val="bg1"/>
                </a:solidFill>
                <a:effectLst/>
                <a:latin typeface="Nunito Sans" pitchFamily="2" charset="0"/>
              </a:rPr>
              <a:t> Thứ </a:t>
            </a:r>
            <a:r>
              <a:rPr lang="en-US" b="1" i="0" dirty="0" err="1">
                <a:solidFill>
                  <a:schemeClr val="bg1"/>
                </a:solidFill>
                <a:effectLst/>
                <a:latin typeface="Nunito Sans" pitchFamily="2" charset="0"/>
              </a:rPr>
              <a:t>Sáu</a:t>
            </a:r>
            <a:r>
              <a:rPr lang="en-US" b="1" i="0" dirty="0">
                <a:solidFill>
                  <a:schemeClr val="bg1"/>
                </a:solidFill>
                <a:effectLst/>
                <a:latin typeface="Nunito Sans" pitchFamily="2" charset="0"/>
              </a:rPr>
              <a:t>, ngày 30 tháng 12 năm 2022.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0054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BTP header.jpg">
            <a:extLst>
              <a:ext uri="{FF2B5EF4-FFF2-40B4-BE49-F238E27FC236}">
                <a16:creationId xmlns:a16="http://schemas.microsoft.com/office/drawing/2014/main" id="{93FD010F-5A27-491A-A7BF-8D7D1E2A2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34217"/>
            <a:ext cx="9141515" cy="1690826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95EF469-AF36-4609-81E7-8681455E0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931875"/>
            <a:ext cx="8229600" cy="857250"/>
          </a:xfrm>
        </p:spPr>
        <p:txBody>
          <a:bodyPr>
            <a:normAutofit/>
          </a:bodyPr>
          <a:lstStyle/>
          <a:p>
            <a:r>
              <a:rPr lang="vi-VN" sz="3600" i="1"/>
              <a:t>Cảm Ơn Quý Vị!</a:t>
            </a:r>
            <a:endParaRPr lang="en-US" sz="3600" i="1" dirty="0"/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0EAD9DF5-0731-4670-B261-0EA72526FF8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34413" y="4868863"/>
            <a:ext cx="509587" cy="274637"/>
          </a:xfrm>
        </p:spPr>
        <p:txBody>
          <a:bodyPr/>
          <a:lstStyle/>
          <a:p>
            <a:fld id="{7D849402-4170-CE4A-A196-BDEB35909225}" type="slidenum">
              <a:rPr lang="en-US" sz="1050" smtClean="0">
                <a:solidFill>
                  <a:schemeClr val="bg1"/>
                </a:solidFill>
              </a:rPr>
              <a:pPr/>
              <a:t>17</a:t>
            </a:fld>
            <a:endParaRPr lang="en-US" sz="105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550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5ED3EA0-FF37-448E-9501-89A122B486CB}"/>
              </a:ext>
            </a:extLst>
          </p:cNvPr>
          <p:cNvSpPr/>
          <p:nvPr/>
        </p:nvSpPr>
        <p:spPr>
          <a:xfrm>
            <a:off x="129540" y="4488180"/>
            <a:ext cx="1531620" cy="5791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15EAA2-9665-4EA4-B676-FD5738B61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đích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cuộc họp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nay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43677A-5E2E-4C22-AC39-3B7906BD301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D849402-4170-CE4A-A196-BDEB35909225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C9D84E-099B-47D0-B01E-E76D3C17024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266944" y="2409410"/>
            <a:ext cx="4818988" cy="1077139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0" indent="0">
              <a:buNone/>
            </a:pP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1: </a:t>
            </a:r>
            <a:r>
              <a:rPr lang="en-US" dirty="0" err="1"/>
              <a:t>Thuyết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ngắn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đáp</a:t>
            </a:r>
            <a:endParaRPr lang="en-US" dirty="0"/>
          </a:p>
          <a:p>
            <a:pPr marL="0" indent="0">
              <a:buNone/>
            </a:pP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2: </a:t>
            </a:r>
            <a:r>
              <a:rPr lang="en-US" dirty="0" err="1"/>
              <a:t>Dán</a:t>
            </a:r>
            <a:r>
              <a:rPr lang="en-US" dirty="0"/>
              <a:t> </a:t>
            </a:r>
            <a:r>
              <a:rPr lang="en-US" dirty="0" err="1"/>
              <a:t>xung</a:t>
            </a:r>
            <a:r>
              <a:rPr lang="en-US" dirty="0"/>
              <a:t> </a:t>
            </a:r>
            <a:r>
              <a:rPr lang="en-US" dirty="0" err="1"/>
              <a:t>quanh</a:t>
            </a:r>
            <a:r>
              <a:rPr lang="en-US" dirty="0"/>
              <a:t>: Open House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71474E79-D29F-45F0-97B8-B68BB975F54C}"/>
              </a:ext>
            </a:extLst>
          </p:cNvPr>
          <p:cNvSpPr txBox="1">
            <a:spLocks/>
          </p:cNvSpPr>
          <p:nvPr/>
        </p:nvSpPr>
        <p:spPr>
          <a:xfrm>
            <a:off x="266944" y="1109560"/>
            <a:ext cx="8511296" cy="107713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i="1" dirty="0">
                <a:solidFill>
                  <a:srgbClr val="1FB7CC"/>
                </a:solidFill>
              </a:rPr>
              <a:t>Thu </a:t>
            </a:r>
            <a:r>
              <a:rPr lang="en-US" sz="2400" b="1" i="1" dirty="0" err="1">
                <a:solidFill>
                  <a:srgbClr val="1FB7CC"/>
                </a:solidFill>
              </a:rPr>
              <a:t>thập</a:t>
            </a:r>
            <a:r>
              <a:rPr lang="en-US" sz="2400" b="1" i="1" dirty="0">
                <a:solidFill>
                  <a:srgbClr val="1FB7CC"/>
                </a:solidFill>
              </a:rPr>
              <a:t> </a:t>
            </a:r>
            <a:r>
              <a:rPr lang="en-US" sz="2400" b="1" i="1" dirty="0" err="1">
                <a:solidFill>
                  <a:srgbClr val="1FB7CC"/>
                </a:solidFill>
              </a:rPr>
              <a:t>các</a:t>
            </a:r>
            <a:r>
              <a:rPr lang="en-US" sz="2400" b="1" i="1" dirty="0">
                <a:solidFill>
                  <a:srgbClr val="1FB7CC"/>
                </a:solidFill>
              </a:rPr>
              <a:t> </a:t>
            </a:r>
            <a:r>
              <a:rPr lang="en-US" sz="2400" b="1" i="1" dirty="0" err="1">
                <a:solidFill>
                  <a:srgbClr val="1FB7CC"/>
                </a:solidFill>
              </a:rPr>
              <a:t>mối</a:t>
            </a:r>
            <a:r>
              <a:rPr lang="en-US" sz="2400" b="1" i="1" dirty="0">
                <a:solidFill>
                  <a:srgbClr val="1FB7CC"/>
                </a:solidFill>
              </a:rPr>
              <a:t> </a:t>
            </a:r>
            <a:r>
              <a:rPr lang="en-US" sz="2400" b="1" i="1" dirty="0" err="1">
                <a:solidFill>
                  <a:srgbClr val="1FB7CC"/>
                </a:solidFill>
              </a:rPr>
              <a:t>quan</a:t>
            </a:r>
            <a:r>
              <a:rPr lang="en-US" sz="2400" b="1" i="1" dirty="0">
                <a:solidFill>
                  <a:srgbClr val="1FB7CC"/>
                </a:solidFill>
              </a:rPr>
              <a:t> </a:t>
            </a:r>
            <a:r>
              <a:rPr lang="en-US" sz="2400" b="1" i="1" dirty="0" err="1">
                <a:solidFill>
                  <a:srgbClr val="1FB7CC"/>
                </a:solidFill>
              </a:rPr>
              <a:t>tâm</a:t>
            </a:r>
            <a:r>
              <a:rPr lang="en-US" sz="2400" b="1" i="1" dirty="0">
                <a:solidFill>
                  <a:srgbClr val="1FB7CC"/>
                </a:solidFill>
              </a:rPr>
              <a:t> </a:t>
            </a:r>
            <a:r>
              <a:rPr lang="en-US" sz="2400" b="1" i="1" dirty="0" err="1">
                <a:solidFill>
                  <a:srgbClr val="1FB7CC"/>
                </a:solidFill>
              </a:rPr>
              <a:t>và</a:t>
            </a:r>
            <a:r>
              <a:rPr lang="en-US" sz="2400" b="1" i="1" dirty="0">
                <a:solidFill>
                  <a:srgbClr val="1FB7CC"/>
                </a:solidFill>
              </a:rPr>
              <a:t> </a:t>
            </a:r>
            <a:r>
              <a:rPr lang="en-US" sz="2400" b="1" i="1" dirty="0" err="1">
                <a:solidFill>
                  <a:srgbClr val="1FB7CC"/>
                </a:solidFill>
              </a:rPr>
              <a:t>đề</a:t>
            </a:r>
            <a:r>
              <a:rPr lang="en-US" sz="2400" b="1" i="1" dirty="0">
                <a:solidFill>
                  <a:srgbClr val="1FB7CC"/>
                </a:solidFill>
              </a:rPr>
              <a:t> </a:t>
            </a:r>
            <a:r>
              <a:rPr lang="en-US" sz="2400" b="1" i="1" dirty="0" err="1">
                <a:solidFill>
                  <a:srgbClr val="1FB7CC"/>
                </a:solidFill>
              </a:rPr>
              <a:t>xuất</a:t>
            </a:r>
            <a:r>
              <a:rPr lang="en-US" sz="2400" b="1" i="1" dirty="0">
                <a:solidFill>
                  <a:srgbClr val="1FB7CC"/>
                </a:solidFill>
              </a:rPr>
              <a:t> của </a:t>
            </a:r>
            <a:r>
              <a:rPr lang="en-US" sz="2400" b="1" i="1" dirty="0" err="1">
                <a:solidFill>
                  <a:srgbClr val="1FB7CC"/>
                </a:solidFill>
              </a:rPr>
              <a:t>cộng</a:t>
            </a:r>
            <a:r>
              <a:rPr lang="en-US" sz="2400" b="1" i="1" dirty="0">
                <a:solidFill>
                  <a:srgbClr val="1FB7CC"/>
                </a:solidFill>
              </a:rPr>
              <a:t> đồng </a:t>
            </a:r>
            <a:r>
              <a:rPr lang="en-US" sz="2400" b="1" i="1" dirty="0" err="1">
                <a:solidFill>
                  <a:srgbClr val="1FB7CC"/>
                </a:solidFill>
              </a:rPr>
              <a:t>về</a:t>
            </a:r>
            <a:r>
              <a:rPr lang="en-US" sz="2400" b="1" i="1" dirty="0">
                <a:solidFill>
                  <a:srgbClr val="1FB7CC"/>
                </a:solidFill>
              </a:rPr>
              <a:t> </a:t>
            </a:r>
            <a:r>
              <a:rPr lang="en-US" sz="2400" b="1" i="1" dirty="0" err="1">
                <a:solidFill>
                  <a:srgbClr val="1FB7CC"/>
                </a:solidFill>
              </a:rPr>
              <a:t>giao</a:t>
            </a:r>
            <a:r>
              <a:rPr lang="en-US" sz="2400" b="1" i="1" dirty="0">
                <a:solidFill>
                  <a:srgbClr val="1FB7CC"/>
                </a:solidFill>
              </a:rPr>
              <a:t> </a:t>
            </a:r>
            <a:r>
              <a:rPr lang="en-US" sz="2400" b="1" i="1" dirty="0" err="1">
                <a:solidFill>
                  <a:srgbClr val="1FB7CC"/>
                </a:solidFill>
              </a:rPr>
              <a:t>thông</a:t>
            </a:r>
            <a:r>
              <a:rPr lang="en-US" sz="2400" b="1" i="1" dirty="0">
                <a:solidFill>
                  <a:srgbClr val="1FB7CC"/>
                </a:solidFill>
              </a:rPr>
              <a:t> </a:t>
            </a:r>
            <a:r>
              <a:rPr lang="en-US" sz="2400" b="1" i="1" dirty="0" err="1">
                <a:solidFill>
                  <a:srgbClr val="1FB7CC"/>
                </a:solidFill>
              </a:rPr>
              <a:t>vận</a:t>
            </a:r>
            <a:r>
              <a:rPr lang="en-US" sz="2400" b="1" i="1" dirty="0">
                <a:solidFill>
                  <a:srgbClr val="1FB7CC"/>
                </a:solidFill>
              </a:rPr>
              <a:t> </a:t>
            </a:r>
            <a:r>
              <a:rPr lang="en-US" sz="2400" b="1" i="1" dirty="0" err="1">
                <a:solidFill>
                  <a:srgbClr val="1FB7CC"/>
                </a:solidFill>
              </a:rPr>
              <a:t>tải</a:t>
            </a:r>
            <a:r>
              <a:rPr lang="en-US" sz="2400" b="1" i="1" dirty="0">
                <a:solidFill>
                  <a:srgbClr val="1FB7CC"/>
                </a:solidFill>
              </a:rPr>
              <a:t> trong </a:t>
            </a:r>
            <a:r>
              <a:rPr lang="en-US" sz="2400" b="1" i="1" dirty="0" err="1">
                <a:solidFill>
                  <a:srgbClr val="1FB7CC"/>
                </a:solidFill>
              </a:rPr>
              <a:t>và</a:t>
            </a:r>
            <a:r>
              <a:rPr lang="en-US" sz="2400" b="1" i="1" dirty="0">
                <a:solidFill>
                  <a:srgbClr val="1FB7CC"/>
                </a:solidFill>
              </a:rPr>
              <a:t> </a:t>
            </a:r>
            <a:r>
              <a:rPr lang="en-US" sz="2400" b="1" i="1" dirty="0" err="1">
                <a:solidFill>
                  <a:srgbClr val="1FB7CC"/>
                </a:solidFill>
              </a:rPr>
              <a:t>xung</a:t>
            </a:r>
            <a:r>
              <a:rPr lang="en-US" sz="2400" b="1" i="1" dirty="0">
                <a:solidFill>
                  <a:srgbClr val="1FB7CC"/>
                </a:solidFill>
              </a:rPr>
              <a:t> </a:t>
            </a:r>
            <a:r>
              <a:rPr lang="en-US" sz="2400" b="1" i="1" dirty="0" err="1">
                <a:solidFill>
                  <a:srgbClr val="1FB7CC"/>
                </a:solidFill>
              </a:rPr>
              <a:t>quanh</a:t>
            </a:r>
            <a:r>
              <a:rPr lang="en-US" sz="2400" b="1" i="1" dirty="0">
                <a:solidFill>
                  <a:srgbClr val="1FB7CC"/>
                </a:solidFill>
              </a:rPr>
              <a:t> </a:t>
            </a:r>
            <a:r>
              <a:rPr lang="en-US" sz="2400" b="1" i="1" dirty="0" err="1">
                <a:solidFill>
                  <a:srgbClr val="1FB7CC"/>
                </a:solidFill>
              </a:rPr>
              <a:t>ranh</a:t>
            </a:r>
            <a:r>
              <a:rPr lang="en-US" sz="2400" b="1" i="1" dirty="0">
                <a:solidFill>
                  <a:srgbClr val="1FB7CC"/>
                </a:solidFill>
              </a:rPr>
              <a:t> </a:t>
            </a:r>
            <a:r>
              <a:rPr lang="en-US" sz="2400" b="1" i="1" dirty="0" err="1">
                <a:solidFill>
                  <a:srgbClr val="1FB7CC"/>
                </a:solidFill>
              </a:rPr>
              <a:t>giới</a:t>
            </a:r>
            <a:r>
              <a:rPr lang="en-US" sz="2400" b="1" i="1" dirty="0">
                <a:solidFill>
                  <a:srgbClr val="1FB7CC"/>
                </a:solidFill>
              </a:rPr>
              <a:t> </a:t>
            </a:r>
            <a:r>
              <a:rPr lang="en-US" sz="2400" b="1" i="1" dirty="0" err="1">
                <a:solidFill>
                  <a:srgbClr val="1FB7CC"/>
                </a:solidFill>
              </a:rPr>
              <a:t>nghiên</a:t>
            </a:r>
            <a:r>
              <a:rPr lang="en-US" sz="2400" b="1" i="1" dirty="0">
                <a:solidFill>
                  <a:srgbClr val="1FB7CC"/>
                </a:solidFill>
              </a:rPr>
              <a:t> </a:t>
            </a:r>
            <a:r>
              <a:rPr lang="en-US" sz="2400" b="1" i="1" dirty="0" err="1">
                <a:solidFill>
                  <a:srgbClr val="1FB7CC"/>
                </a:solidFill>
              </a:rPr>
              <a:t>cứu</a:t>
            </a:r>
            <a:r>
              <a:rPr lang="en-US" sz="2400" b="1" i="1" dirty="0">
                <a:solidFill>
                  <a:srgbClr val="1FB7CC"/>
                </a:solidFill>
              </a:rPr>
              <a:t>.</a:t>
            </a:r>
            <a:endParaRPr lang="en-US" sz="2400" b="1" i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380661-F52F-4A08-9FB2-A2679CA4FB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83"/>
          <a:stretch/>
        </p:blipFill>
        <p:spPr>
          <a:xfrm>
            <a:off x="-801343" y="7833488"/>
            <a:ext cx="9144000" cy="925284"/>
          </a:xfrm>
          <a:prstGeom prst="rect">
            <a:avLst/>
          </a:prstGeom>
        </p:spPr>
      </p:pic>
      <p:pic>
        <p:nvPicPr>
          <p:cNvPr id="10" name="Picture 9" descr="A picture containing text, bottle, sign, outdoor&#10;&#10;Description automatically generated">
            <a:extLst>
              <a:ext uri="{FF2B5EF4-FFF2-40B4-BE49-F238E27FC236}">
                <a16:creationId xmlns:a16="http://schemas.microsoft.com/office/drawing/2014/main" id="{94D51038-3BFB-4509-BBC8-6B3D328B3A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0396" y="4559952"/>
            <a:ext cx="1710866" cy="424401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8FDECC6D-C810-4C9A-9AC7-86348016B1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695" y="4475589"/>
            <a:ext cx="2390384" cy="523494"/>
          </a:xfrm>
          <a:prstGeom prst="rect">
            <a:avLst/>
          </a:prstGeom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28FA32B5-82A5-48D3-8054-A1B324F57C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6186" y="4589330"/>
            <a:ext cx="1549762" cy="365647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BC0E2DCF-DC7C-47C6-8E0F-A7F001A66B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40042" y="4509970"/>
            <a:ext cx="785174" cy="443677"/>
          </a:xfrm>
          <a:prstGeom prst="rect">
            <a:avLst/>
          </a:prstGeom>
        </p:spPr>
      </p:pic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D56FA1AB-BD61-46D9-819E-CBEB6F4918C7}"/>
              </a:ext>
            </a:extLst>
          </p:cNvPr>
          <p:cNvSpPr txBox="1">
            <a:spLocks/>
          </p:cNvSpPr>
          <p:nvPr/>
        </p:nvSpPr>
        <p:spPr>
          <a:xfrm>
            <a:off x="129540" y="4144176"/>
            <a:ext cx="8732520" cy="4244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400" dirty="0"/>
              <a:t> Project Partners:                                                                                  Project funded by: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4EB5FF4-929A-4294-BACD-EB20CEBA45F4}"/>
              </a:ext>
            </a:extLst>
          </p:cNvPr>
          <p:cNvCxnSpPr>
            <a:cxnSpLocks/>
          </p:cNvCxnSpPr>
          <p:nvPr/>
        </p:nvCxnSpPr>
        <p:spPr>
          <a:xfrm>
            <a:off x="5325425" y="4475589"/>
            <a:ext cx="0" cy="591711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02171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81F8B3E-5969-492B-BD27-0DCF74118A78}"/>
              </a:ext>
            </a:extLst>
          </p:cNvPr>
          <p:cNvCxnSpPr>
            <a:cxnSpLocks/>
          </p:cNvCxnSpPr>
          <p:nvPr/>
        </p:nvCxnSpPr>
        <p:spPr>
          <a:xfrm>
            <a:off x="334983" y="1863217"/>
            <a:ext cx="8595657" cy="0"/>
          </a:xfrm>
          <a:prstGeom prst="straightConnector1">
            <a:avLst/>
          </a:prstGeom>
          <a:ln w="130175">
            <a:solidFill>
              <a:srgbClr val="1FB7CC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715EAA2-9665-4EA4-B676-FD5738B61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Project Timeline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43677A-5E2E-4C22-AC39-3B7906BD301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848186" y="4869656"/>
            <a:ext cx="509666" cy="273844"/>
          </a:xfrm>
        </p:spPr>
        <p:txBody>
          <a:bodyPr/>
          <a:lstStyle/>
          <a:p>
            <a:fld id="{7D849402-4170-CE4A-A196-BDEB35909225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0F82A3D-821C-4B5D-BA33-F47B8CC8D4BE}"/>
              </a:ext>
            </a:extLst>
          </p:cNvPr>
          <p:cNvSpPr/>
          <p:nvPr/>
        </p:nvSpPr>
        <p:spPr>
          <a:xfrm>
            <a:off x="334983" y="1360932"/>
            <a:ext cx="2027904" cy="1004573"/>
          </a:xfrm>
          <a:prstGeom prst="round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20000"/>
              </a:spcBef>
            </a:pPr>
            <a:r>
              <a:rPr lang="en-US" sz="1600" b="1" dirty="0">
                <a:latin typeface="Arial"/>
                <a:cs typeface="Arial"/>
              </a:rPr>
              <a:t>Cuộc họp </a:t>
            </a:r>
            <a:r>
              <a:rPr lang="en-US" sz="1600" b="1" dirty="0" err="1">
                <a:latin typeface="Arial"/>
                <a:cs typeface="Arial"/>
              </a:rPr>
              <a:t>cộng</a:t>
            </a:r>
            <a:r>
              <a:rPr lang="en-US" sz="1600" b="1" dirty="0">
                <a:latin typeface="Arial"/>
                <a:cs typeface="Arial"/>
              </a:rPr>
              <a:t> đồng 1</a:t>
            </a:r>
          </a:p>
          <a:p>
            <a:pPr algn="ctr">
              <a:spcBef>
                <a:spcPct val="20000"/>
              </a:spcBef>
            </a:pPr>
            <a:r>
              <a:rPr lang="en-US" sz="1600" b="1" dirty="0">
                <a:latin typeface="Arial"/>
                <a:cs typeface="Arial"/>
              </a:rPr>
              <a:t>TỐI NAY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737DF63-92A7-422E-8E90-AE1857D76A48}"/>
              </a:ext>
            </a:extLst>
          </p:cNvPr>
          <p:cNvSpPr/>
          <p:nvPr/>
        </p:nvSpPr>
        <p:spPr>
          <a:xfrm>
            <a:off x="3192975" y="1355979"/>
            <a:ext cx="2027904" cy="1004573"/>
          </a:xfrm>
          <a:prstGeom prst="roundRect">
            <a:avLst/>
          </a:prstGeom>
          <a:solidFill>
            <a:srgbClr val="1FB7CC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20000"/>
              </a:spcBef>
            </a:pPr>
            <a:r>
              <a:rPr lang="en-US" sz="1600" b="1" dirty="0">
                <a:latin typeface="Arial"/>
                <a:cs typeface="Arial"/>
              </a:rPr>
              <a:t>Cuộc họp </a:t>
            </a:r>
            <a:r>
              <a:rPr lang="en-US" sz="1600" b="1" dirty="0" err="1">
                <a:latin typeface="Arial"/>
                <a:cs typeface="Arial"/>
              </a:rPr>
              <a:t>cộng</a:t>
            </a:r>
            <a:r>
              <a:rPr lang="en-US" sz="1600" b="1" dirty="0">
                <a:latin typeface="Arial"/>
                <a:cs typeface="Arial"/>
              </a:rPr>
              <a:t> đồng 2</a:t>
            </a:r>
          </a:p>
          <a:p>
            <a:pPr algn="ctr">
              <a:spcBef>
                <a:spcPct val="20000"/>
              </a:spcBef>
            </a:pPr>
            <a:r>
              <a:rPr lang="en-US" sz="1600" b="1" dirty="0">
                <a:latin typeface="Arial"/>
                <a:cs typeface="Arial"/>
              </a:rPr>
              <a:t>XUÂN 2023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4D8EBA6-DD7E-49A1-AB10-68B9F2BEAB26}"/>
              </a:ext>
            </a:extLst>
          </p:cNvPr>
          <p:cNvSpPr/>
          <p:nvPr/>
        </p:nvSpPr>
        <p:spPr>
          <a:xfrm>
            <a:off x="6223475" y="1355979"/>
            <a:ext cx="2027904" cy="1004573"/>
          </a:xfrm>
          <a:prstGeom prst="roundRect">
            <a:avLst/>
          </a:prstGeom>
          <a:solidFill>
            <a:srgbClr val="1FB7CC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20000"/>
              </a:spcBef>
            </a:pPr>
            <a:r>
              <a:rPr lang="en-US" sz="1600" b="1" dirty="0" err="1">
                <a:latin typeface="Arial"/>
                <a:cs typeface="Arial"/>
              </a:rPr>
              <a:t>Báo</a:t>
            </a:r>
            <a:r>
              <a:rPr lang="en-US" sz="1600" b="1" dirty="0">
                <a:latin typeface="Arial"/>
                <a:cs typeface="Arial"/>
              </a:rPr>
              <a:t> </a:t>
            </a:r>
            <a:r>
              <a:rPr lang="en-US" sz="1600" b="1" dirty="0" err="1">
                <a:latin typeface="Arial"/>
                <a:cs typeface="Arial"/>
              </a:rPr>
              <a:t>cáo</a:t>
            </a:r>
            <a:r>
              <a:rPr lang="en-US" sz="1600" b="1" dirty="0">
                <a:latin typeface="Arial"/>
                <a:cs typeface="Arial"/>
              </a:rPr>
              <a:t> </a:t>
            </a:r>
            <a:r>
              <a:rPr lang="en-US" sz="1600" b="1" dirty="0" err="1">
                <a:latin typeface="Arial"/>
                <a:cs typeface="Arial"/>
              </a:rPr>
              <a:t>dự</a:t>
            </a:r>
            <a:r>
              <a:rPr lang="en-US" sz="1600" b="1" dirty="0">
                <a:latin typeface="Arial"/>
                <a:cs typeface="Arial"/>
              </a:rPr>
              <a:t> </a:t>
            </a:r>
            <a:r>
              <a:rPr lang="en-US" sz="1600" b="1" dirty="0" err="1">
                <a:latin typeface="Arial"/>
                <a:cs typeface="Arial"/>
              </a:rPr>
              <a:t>thảo</a:t>
            </a:r>
            <a:r>
              <a:rPr lang="en-US" sz="1600" b="1" dirty="0">
                <a:latin typeface="Arial"/>
                <a:cs typeface="Arial"/>
              </a:rPr>
              <a:t> </a:t>
            </a:r>
            <a:r>
              <a:rPr lang="en-US" sz="1600" b="1" dirty="0" err="1">
                <a:latin typeface="Arial"/>
                <a:cs typeface="Arial"/>
              </a:rPr>
              <a:t>công</a:t>
            </a:r>
            <a:r>
              <a:rPr lang="en-US" sz="1600" b="1" dirty="0">
                <a:latin typeface="Arial"/>
                <a:cs typeface="Arial"/>
              </a:rPr>
              <a:t> </a:t>
            </a:r>
            <a:r>
              <a:rPr lang="en-US" sz="1600" b="1" dirty="0" err="1">
                <a:latin typeface="Arial"/>
                <a:cs typeface="Arial"/>
              </a:rPr>
              <a:t>khai</a:t>
            </a:r>
            <a:endParaRPr lang="en-US" sz="1600" b="1" dirty="0">
              <a:latin typeface="Arial"/>
              <a:cs typeface="Arial"/>
            </a:endParaRPr>
          </a:p>
          <a:p>
            <a:pPr algn="ctr">
              <a:spcBef>
                <a:spcPct val="20000"/>
              </a:spcBef>
            </a:pPr>
            <a:r>
              <a:rPr lang="en-US" sz="1600" b="1" dirty="0">
                <a:latin typeface="Arial"/>
                <a:cs typeface="Arial"/>
              </a:rPr>
              <a:t>MÙA HÈ 2023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95E305E-CD12-45BF-BC03-0BA2F92AB73D}"/>
              </a:ext>
            </a:extLst>
          </p:cNvPr>
          <p:cNvCxnSpPr/>
          <p:nvPr/>
        </p:nvCxnSpPr>
        <p:spPr>
          <a:xfrm>
            <a:off x="2765105" y="1872875"/>
            <a:ext cx="0" cy="1005840"/>
          </a:xfrm>
          <a:prstGeom prst="line">
            <a:avLst/>
          </a:prstGeom>
          <a:ln w="38100">
            <a:solidFill>
              <a:srgbClr val="1FB7C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A846DEDE-0910-4D12-AA88-81963A1DEDBD}"/>
              </a:ext>
            </a:extLst>
          </p:cNvPr>
          <p:cNvSpPr/>
          <p:nvPr/>
        </p:nvSpPr>
        <p:spPr>
          <a:xfrm>
            <a:off x="1965005" y="2878080"/>
            <a:ext cx="1600200" cy="1600200"/>
          </a:xfrm>
          <a:prstGeom prst="roundRect">
            <a:avLst/>
          </a:prstGeom>
          <a:noFill/>
          <a:ln w="38100">
            <a:solidFill>
              <a:srgbClr val="1FB7C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phản</a:t>
            </a: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hồi</a:t>
            </a: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endParaRPr lang="en-US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cải</a:t>
            </a: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tải</a:t>
            </a:r>
            <a:endParaRPr lang="en-US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B15878D-7880-4294-A974-9C4542500775}"/>
              </a:ext>
            </a:extLst>
          </p:cNvPr>
          <p:cNvCxnSpPr/>
          <p:nvPr/>
        </p:nvCxnSpPr>
        <p:spPr>
          <a:xfrm>
            <a:off x="5706425" y="1872875"/>
            <a:ext cx="0" cy="1005840"/>
          </a:xfrm>
          <a:prstGeom prst="line">
            <a:avLst/>
          </a:prstGeom>
          <a:ln w="38100">
            <a:solidFill>
              <a:srgbClr val="1FB7C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5246CD03-18BB-4C4B-BDA9-5D41778BD0FA}"/>
              </a:ext>
            </a:extLst>
          </p:cNvPr>
          <p:cNvSpPr/>
          <p:nvPr/>
        </p:nvSpPr>
        <p:spPr>
          <a:xfrm>
            <a:off x="4906325" y="2878080"/>
            <a:ext cx="1600200" cy="1600200"/>
          </a:xfrm>
          <a:prstGeom prst="roundRect">
            <a:avLst/>
          </a:prstGeom>
          <a:noFill/>
          <a:ln w="38100">
            <a:solidFill>
              <a:srgbClr val="1FB7C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 </a:t>
            </a:r>
            <a:r>
              <a:rPr lang="en-US" sz="1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chỉnh</a:t>
            </a: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cải</a:t>
            </a: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tải</a:t>
            </a: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của </a:t>
            </a:r>
            <a:r>
              <a:rPr lang="en-US" sz="1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đồng</a:t>
            </a:r>
          </a:p>
        </p:txBody>
      </p:sp>
    </p:spTree>
    <p:extLst>
      <p:ext uri="{BB962C8B-B14F-4D97-AF65-F5344CB8AC3E}">
        <p14:creationId xmlns:p14="http://schemas.microsoft.com/office/powerpoint/2010/main" val="8094938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5EAA2-9665-4EA4-B676-FD5738B61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đích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của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43677A-5E2E-4C22-AC39-3B7906BD301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300959" y="5841206"/>
            <a:ext cx="509666" cy="273844"/>
          </a:xfrm>
        </p:spPr>
        <p:txBody>
          <a:bodyPr/>
          <a:lstStyle/>
          <a:p>
            <a:fld id="{7D849402-4170-CE4A-A196-BDEB35909225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C9D84E-099B-47D0-B01E-E76D3C17024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266945" y="771673"/>
            <a:ext cx="8532599" cy="1649413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vi-VN" dirty="0"/>
              <a:t>Cải thiện khả năng tiếp cận, tính di động và an toàn cho mọi lứa tuổi và khả năng và cho mọi phương thức vận chuyển</a:t>
            </a:r>
          </a:p>
          <a:p>
            <a:endParaRPr lang="vi-VN" dirty="0"/>
          </a:p>
          <a:p>
            <a:r>
              <a:rPr lang="vi-VN" dirty="0"/>
              <a:t>Thu hút cư dân và các tổ chức cộng đồng tiến hành phân tích và đưa ra khuyến nghị</a:t>
            </a:r>
            <a:endParaRPr lang="en-US" dirty="0"/>
          </a:p>
          <a:p>
            <a:pPr marL="457200" indent="-457200"/>
            <a:endParaRPr lang="en-US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718E8B83-A790-49E6-8F5E-F09A5B657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452" y="3190378"/>
            <a:ext cx="2743200" cy="1968005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7297BB2F-BB36-4242-87F4-7760A96677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1748" y="3186045"/>
            <a:ext cx="2828925" cy="1957619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6E718E4F-366C-469F-AD75-164AADBE90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0673" y="3186211"/>
            <a:ext cx="4619625" cy="1957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870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E4CB490-BCF0-41DE-8AA3-0B70C8653C36}"/>
              </a:ext>
            </a:extLst>
          </p:cNvPr>
          <p:cNvGrpSpPr/>
          <p:nvPr/>
        </p:nvGrpSpPr>
        <p:grpSpPr>
          <a:xfrm>
            <a:off x="-5496025" y="0"/>
            <a:ext cx="14640025" cy="5143500"/>
            <a:chOff x="368300" y="569204"/>
            <a:chExt cx="14557664" cy="5684308"/>
          </a:xfrm>
        </p:grpSpPr>
        <p:pic>
          <p:nvPicPr>
            <p:cNvPr id="10" name="Picture 9" descr="Map&#10;&#10;Description automatically generated">
              <a:extLst>
                <a:ext uri="{FF2B5EF4-FFF2-40B4-BE49-F238E27FC236}">
                  <a16:creationId xmlns:a16="http://schemas.microsoft.com/office/drawing/2014/main" id="{7D1F5927-81D6-4A05-A210-D380222BC2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98000"/>
            </a:blip>
            <a:srcRect t="12267"/>
            <a:stretch/>
          </p:blipFill>
          <p:spPr>
            <a:xfrm>
              <a:off x="5781964" y="569204"/>
              <a:ext cx="9144000" cy="5684308"/>
            </a:xfrm>
            <a:prstGeom prst="rect">
              <a:avLst/>
            </a:prstGeom>
          </p:spPr>
        </p:pic>
        <p:pic>
          <p:nvPicPr>
            <p:cNvPr id="9" name="Picture 8" descr="Map&#10;&#10;Description automatically generated">
              <a:extLst>
                <a:ext uri="{FF2B5EF4-FFF2-40B4-BE49-F238E27FC236}">
                  <a16:creationId xmlns:a16="http://schemas.microsoft.com/office/drawing/2014/main" id="{EF2E8F4E-6595-4992-912B-2B1D114BFB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98000"/>
            </a:blip>
            <a:srcRect l="4063" t="31563" r="91493" b="67065"/>
            <a:stretch/>
          </p:blipFill>
          <p:spPr>
            <a:xfrm>
              <a:off x="368300" y="987488"/>
              <a:ext cx="406400" cy="263461"/>
            </a:xfrm>
            <a:prstGeom prst="rect">
              <a:avLst/>
            </a:prstGeom>
          </p:spPr>
        </p:pic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43677A-5E2E-4C22-AC39-3B7906BD301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D849402-4170-CE4A-A196-BDEB35909225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B6670EB9-902F-4B1D-9C65-A714F32E7CFC}"/>
              </a:ext>
            </a:extLst>
          </p:cNvPr>
          <p:cNvSpPr txBox="1">
            <a:spLocks/>
          </p:cNvSpPr>
          <p:nvPr/>
        </p:nvSpPr>
        <p:spPr>
          <a:xfrm>
            <a:off x="4086502" y="1504874"/>
            <a:ext cx="4802665" cy="1532982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en-US" sz="2400" b="1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Dân</a:t>
            </a:r>
            <a:r>
              <a:rPr lang="en-US" sz="24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số: 80,000</a:t>
            </a:r>
          </a:p>
          <a:p>
            <a:pPr marL="0" indent="0" algn="r">
              <a:buFont typeface="Arial"/>
              <a:buNone/>
            </a:pPr>
            <a:r>
              <a:rPr lang="en-US" sz="2400" b="1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trang</a:t>
            </a:r>
            <a:r>
              <a:rPr lang="en-US" sz="24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chủ</a:t>
            </a:r>
            <a:r>
              <a:rPr lang="en-US" sz="24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23,824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67D4926-1AE8-41A3-AF25-F19E77760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945" y="232741"/>
            <a:ext cx="8224983" cy="33646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0661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5EAA2-9665-4EA4-B676-FD5738B61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755" y="232741"/>
            <a:ext cx="8965246" cy="33646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vi-VN" sz="2300" dirty="0">
                <a:latin typeface="Arial" panose="020B0604020202020204" pitchFamily="34" charset="0"/>
                <a:cs typeface="Arial" panose="020B0604020202020204" pitchFamily="34" charset="0"/>
              </a:rPr>
              <a:t>Cơ sở vật chất đa phương thức hiện có và hiệu quả hoạt động</a:t>
            </a: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43677A-5E2E-4C22-AC39-3B7906BD301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D849402-4170-CE4A-A196-BDEB35909225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C9D84E-099B-47D0-B01E-E76D3C17024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266944" y="771673"/>
            <a:ext cx="5047833" cy="37639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vi-VN" dirty="0"/>
              <a:t>Mạng lưới xe đạp và người đi bộ</a:t>
            </a:r>
            <a:endParaRPr lang="en-US" dirty="0"/>
          </a:p>
          <a:p>
            <a:pPr lvl="1"/>
            <a:r>
              <a:rPr lang="en-US" dirty="0"/>
              <a:t>Class II, Class II buffered</a:t>
            </a:r>
          </a:p>
          <a:p>
            <a:pPr lvl="1"/>
            <a:r>
              <a:rPr lang="en-US" dirty="0"/>
              <a:t>Sidewalks and Crosswalks</a:t>
            </a:r>
          </a:p>
          <a:p>
            <a:r>
              <a:rPr lang="en-US" dirty="0"/>
              <a:t>Dịch vụ </a:t>
            </a:r>
            <a:r>
              <a:rPr lang="en-US" dirty="0" err="1"/>
              <a:t>quá</a:t>
            </a:r>
            <a:r>
              <a:rPr lang="en-US" dirty="0"/>
              <a:t> </a:t>
            </a:r>
            <a:r>
              <a:rPr lang="en-US" dirty="0" err="1"/>
              <a:t>cảnh</a:t>
            </a:r>
            <a:endParaRPr lang="en-US" dirty="0"/>
          </a:p>
          <a:p>
            <a:pPr lvl="1"/>
            <a:r>
              <a:rPr lang="en-US" dirty="0"/>
              <a:t>Bus routes RAPID 568, 68, and 66</a:t>
            </a:r>
          </a:p>
          <a:p>
            <a:pPr lvl="1"/>
            <a:r>
              <a:rPr lang="en-US" dirty="0"/>
              <a:t>Caltrain</a:t>
            </a:r>
          </a:p>
          <a:p>
            <a:r>
              <a:rPr lang="en-US" dirty="0"/>
              <a:t>On-Street Parking</a:t>
            </a:r>
          </a:p>
        </p:txBody>
      </p:sp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CB1D1CD-4254-4077-BDE3-0EB33A00E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875" y="2857500"/>
            <a:ext cx="9144000" cy="2286000"/>
          </a:xfrm>
          <a:prstGeom prst="rect">
            <a:avLst/>
          </a:prstGeom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5B182A9B-625F-4365-802A-50DD208AA6A6}"/>
              </a:ext>
            </a:extLst>
          </p:cNvPr>
          <p:cNvSpPr txBox="1">
            <a:spLocks/>
          </p:cNvSpPr>
          <p:nvPr/>
        </p:nvSpPr>
        <p:spPr>
          <a:xfrm>
            <a:off x="5352878" y="771673"/>
            <a:ext cx="3829222" cy="3763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dirty="0"/>
              <a:t>Lưu lượng giao thông</a:t>
            </a:r>
          </a:p>
          <a:p>
            <a:r>
              <a:rPr lang="vi-VN" dirty="0"/>
              <a:t>tốc độ xe cơ giới</a:t>
            </a:r>
          </a:p>
          <a:p>
            <a:r>
              <a:rPr lang="vi-VN" dirty="0"/>
              <a:t>Tai nạn giao thông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1017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5EAA2-9665-4EA4-B676-FD5738B61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endParaRPr lang="en-US" sz="2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43677A-5E2E-4C22-AC39-3B7906BD301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300959" y="5841206"/>
            <a:ext cx="509666" cy="273844"/>
          </a:xfrm>
        </p:spPr>
        <p:txBody>
          <a:bodyPr/>
          <a:lstStyle/>
          <a:p>
            <a:fld id="{7D849402-4170-CE4A-A196-BDEB35909225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C9D84E-099B-47D0-B01E-E76D3C17024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266945" y="771673"/>
            <a:ext cx="8532599" cy="1649413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dirty="0"/>
          </a:p>
          <a:p>
            <a:endParaRPr lang="en-US" dirty="0"/>
          </a:p>
          <a:p>
            <a:pPr marL="457200" indent="-457200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0B3BA0-3BA8-4F67-9248-341469EC37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75" r="32952"/>
          <a:stretch/>
        </p:blipFill>
        <p:spPr>
          <a:xfrm>
            <a:off x="0" y="0"/>
            <a:ext cx="9141515" cy="522504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D81FD25-08B6-49CE-9926-CFCA9640DDAC}"/>
              </a:ext>
            </a:extLst>
          </p:cNvPr>
          <p:cNvSpPr/>
          <p:nvPr/>
        </p:nvSpPr>
        <p:spPr>
          <a:xfrm>
            <a:off x="1558636" y="4229818"/>
            <a:ext cx="1863437" cy="28401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CB4E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 II Buffered Bike Lane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086C165-2F31-490C-AAF0-33EE12BD55DD}"/>
              </a:ext>
            </a:extLst>
          </p:cNvPr>
          <p:cNvSpPr/>
          <p:nvPr/>
        </p:nvSpPr>
        <p:spPr>
          <a:xfrm>
            <a:off x="180108" y="1189552"/>
            <a:ext cx="1863437" cy="28401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CB4E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Caltrain Capitol Station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A507544-DE8F-42D7-B95D-62BE5F331F84}"/>
              </a:ext>
            </a:extLst>
          </p:cNvPr>
          <p:cNvSpPr/>
          <p:nvPr/>
        </p:nvSpPr>
        <p:spPr>
          <a:xfrm>
            <a:off x="5548745" y="3050750"/>
            <a:ext cx="2268344" cy="28401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CB4E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lối băng qua đường tiêu chuẩn</a:t>
            </a:r>
            <a:endParaRPr lang="en-US" sz="105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D7C51B8-B1A1-48E6-BB3E-1570CC1EE29B}"/>
              </a:ext>
            </a:extLst>
          </p:cNvPr>
          <p:cNvCxnSpPr>
            <a:stCxn id="8" idx="2"/>
          </p:cNvCxnSpPr>
          <p:nvPr/>
        </p:nvCxnSpPr>
        <p:spPr>
          <a:xfrm flipH="1">
            <a:off x="928255" y="1473570"/>
            <a:ext cx="183572" cy="1006394"/>
          </a:xfrm>
          <a:prstGeom prst="line">
            <a:avLst/>
          </a:prstGeom>
          <a:solidFill>
            <a:schemeClr val="bg1"/>
          </a:solidFill>
          <a:ln w="28575">
            <a:solidFill>
              <a:srgbClr val="4CB4E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0B06F6D-913B-4907-A2F9-575350FB4A2A}"/>
              </a:ext>
            </a:extLst>
          </p:cNvPr>
          <p:cNvCxnSpPr>
            <a:cxnSpLocks/>
            <a:endCxn id="5" idx="0"/>
          </p:cNvCxnSpPr>
          <p:nvPr/>
        </p:nvCxnSpPr>
        <p:spPr>
          <a:xfrm>
            <a:off x="2382982" y="3837709"/>
            <a:ext cx="107373" cy="392109"/>
          </a:xfrm>
          <a:prstGeom prst="line">
            <a:avLst/>
          </a:prstGeom>
          <a:solidFill>
            <a:schemeClr val="bg1"/>
          </a:solidFill>
          <a:ln w="28575">
            <a:solidFill>
              <a:srgbClr val="4CB4E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5F8AF97-2E10-4D41-8096-05D29BC69300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4814455" y="3050750"/>
            <a:ext cx="734290" cy="142009"/>
          </a:xfrm>
          <a:prstGeom prst="line">
            <a:avLst/>
          </a:prstGeom>
          <a:solidFill>
            <a:schemeClr val="bg1"/>
          </a:solidFill>
          <a:ln w="28575">
            <a:solidFill>
              <a:srgbClr val="4CB4E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41174316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B86C0EFE-5681-4BA4-AD9A-1DF35288E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706"/>
            <a:ext cx="9144000" cy="512608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43677A-5E2E-4C22-AC39-3B7906BD301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300959" y="5841206"/>
            <a:ext cx="509666" cy="273844"/>
          </a:xfrm>
        </p:spPr>
        <p:txBody>
          <a:bodyPr/>
          <a:lstStyle/>
          <a:p>
            <a:fld id="{7D849402-4170-CE4A-A196-BDEB35909225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C9D84E-099B-47D0-B01E-E76D3C17024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266945" y="771673"/>
            <a:ext cx="8532599" cy="1649413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dirty="0"/>
          </a:p>
          <a:p>
            <a:endParaRPr lang="en-US" dirty="0"/>
          </a:p>
          <a:p>
            <a:pPr marL="457200" indent="-457200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2BB383-AA75-4E6C-9A0D-0FA700E736DC}"/>
              </a:ext>
            </a:extLst>
          </p:cNvPr>
          <p:cNvSpPr txBox="1"/>
          <p:nvPr/>
        </p:nvSpPr>
        <p:spPr>
          <a:xfrm rot="18996462">
            <a:off x="3932823" y="3784482"/>
            <a:ext cx="2219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Branham Lane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56DE65-3BF1-4472-95A1-94FE745FFD7C}"/>
              </a:ext>
            </a:extLst>
          </p:cNvPr>
          <p:cNvSpPr txBox="1"/>
          <p:nvPr/>
        </p:nvSpPr>
        <p:spPr>
          <a:xfrm rot="2499441">
            <a:off x="6420426" y="3403227"/>
            <a:ext cx="2219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Monterey Road</a:t>
            </a:r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72F27FA0-5C8B-4F76-82D0-041681A4AF79}"/>
              </a:ext>
            </a:extLst>
          </p:cNvPr>
          <p:cNvSpPr/>
          <p:nvPr/>
        </p:nvSpPr>
        <p:spPr>
          <a:xfrm>
            <a:off x="169725" y="4389188"/>
            <a:ext cx="172236" cy="148479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6F8995-58E0-4A1A-8B74-C71755BD83A0}"/>
              </a:ext>
            </a:extLst>
          </p:cNvPr>
          <p:cNvSpPr txBox="1"/>
          <p:nvPr/>
        </p:nvSpPr>
        <p:spPr>
          <a:xfrm>
            <a:off x="11144" y="4491125"/>
            <a:ext cx="5745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8E2D5D2-8CE9-4F4E-8A7A-127B163821A1}"/>
              </a:ext>
            </a:extLst>
          </p:cNvPr>
          <p:cNvSpPr/>
          <p:nvPr/>
        </p:nvSpPr>
        <p:spPr>
          <a:xfrm>
            <a:off x="5754533" y="4371827"/>
            <a:ext cx="1540124" cy="28401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CB4E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dừng</a:t>
            </a:r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buýt</a:t>
            </a:r>
            <a:endParaRPr lang="en-US" sz="105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31AC260-9F86-4EA4-897A-68EA4FADC022}"/>
              </a:ext>
            </a:extLst>
          </p:cNvPr>
          <p:cNvCxnSpPr>
            <a:cxnSpLocks/>
            <a:stCxn id="33" idx="3"/>
          </p:cNvCxnSpPr>
          <p:nvPr/>
        </p:nvCxnSpPr>
        <p:spPr>
          <a:xfrm>
            <a:off x="4577381" y="2733198"/>
            <a:ext cx="554133" cy="3965"/>
          </a:xfrm>
          <a:prstGeom prst="line">
            <a:avLst/>
          </a:prstGeom>
          <a:solidFill>
            <a:schemeClr val="bg1"/>
          </a:solidFill>
          <a:ln w="28575">
            <a:solidFill>
              <a:srgbClr val="4CB4E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605AB56-3F89-43D6-BBC2-94C685C8268A}"/>
              </a:ext>
            </a:extLst>
          </p:cNvPr>
          <p:cNvCxnSpPr>
            <a:cxnSpLocks/>
          </p:cNvCxnSpPr>
          <p:nvPr/>
        </p:nvCxnSpPr>
        <p:spPr>
          <a:xfrm flipV="1">
            <a:off x="7294656" y="4177146"/>
            <a:ext cx="166017" cy="336690"/>
          </a:xfrm>
          <a:prstGeom prst="line">
            <a:avLst/>
          </a:prstGeom>
          <a:solidFill>
            <a:schemeClr val="bg1"/>
          </a:solidFill>
          <a:ln w="28575">
            <a:solidFill>
              <a:srgbClr val="4CB4E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61FE3A56-90E1-49C1-916B-0A24B595E8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148" y="2756552"/>
            <a:ext cx="3012326" cy="1501667"/>
          </a:xfrm>
          <a:prstGeom prst="rect">
            <a:avLst/>
          </a:prstGeom>
          <a:ln w="38100">
            <a:solidFill>
              <a:srgbClr val="4CB4E7"/>
            </a:solidFill>
          </a:ln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8B242FA2-F574-40D3-A65A-0A49E39E0A1B}"/>
              </a:ext>
            </a:extLst>
          </p:cNvPr>
          <p:cNvSpPr/>
          <p:nvPr/>
        </p:nvSpPr>
        <p:spPr>
          <a:xfrm>
            <a:off x="3231339" y="2591189"/>
            <a:ext cx="1346042" cy="28401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CB4E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ngã tư đường sắt</a:t>
            </a:r>
            <a:endParaRPr lang="en-US" sz="105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6962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BTP header.jpg">
            <a:extLst>
              <a:ext uri="{FF2B5EF4-FFF2-40B4-BE49-F238E27FC236}">
                <a16:creationId xmlns:a16="http://schemas.microsoft.com/office/drawing/2014/main" id="{93FD010F-5A27-491A-A7BF-8D7D1E2A2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34217"/>
            <a:ext cx="9141515" cy="1690826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95EF469-AF36-4609-81E7-8681455E0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931875"/>
            <a:ext cx="8229600" cy="857250"/>
          </a:xfrm>
        </p:spPr>
        <p:txBody>
          <a:bodyPr>
            <a:normAutofit/>
          </a:bodyPr>
          <a:lstStyle/>
          <a:p>
            <a:pPr algn="ctr"/>
            <a:r>
              <a:rPr lang="en-US" sz="3600" i="1" dirty="0"/>
              <a:t>CHÚNG TÔI NGHE GÌ?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0EAD9DF5-0731-4670-B261-0EA72526FF8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34413" y="4868863"/>
            <a:ext cx="509587" cy="274637"/>
          </a:xfrm>
        </p:spPr>
        <p:txBody>
          <a:bodyPr/>
          <a:lstStyle/>
          <a:p>
            <a:fld id="{7D849402-4170-CE4A-A196-BDEB35909225}" type="slidenum">
              <a:rPr lang="en-US" sz="1050" smtClean="0">
                <a:solidFill>
                  <a:schemeClr val="bg1"/>
                </a:solidFill>
              </a:rPr>
              <a:pPr/>
              <a:t>9</a:t>
            </a:fld>
            <a:endParaRPr lang="en-US" sz="105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60714"/>
      </p:ext>
    </p:extLst>
  </p:cSld>
  <p:clrMapOvr>
    <a:masterClrMapping/>
  </p:clrMapOvr>
</p:sld>
</file>

<file path=ppt/theme/theme1.xml><?xml version="1.0" encoding="utf-8"?>
<a:theme xmlns:a="http://schemas.openxmlformats.org/drawingml/2006/main" name="VTA-PPT16x9-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3983458a-a908-4d5c-b6a9-f69efb44af01">
      <UserInfo>
        <DisplayName>Liu, Chao</DisplayName>
        <AccountId>56</AccountId>
        <AccountType/>
      </UserInfo>
    </SharedWithUsers>
    <lcf76f155ced4ddcb4097134ff3c332f xmlns="0bd4c6cc-0569-497b-8563-b77122c12bed">
      <Terms xmlns="http://schemas.microsoft.com/office/infopath/2007/PartnerControls"/>
    </lcf76f155ced4ddcb4097134ff3c332f>
    <TaxCatchAll xmlns="5ad581db-a1a2-4cd3-b3f0-6f5cd2eb2b1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19E5B85419ED342B73278CFF6C41800" ma:contentTypeVersion="14" ma:contentTypeDescription="Create a new document." ma:contentTypeScope="" ma:versionID="8b53f934c0ccc101f9754568d6f0de41">
  <xsd:schema xmlns:xsd="http://www.w3.org/2001/XMLSchema" xmlns:xs="http://www.w3.org/2001/XMLSchema" xmlns:p="http://schemas.microsoft.com/office/2006/metadata/properties" xmlns:ns2="0bd4c6cc-0569-497b-8563-b77122c12bed" xmlns:ns3="3983458a-a908-4d5c-b6a9-f69efb44af01" xmlns:ns4="5ad581db-a1a2-4cd3-b3f0-6f5cd2eb2b1c" targetNamespace="http://schemas.microsoft.com/office/2006/metadata/properties" ma:root="true" ma:fieldsID="241f9e73fdfd9f0000a1ac2b9b030204" ns2:_="" ns3:_="" ns4:_="">
    <xsd:import namespace="0bd4c6cc-0569-497b-8563-b77122c12bed"/>
    <xsd:import namespace="3983458a-a908-4d5c-b6a9-f69efb44af01"/>
    <xsd:import namespace="5ad581db-a1a2-4cd3-b3f0-6f5cd2eb2b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d4c6cc-0569-497b-8563-b77122c12be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7f93ce2d-8943-4111-bfb4-d51822eedb8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83458a-a908-4d5c-b6a9-f69efb44af01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d581db-a1a2-4cd3-b3f0-6f5cd2eb2b1c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898d96d6-048b-4198-acd1-1d2ffb232bd0}" ma:internalName="TaxCatchAll" ma:showField="CatchAllData" ma:web="3983458a-a908-4d5c-b6a9-f69efb44af0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haredContentType xmlns="Microsoft.SharePoint.Taxonomy.ContentTypeSync" SourceId="7f93ce2d-8943-4111-bfb4-d51822eedb8d" ContentTypeId="0x0101" PreviousValue="false" LastSyncTimeStamp="2019-07-23T18:30:50.88Z"/>
</file>

<file path=customXml/itemProps1.xml><?xml version="1.0" encoding="utf-8"?>
<ds:datastoreItem xmlns:ds="http://schemas.openxmlformats.org/officeDocument/2006/customXml" ds:itemID="{A1C2A058-FBA7-4A7D-918A-9EB999D9C3A1}">
  <ds:schemaRefs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purl.org/dc/dcmitype/"/>
    <ds:schemaRef ds:uri="http://purl.org/dc/elements/1.1/"/>
    <ds:schemaRef ds:uri="http://schemas.microsoft.com/office/2006/metadata/properties"/>
    <ds:schemaRef ds:uri="http://www.w3.org/XML/1998/namespace"/>
    <ds:schemaRef ds:uri="http://schemas.openxmlformats.org/package/2006/metadata/core-properties"/>
    <ds:schemaRef ds:uri="0bd4c6cc-0569-497b-8563-b77122c12bed"/>
    <ds:schemaRef ds:uri="3983458a-a908-4d5c-b6a9-f69efb44af01"/>
    <ds:schemaRef ds:uri="5ad581db-a1a2-4cd3-b3f0-6f5cd2eb2b1c"/>
  </ds:schemaRefs>
</ds:datastoreItem>
</file>

<file path=customXml/itemProps2.xml><?xml version="1.0" encoding="utf-8"?>
<ds:datastoreItem xmlns:ds="http://schemas.openxmlformats.org/officeDocument/2006/customXml" ds:itemID="{76F1C697-51F1-4915-BABE-2E22170642A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26009AE-A09D-49D5-8EA1-09B302F850E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bd4c6cc-0569-497b-8563-b77122c12bed"/>
    <ds:schemaRef ds:uri="3983458a-a908-4d5c-b6a9-f69efb44af01"/>
    <ds:schemaRef ds:uri="5ad581db-a1a2-4cd3-b3f0-6f5cd2eb2b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AC713EC8-566B-4F49-93C2-5B389EA3928C}">
  <ds:schemaRefs>
    <ds:schemaRef ds:uri="Microsoft.SharePoint.Taxonomy.ContentTypeSyn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1978</TotalTime>
  <Words>744</Words>
  <Application>Microsoft Office PowerPoint</Application>
  <PresentationFormat>On-screen Show (16:9)</PresentationFormat>
  <Paragraphs>127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Nunito Sans</vt:lpstr>
      <vt:lpstr>VTA-PPT16x9-template</vt:lpstr>
      <vt:lpstr>Kế hoạch Giao thông Vận tải Dựa vào Cộng đồng Hành lang Đường Monterey</vt:lpstr>
      <vt:lpstr>Mục đích cuộc họp và các hoạt động hôm nay</vt:lpstr>
      <vt:lpstr>Project Timeline</vt:lpstr>
      <vt:lpstr>Mục đích của dự án</vt:lpstr>
      <vt:lpstr>Ranh giới dự án</vt:lpstr>
      <vt:lpstr>Cơ sở vật chất đa phương thức hiện có và hiệu quả hoạt động</vt:lpstr>
      <vt:lpstr>PowerPoint Presentation</vt:lpstr>
      <vt:lpstr>PowerPoint Presentation</vt:lpstr>
      <vt:lpstr>CHÚNG TÔI NGHE GÌ?</vt:lpstr>
      <vt:lpstr>Sống, làm việc, kinh doanh riêng hoặc đi làm</vt:lpstr>
      <vt:lpstr>Tuổi tác, Chủng tộc và Dân tộc</vt:lpstr>
      <vt:lpstr>Bạn ___ bao nhiêu ngày một tuần trên Phố Monterey?</vt:lpstr>
      <vt:lpstr>Facility Rating</vt:lpstr>
      <vt:lpstr>Địa điểm quan tâm</vt:lpstr>
      <vt:lpstr>Bạn muốn thấy những cải tiến nào?</vt:lpstr>
      <vt:lpstr>PowerPoint Presentation</vt:lpstr>
      <vt:lpstr>Cảm Ơn Quý Vị!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POTENTIAL FOR A  Countywide TDM Program</dc:title>
  <dc:creator>Tyree, Jay</dc:creator>
  <cp:lastModifiedBy>Lovato, David</cp:lastModifiedBy>
  <cp:revision>6</cp:revision>
  <cp:lastPrinted>2021-09-10T00:30:45Z</cp:lastPrinted>
  <dcterms:created xsi:type="dcterms:W3CDTF">2018-02-15T18:43:04Z</dcterms:created>
  <dcterms:modified xsi:type="dcterms:W3CDTF">2023-06-26T21:24:33Z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0x010100A19E5B85419ED342B73278CFF6C41800</vt:lpwstr>
  </property>
  <property fmtid="{D5CDD505-2E9C-101B-9397-08002B2CF9AE}" pid="3" name="Order">
    <vt:r8>91500</vt:r8>
  </property>
  <property fmtid="{D5CDD505-2E9C-101B-9397-08002B2CF9AE}" pid="4" name="_ExtendedDescription">
    <vt:lpwstr/>
  </property>
  <property fmtid="{D5CDD505-2E9C-101B-9397-08002B2CF9AE}" pid="5" name="TriggerFlowInfo">
    <vt:lpwstr/>
  </property>
  <property fmtid="{D5CDD505-2E9C-101B-9397-08002B2CF9AE}" pid="6" name="ComplianceAssetId">
    <vt:lpwstr/>
  </property>
  <property fmtid="{D5CDD505-2E9C-101B-9397-08002B2CF9AE}" pid="7" name="MediaServiceImageTags">
    <vt:lpwstr/>
  </property>
</Properties>
</file>