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7" r:id="rId2"/>
    <p:sldId id="284" r:id="rId3"/>
    <p:sldId id="298" r:id="rId4"/>
    <p:sldId id="282" r:id="rId5"/>
    <p:sldId id="285" r:id="rId6"/>
    <p:sldId id="300" r:id="rId7"/>
    <p:sldId id="306" r:id="rId8"/>
    <p:sldId id="301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ia, May" initials="GM" lastIdx="2" clrIdx="0">
    <p:extLst>
      <p:ext uri="{19B8F6BF-5375-455C-9EA6-DF929625EA0E}">
        <p15:presenceInfo xmlns:p15="http://schemas.microsoft.com/office/powerpoint/2012/main" userId="S-1-5-21-442532519-3082516516-2414598030-939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367"/>
    <a:srgbClr val="1A4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9" autoAdjust="0"/>
    <p:restoredTop sz="81298" autoAdjust="0"/>
  </p:normalViewPr>
  <p:slideViewPr>
    <p:cSldViewPr snapToGrid="0">
      <p:cViewPr varScale="1">
        <p:scale>
          <a:sx n="56" d="100"/>
          <a:sy n="56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A0A9-7CA6-4FF5-9274-381E5A4F77A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C7373-10A7-444E-ACBA-3AC0CDA25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5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7373-10A7-444E-ACBA-3AC0CDA25B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2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7373-10A7-444E-ACBA-3AC0CDA25B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3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7373-10A7-444E-ACBA-3AC0CDA25B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7373-10A7-444E-ACBA-3AC0CDA25B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7373-10A7-444E-ACBA-3AC0CDA25B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1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7373-10A7-444E-ACBA-3AC0CDA25B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2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7373-10A7-444E-ACBA-3AC0CDA25B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55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7373-10A7-444E-ACBA-3AC0CDA25B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6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7373-10A7-444E-ACBA-3AC0CDA25B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2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D2A5-21CA-4CC7-AC4C-EE2D8A6E03F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BAE3-391C-4447-BBD1-7858DBB4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7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D2A5-21CA-4CC7-AC4C-EE2D8A6E03F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BAE3-391C-4447-BBD1-7858DBB4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5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D2A5-21CA-4CC7-AC4C-EE2D8A6E03F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BAE3-391C-4447-BBD1-7858DBB4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D2A5-21CA-4CC7-AC4C-EE2D8A6E03F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BAE3-391C-4447-BBD1-7858DBB4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9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D2A5-21CA-4CC7-AC4C-EE2D8A6E03F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BAE3-391C-4447-BBD1-7858DBB4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2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D2A5-21CA-4CC7-AC4C-EE2D8A6E03F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BAE3-391C-4447-BBD1-7858DBB4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2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D2A5-21CA-4CC7-AC4C-EE2D8A6E03F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BAE3-391C-4447-BBD1-7858DBB4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6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D2A5-21CA-4CC7-AC4C-EE2D8A6E03F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BAE3-391C-4447-BBD1-7858DBB4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1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D2A5-21CA-4CC7-AC4C-EE2D8A6E03F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BAE3-391C-4447-BBD1-7858DBB4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D2A5-21CA-4CC7-AC4C-EE2D8A6E03F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BAE3-391C-4447-BBD1-7858DBB4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D2A5-21CA-4CC7-AC4C-EE2D8A6E03F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BAE3-391C-4447-BBD1-7858DBB4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ED2A5-21CA-4CC7-AC4C-EE2D8A6E03F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BAE3-391C-4447-BBD1-7858DBB4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4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cgov.org/sites/proc/DoingBusinesswiththeCounty/BidOpportunities/Pages/default.aspx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sccgov.supplier.ariba.com/regis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blipFill>
            <a:blip r:embed="rId4">
              <a:lum bright="-85000"/>
              <a:alphaModFix amt="32000"/>
            </a:blip>
            <a:tile tx="0" ty="0" sx="100000" sy="100000" flip="none" algn="tl"/>
          </a:blipFill>
          <a:effectLst>
            <a:glow rad="127000">
              <a:schemeClr val="accent3">
                <a:lumMod val="20000"/>
                <a:lumOff val="80000"/>
              </a:schemeClr>
            </a:glow>
            <a:outerShdw blurRad="1257300" dist="50800" dir="5400000" algn="ctr" rotWithShape="0">
              <a:schemeClr val="accent3">
                <a:lumMod val="20000"/>
                <a:lumOff val="80000"/>
                <a:alpha val="0"/>
              </a:schemeClr>
            </a:outerShdw>
            <a:reflection stA="30000"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57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7100" y="353180"/>
            <a:ext cx="1059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PROCUREMENT DEPARTMENT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250" y="3137257"/>
            <a:ext cx="9969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To promote fair and open competition, procure quality products and services and meet the needs of our customers while maintaining public trust.</a:t>
            </a:r>
          </a:p>
          <a:p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7870" y="1844596"/>
            <a:ext cx="253146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>Mission</a:t>
            </a:r>
          </a:p>
          <a:p>
            <a:pPr algn="ctr"/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4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74396"/>
            <a:ext cx="12311742" cy="14078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" y="168513"/>
            <a:ext cx="1135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CONTRACTING GUIDING PRINCIPLES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Board Policy Chapter 5</a:t>
            </a:r>
          </a:p>
          <a:p>
            <a:pPr algn="ctr"/>
            <a:endParaRPr lang="en-US" sz="3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0714" y="1811601"/>
            <a:ext cx="95903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Establishing an open and competitive process for individuals and organizations that do business with the County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Ensuring fairness and equal access to business opportunities in    the County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Promoting the most cost-effective use of taxpayer dollars and County resources in its contracting and solicitation processes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Increasing social and environmental awareness and responsibility and environmental sustainability in the County</a:t>
            </a:r>
          </a:p>
          <a:p>
            <a:pPr>
              <a:spcBef>
                <a:spcPts val="1800"/>
              </a:spcBef>
              <a:buClr>
                <a:schemeClr val="tx2">
                  <a:lumMod val="50000"/>
                  <a:lumOff val="50000"/>
                </a:schemeClr>
              </a:buClr>
              <a:buSzPct val="200000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55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4097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6150" y="208493"/>
            <a:ext cx="10299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CONTRACTING STRUCTURE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Hybrid Model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4400" y="691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8234" y="1610410"/>
            <a:ext cx="923813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Decentralized Purchasing and Contracting – procurement of professional services, public works, architects-engineers-construction project management and other related services contracts is handled by individual departments in a decentralized fashion</a:t>
            </a:r>
            <a:r>
              <a:rPr lang="en-US" sz="3200" dirty="0" smtClean="0">
                <a:latin typeface="Garamond" panose="02020404030301010803" pitchFamily="18" charset="0"/>
              </a:rPr>
              <a:t>.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Centralized  Purchasing and Contracting –Procurement Department acquires goods and services and non-professional services in a centralized manner.</a:t>
            </a:r>
          </a:p>
        </p:txBody>
      </p:sp>
    </p:spTree>
    <p:extLst>
      <p:ext uri="{BB962C8B-B14F-4D97-AF65-F5344CB8AC3E}">
        <p14:creationId xmlns:p14="http://schemas.microsoft.com/office/powerpoint/2010/main" val="21004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053" y="383957"/>
            <a:ext cx="1179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CENTRALIZED PURCHASING &amp; CONTRACTING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305" y="2230067"/>
            <a:ext cx="96139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dirty="0">
                <a:latin typeface="Garamond" panose="02020404030301010803" pitchFamily="18" charset="0"/>
              </a:rPr>
              <a:t>Patient-care related equipment, supplies, and services: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Garamond" panose="02020404030301010803" pitchFamily="18" charset="0"/>
              </a:rPr>
              <a:t>Distribution (Pharmacy, </a:t>
            </a:r>
            <a:r>
              <a:rPr lang="en-US" sz="2100" dirty="0" err="1">
                <a:latin typeface="Garamond" panose="02020404030301010803" pitchFamily="18" charset="0"/>
              </a:rPr>
              <a:t>Medi</a:t>
            </a:r>
            <a:r>
              <a:rPr lang="en-US" sz="2100" dirty="0">
                <a:latin typeface="Garamond" panose="02020404030301010803" pitchFamily="18" charset="0"/>
              </a:rPr>
              <a:t>-surgical, Laboratory, Diagnostic Imaging)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Garamond" panose="02020404030301010803" pitchFamily="18" charset="0"/>
              </a:rPr>
              <a:t>Blood and Blood Products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Garamond" panose="02020404030301010803" pitchFamily="18" charset="0"/>
              </a:rPr>
              <a:t>Dental Products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Garamond" panose="02020404030301010803" pitchFamily="18" charset="0"/>
              </a:rPr>
              <a:t>Linen &amp; Laundry Services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Garamond" panose="02020404030301010803" pitchFamily="18" charset="0"/>
              </a:rPr>
              <a:t>Glucose Monitors and Supplies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Garamond" panose="02020404030301010803" pitchFamily="18" charset="0"/>
              </a:rPr>
              <a:t>Cardiac Rhythm Management Devices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Garamond" panose="02020404030301010803" pitchFamily="18" charset="0"/>
              </a:rPr>
              <a:t>Reference Lab Testing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Garamond" panose="02020404030301010803" pitchFamily="18" charset="0"/>
              </a:rPr>
              <a:t>Trauma &amp; Total Joints Implants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Garamond" panose="02020404030301010803" pitchFamily="18" charset="0"/>
              </a:rPr>
              <a:t>Neuro Spine Implants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Garamond" panose="02020404030301010803" pitchFamily="18" charset="0"/>
              </a:rPr>
              <a:t>IV Pumps</a:t>
            </a:r>
            <a:endParaRPr lang="en-US" sz="2100" dirty="0"/>
          </a:p>
        </p:txBody>
      </p:sp>
      <p:sp>
        <p:nvSpPr>
          <p:cNvPr id="10" name="Rounded Rectangle 9"/>
          <p:cNvSpPr/>
          <p:nvPr/>
        </p:nvSpPr>
        <p:spPr>
          <a:xfrm>
            <a:off x="3132897" y="1420988"/>
            <a:ext cx="5531402" cy="639948"/>
          </a:xfrm>
          <a:prstGeom prst="roundRect">
            <a:avLst/>
          </a:prstGeom>
          <a:solidFill>
            <a:srgbClr val="1B436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aramond" panose="02020404030301010803" pitchFamily="18" charset="0"/>
              </a:rPr>
              <a:t>Medical Patient Care Contracting</a:t>
            </a: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599" y="318844"/>
            <a:ext cx="1118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CENTRALIZED PURCHASING &amp; CONTRACTING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6100" y="2471393"/>
            <a:ext cx="96139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Facility Maintenance Services and Supplies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Vehicles and Supplies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Furniture and Office Furnishings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Fuel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Janitorial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Moving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Traffic Equipment, Parts &amp; Supplies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Industrial Equipment and Supplies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Pest Control Services</a:t>
            </a:r>
          </a:p>
          <a:p>
            <a:pPr>
              <a:spcBef>
                <a:spcPts val="600"/>
              </a:spcBef>
            </a:pPr>
            <a:endParaRPr lang="en-US" sz="2200" dirty="0" smtClean="0">
              <a:latin typeface="Garamond" panose="02020404030301010803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37400" y="1541651"/>
            <a:ext cx="5531402" cy="639948"/>
          </a:xfrm>
          <a:prstGeom prst="roundRect">
            <a:avLst/>
          </a:prstGeom>
          <a:solidFill>
            <a:srgbClr val="1B436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aramond" panose="02020404030301010803" pitchFamily="18" charset="0"/>
              </a:rPr>
              <a:t>Facilities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599" y="318844"/>
            <a:ext cx="1118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CENTRALIZED PURCHASING &amp; CONTRACTING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6100" y="2241352"/>
            <a:ext cx="96139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Cleaning Supplies &amp; Chemicals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Uniforms and Garments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Shoes and Boots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Paper and Plastic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Recycling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Food and Food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Landfill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Safety Products and First Aid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Security and Monitoring Products and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Appliances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Landscape Services and Equipment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Document Storage and Destruction</a:t>
            </a:r>
          </a:p>
          <a:p>
            <a:pPr>
              <a:spcBef>
                <a:spcPts val="600"/>
              </a:spcBef>
            </a:pPr>
            <a:endParaRPr lang="en-US" dirty="0" smtClean="0">
              <a:latin typeface="Garamond" panose="02020404030301010803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37400" y="1412009"/>
            <a:ext cx="5531402" cy="639948"/>
          </a:xfrm>
          <a:prstGeom prst="roundRect">
            <a:avLst/>
          </a:prstGeom>
          <a:solidFill>
            <a:srgbClr val="1B436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aramond" panose="02020404030301010803" pitchFamily="18" charset="0"/>
              </a:rPr>
              <a:t>Institutional Contracting</a:t>
            </a: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7514" y="380399"/>
            <a:ext cx="1135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CENTRALIZED PURCHASING &amp; CONTRACTING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7851" y="2113900"/>
            <a:ext cx="96139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Technology: Hardware and Software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Computer Peripherals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Network and Storage Equipment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Telecommunication Equipment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Computer Training Courses: Instructor-Led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Multi-functional Devices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Office Supplies and Equipment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Printing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Services Awards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Oral Language Interpretation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Courier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Advertising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3319" y="1340130"/>
            <a:ext cx="7625361" cy="639948"/>
          </a:xfrm>
          <a:prstGeom prst="roundRect">
            <a:avLst/>
          </a:prstGeom>
          <a:solidFill>
            <a:srgbClr val="1B436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aramond" panose="02020404030301010803" pitchFamily="18" charset="0"/>
              </a:rPr>
              <a:t>IT/Telecommunication Contracting/Office Technology</a:t>
            </a: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349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REGISTER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 DO BUSINESS WITH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COUNTY OF SANTA CLARA</a:t>
            </a:r>
          </a:p>
          <a:p>
            <a:pPr algn="ctr"/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74" y="2248282"/>
            <a:ext cx="3257550" cy="76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85983" y="3273648"/>
            <a:ext cx="2930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B4367"/>
                </a:solidFill>
                <a:latin typeface="Arial Rounded MT Bold" panose="020F0704030504030204" pitchFamily="34" charset="0"/>
              </a:rPr>
              <a:t>http://www.bidsync.com/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2679" y="3263604"/>
            <a:ext cx="473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B4367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http://sccgov.supplier.ariba.com/register</a:t>
            </a:r>
            <a:endParaRPr lang="en-US" dirty="0">
              <a:solidFill>
                <a:srgbClr val="1B4367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3929" y="1492029"/>
            <a:ext cx="596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Supplier Enablement Program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700" y="3933895"/>
            <a:ext cx="7086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On-Site Registration Available after Presentation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36" y="2276048"/>
            <a:ext cx="3682190" cy="706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9532" y="5411568"/>
            <a:ext cx="1023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B4367"/>
                </a:solidFill>
                <a:latin typeface="Arial Rounded MT Bold" panose="020F0704030504030204" pitchFamily="34" charset="0"/>
                <a:hlinkClick r:id="rId6"/>
              </a:rPr>
              <a:t>https://www.sccgov.org/sites/proc/DoingBusinesswiththeCounty/BidOpportunities/Pages/default.aspx</a:t>
            </a:r>
            <a:endParaRPr lang="en-US" dirty="0">
              <a:solidFill>
                <a:srgbClr val="1B4367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4383" y="4727297"/>
            <a:ext cx="3203234" cy="51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7183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368</Words>
  <Application>Microsoft Office PowerPoint</Application>
  <PresentationFormat>Widescreen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Clara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Yu, Jaslin</dc:creator>
  <cp:lastModifiedBy>Yu, Jaslin</cp:lastModifiedBy>
  <cp:revision>99</cp:revision>
  <dcterms:created xsi:type="dcterms:W3CDTF">2016-03-04T16:16:46Z</dcterms:created>
  <dcterms:modified xsi:type="dcterms:W3CDTF">2017-04-24T21:38:52Z</dcterms:modified>
</cp:coreProperties>
</file>