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65" r:id="rId4"/>
    <p:sldId id="259" r:id="rId5"/>
    <p:sldId id="260" r:id="rId6"/>
    <p:sldId id="261" r:id="rId7"/>
    <p:sldId id="263" r:id="rId8"/>
    <p:sldId id="264" r:id="rId9"/>
    <p:sldId id="266" r:id="rId10"/>
    <p:sldId id="272" r:id="rId11"/>
    <p:sldId id="271" r:id="rId12"/>
    <p:sldId id="270" r:id="rId1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34" d="100"/>
          <a:sy n="134" d="100"/>
        </p:scale>
        <p:origin x="-128" y="-17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D2B01-621E-42C5-8E46-3CB3AE7F6AAC}" type="datetimeFigureOut">
              <a:rPr lang="en-US" smtClean="0"/>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BE2B1-DD79-4B7C-A824-E9893BB2EEA9}" type="slidenum">
              <a:rPr lang="en-US" smtClean="0"/>
              <a:t>‹#›</a:t>
            </a:fld>
            <a:endParaRPr lang="en-US" dirty="0"/>
          </a:p>
        </p:txBody>
      </p:sp>
    </p:spTree>
    <p:extLst>
      <p:ext uri="{BB962C8B-B14F-4D97-AF65-F5344CB8AC3E}">
        <p14:creationId xmlns:p14="http://schemas.microsoft.com/office/powerpoint/2010/main" val="341193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D2B01-621E-42C5-8E46-3CB3AE7F6AAC}" type="datetimeFigureOut">
              <a:rPr lang="en-US" smtClean="0"/>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BE2B1-DD79-4B7C-A824-E9893BB2EEA9}" type="slidenum">
              <a:rPr lang="en-US" smtClean="0"/>
              <a:t>‹#›</a:t>
            </a:fld>
            <a:endParaRPr lang="en-US" dirty="0"/>
          </a:p>
        </p:txBody>
      </p:sp>
    </p:spTree>
    <p:extLst>
      <p:ext uri="{BB962C8B-B14F-4D97-AF65-F5344CB8AC3E}">
        <p14:creationId xmlns:p14="http://schemas.microsoft.com/office/powerpoint/2010/main" val="3785787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D2B01-621E-42C5-8E46-3CB3AE7F6AAC}" type="datetimeFigureOut">
              <a:rPr lang="en-US" smtClean="0"/>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BE2B1-DD79-4B7C-A824-E9893BB2EEA9}" type="slidenum">
              <a:rPr lang="en-US" smtClean="0"/>
              <a:t>‹#›</a:t>
            </a:fld>
            <a:endParaRPr lang="en-US" dirty="0"/>
          </a:p>
        </p:txBody>
      </p:sp>
    </p:spTree>
    <p:extLst>
      <p:ext uri="{BB962C8B-B14F-4D97-AF65-F5344CB8AC3E}">
        <p14:creationId xmlns:p14="http://schemas.microsoft.com/office/powerpoint/2010/main" val="2110048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1699837"/>
            <a:ext cx="10972800" cy="631855"/>
          </a:xfrm>
        </p:spPr>
        <p:txBody>
          <a:bodyPr>
            <a:normAutofit/>
          </a:bodyPr>
          <a:lstStyle>
            <a:lvl1pPr algn="l">
              <a:defRPr sz="6933">
                <a:solidFill>
                  <a:schemeClr val="bg1"/>
                </a:solidFill>
                <a:latin typeface="Museo Sans 700"/>
              </a:defRPr>
            </a:lvl1pPr>
          </a:lstStyle>
          <a:p>
            <a:r>
              <a:rPr lang="en-US" dirty="0" smtClean="0"/>
              <a:t>Presentation Title</a:t>
            </a:r>
            <a:endParaRPr lang="en-US" dirty="0"/>
          </a:p>
        </p:txBody>
      </p:sp>
      <p:sp>
        <p:nvSpPr>
          <p:cNvPr id="3" name="Text Placeholder 2"/>
          <p:cNvSpPr>
            <a:spLocks noGrp="1"/>
          </p:cNvSpPr>
          <p:nvPr>
            <p:ph type="body" idx="1" hasCustomPrompt="1"/>
          </p:nvPr>
        </p:nvSpPr>
        <p:spPr>
          <a:xfrm>
            <a:off x="1219200" y="2344329"/>
            <a:ext cx="5386917" cy="426431"/>
          </a:xfrm>
        </p:spPr>
        <p:txBody>
          <a:bodyPr anchor="b">
            <a:normAutofit/>
          </a:bodyPr>
          <a:lstStyle>
            <a:lvl1pPr marL="0" indent="0">
              <a:buNone/>
              <a:defRPr sz="2933" b="1">
                <a:solidFill>
                  <a:schemeClr val="bg1"/>
                </a:solidFill>
                <a:latin typeface="Museo Sans 70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Presentation Sub-title</a:t>
            </a:r>
          </a:p>
        </p:txBody>
      </p:sp>
      <p:sp>
        <p:nvSpPr>
          <p:cNvPr id="4" name="Content Placeholder 3"/>
          <p:cNvSpPr>
            <a:spLocks noGrp="1"/>
          </p:cNvSpPr>
          <p:nvPr>
            <p:ph sz="half" idx="2" hasCustomPrompt="1"/>
          </p:nvPr>
        </p:nvSpPr>
        <p:spPr>
          <a:xfrm>
            <a:off x="1219200" y="3288246"/>
            <a:ext cx="5386917" cy="414427"/>
          </a:xfrm>
        </p:spPr>
        <p:txBody>
          <a:bodyPr>
            <a:normAutofit/>
          </a:bodyPr>
          <a:lstStyle>
            <a:lvl1pPr marL="0" indent="0">
              <a:buNone/>
              <a:defRPr sz="2400">
                <a:solidFill>
                  <a:schemeClr val="bg1"/>
                </a:solidFill>
                <a:latin typeface="Museo Sans 300"/>
              </a:defRPr>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smtClean="0"/>
              <a:t>Date</a:t>
            </a:r>
            <a:endParaRPr lang="en-US" dirty="0"/>
          </a:p>
        </p:txBody>
      </p:sp>
    </p:spTree>
    <p:extLst>
      <p:ext uri="{BB962C8B-B14F-4D97-AF65-F5344CB8AC3E}">
        <p14:creationId xmlns:p14="http://schemas.microsoft.com/office/powerpoint/2010/main" val="42244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D2B01-621E-42C5-8E46-3CB3AE7F6AAC}" type="datetimeFigureOut">
              <a:rPr lang="en-US" smtClean="0"/>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BE2B1-DD79-4B7C-A824-E9893BB2EEA9}" type="slidenum">
              <a:rPr lang="en-US" smtClean="0"/>
              <a:t>‹#›</a:t>
            </a:fld>
            <a:endParaRPr lang="en-US" dirty="0"/>
          </a:p>
        </p:txBody>
      </p:sp>
    </p:spTree>
    <p:extLst>
      <p:ext uri="{BB962C8B-B14F-4D97-AF65-F5344CB8AC3E}">
        <p14:creationId xmlns:p14="http://schemas.microsoft.com/office/powerpoint/2010/main" val="397393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D2B01-621E-42C5-8E46-3CB3AE7F6AAC}" type="datetimeFigureOut">
              <a:rPr lang="en-US" smtClean="0"/>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BE2B1-DD79-4B7C-A824-E9893BB2EEA9}" type="slidenum">
              <a:rPr lang="en-US" smtClean="0"/>
              <a:t>‹#›</a:t>
            </a:fld>
            <a:endParaRPr lang="en-US" dirty="0"/>
          </a:p>
        </p:txBody>
      </p:sp>
    </p:spTree>
    <p:extLst>
      <p:ext uri="{BB962C8B-B14F-4D97-AF65-F5344CB8AC3E}">
        <p14:creationId xmlns:p14="http://schemas.microsoft.com/office/powerpoint/2010/main" val="22545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D2B01-621E-42C5-8E46-3CB3AE7F6AAC}" type="datetimeFigureOut">
              <a:rPr lang="en-US" smtClean="0"/>
              <a:t>5/8/17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BE2B1-DD79-4B7C-A824-E9893BB2EEA9}" type="slidenum">
              <a:rPr lang="en-US" smtClean="0"/>
              <a:t>‹#›</a:t>
            </a:fld>
            <a:endParaRPr lang="en-US" dirty="0"/>
          </a:p>
        </p:txBody>
      </p:sp>
    </p:spTree>
    <p:extLst>
      <p:ext uri="{BB962C8B-B14F-4D97-AF65-F5344CB8AC3E}">
        <p14:creationId xmlns:p14="http://schemas.microsoft.com/office/powerpoint/2010/main" val="227113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D2B01-621E-42C5-8E46-3CB3AE7F6AAC}" type="datetimeFigureOut">
              <a:rPr lang="en-US" smtClean="0"/>
              <a:t>5/8/17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EBE2B1-DD79-4B7C-A824-E9893BB2EEA9}" type="slidenum">
              <a:rPr lang="en-US" smtClean="0"/>
              <a:t>‹#›</a:t>
            </a:fld>
            <a:endParaRPr lang="en-US" dirty="0"/>
          </a:p>
        </p:txBody>
      </p:sp>
    </p:spTree>
    <p:extLst>
      <p:ext uri="{BB962C8B-B14F-4D97-AF65-F5344CB8AC3E}">
        <p14:creationId xmlns:p14="http://schemas.microsoft.com/office/powerpoint/2010/main" val="209199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D2B01-621E-42C5-8E46-3CB3AE7F6AAC}" type="datetimeFigureOut">
              <a:rPr lang="en-US" smtClean="0"/>
              <a:t>5/8/17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EBE2B1-DD79-4B7C-A824-E9893BB2EEA9}" type="slidenum">
              <a:rPr lang="en-US" smtClean="0"/>
              <a:t>‹#›</a:t>
            </a:fld>
            <a:endParaRPr lang="en-US" dirty="0"/>
          </a:p>
        </p:txBody>
      </p:sp>
    </p:spTree>
    <p:extLst>
      <p:ext uri="{BB962C8B-B14F-4D97-AF65-F5344CB8AC3E}">
        <p14:creationId xmlns:p14="http://schemas.microsoft.com/office/powerpoint/2010/main" val="111090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D2B01-621E-42C5-8E46-3CB3AE7F6AAC}" type="datetimeFigureOut">
              <a:rPr lang="en-US" smtClean="0"/>
              <a:t>5/8/17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EBE2B1-DD79-4B7C-A824-E9893BB2EEA9}" type="slidenum">
              <a:rPr lang="en-US" smtClean="0"/>
              <a:t>‹#›</a:t>
            </a:fld>
            <a:endParaRPr lang="en-US" dirty="0"/>
          </a:p>
        </p:txBody>
      </p:sp>
    </p:spTree>
    <p:extLst>
      <p:ext uri="{BB962C8B-B14F-4D97-AF65-F5344CB8AC3E}">
        <p14:creationId xmlns:p14="http://schemas.microsoft.com/office/powerpoint/2010/main" val="85365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D2B01-621E-42C5-8E46-3CB3AE7F6AAC}" type="datetimeFigureOut">
              <a:rPr lang="en-US" smtClean="0"/>
              <a:t>5/8/17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BE2B1-DD79-4B7C-A824-E9893BB2EEA9}" type="slidenum">
              <a:rPr lang="en-US" smtClean="0"/>
              <a:t>‹#›</a:t>
            </a:fld>
            <a:endParaRPr lang="en-US" dirty="0"/>
          </a:p>
        </p:txBody>
      </p:sp>
    </p:spTree>
    <p:extLst>
      <p:ext uri="{BB962C8B-B14F-4D97-AF65-F5344CB8AC3E}">
        <p14:creationId xmlns:p14="http://schemas.microsoft.com/office/powerpoint/2010/main" val="263022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D2B01-621E-42C5-8E46-3CB3AE7F6AAC}" type="datetimeFigureOut">
              <a:rPr lang="en-US" smtClean="0"/>
              <a:t>5/8/17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BE2B1-DD79-4B7C-A824-E9893BB2EEA9}" type="slidenum">
              <a:rPr lang="en-US" smtClean="0"/>
              <a:t>‹#›</a:t>
            </a:fld>
            <a:endParaRPr lang="en-US" dirty="0"/>
          </a:p>
        </p:txBody>
      </p:sp>
    </p:spTree>
    <p:extLst>
      <p:ext uri="{BB962C8B-B14F-4D97-AF65-F5344CB8AC3E}">
        <p14:creationId xmlns:p14="http://schemas.microsoft.com/office/powerpoint/2010/main" val="12189546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D2B01-621E-42C5-8E46-3CB3AE7F6AAC}" type="datetimeFigureOut">
              <a:rPr lang="en-US" smtClean="0"/>
              <a:t>5/8/17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BE2B1-DD79-4B7C-A824-E9893BB2EEA9}" type="slidenum">
              <a:rPr lang="en-US" smtClean="0"/>
              <a:t>‹#›</a:t>
            </a:fld>
            <a:endParaRPr lang="en-US" dirty="0"/>
          </a:p>
        </p:txBody>
      </p:sp>
    </p:spTree>
    <p:extLst>
      <p:ext uri="{BB962C8B-B14F-4D97-AF65-F5344CB8AC3E}">
        <p14:creationId xmlns:p14="http://schemas.microsoft.com/office/powerpoint/2010/main" val="618516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ta.org/about-us/procurem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ta.org/about-us/procurement/become-a-vendor" TargetMode="External"/><Relationship Id="rId3" Type="http://schemas.openxmlformats.org/officeDocument/2006/relationships/hyperlink" Target="http://www.vta.org/about-us/procurement/vendor-settings?action=Regist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PT backgrounds-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30" y="0"/>
            <a:ext cx="12192000" cy="6858000"/>
          </a:xfrm>
          <a:prstGeom prst="rect">
            <a:avLst/>
          </a:prstGeom>
        </p:spPr>
      </p:pic>
      <p:sp>
        <p:nvSpPr>
          <p:cNvPr id="3" name="Text Placeholder 2"/>
          <p:cNvSpPr>
            <a:spLocks noGrp="1"/>
          </p:cNvSpPr>
          <p:nvPr>
            <p:ph type="body" idx="1"/>
          </p:nvPr>
        </p:nvSpPr>
        <p:spPr>
          <a:xfrm>
            <a:off x="1219200" y="257452"/>
            <a:ext cx="10418619" cy="3030797"/>
          </a:xfrm>
        </p:spPr>
        <p:txBody>
          <a:bodyPr>
            <a:normAutofit fontScale="85000" lnSpcReduction="20000"/>
          </a:bodyPr>
          <a:lstStyle/>
          <a:p>
            <a:pPr algn="ctr"/>
            <a:endParaRPr lang="en-US" sz="3200" dirty="0" smtClean="0">
              <a:solidFill>
                <a:schemeClr val="accent1">
                  <a:lumMod val="75000"/>
                </a:schemeClr>
              </a:solidFill>
            </a:endParaRPr>
          </a:p>
          <a:p>
            <a:pPr algn="ctr"/>
            <a:endParaRPr lang="en-US" sz="3200" dirty="0">
              <a:solidFill>
                <a:schemeClr val="accent1">
                  <a:lumMod val="75000"/>
                </a:schemeClr>
              </a:solidFill>
            </a:endParaRPr>
          </a:p>
          <a:p>
            <a:pPr algn="ctr"/>
            <a:endParaRPr lang="en-US" sz="3200" dirty="0" smtClean="0"/>
          </a:p>
          <a:p>
            <a:pPr algn="ctr"/>
            <a:r>
              <a:rPr lang="en-US" sz="3200" dirty="0" smtClean="0"/>
              <a:t>Doing </a:t>
            </a:r>
            <a:r>
              <a:rPr lang="en-US" sz="3200" dirty="0"/>
              <a:t>Business with </a:t>
            </a:r>
            <a:br>
              <a:rPr lang="en-US" sz="3200" dirty="0"/>
            </a:br>
            <a:r>
              <a:rPr lang="en-US" sz="3200" dirty="0"/>
              <a:t>Santa Clara Valley Transportation Authority (VTA)</a:t>
            </a:r>
          </a:p>
          <a:p>
            <a:endParaRPr lang="en-US" sz="1200" dirty="0"/>
          </a:p>
          <a:p>
            <a:pPr algn="ctr"/>
            <a:r>
              <a:rPr lang="en-US" sz="3200" dirty="0"/>
              <a:t>Procurement, Contracts and Materials </a:t>
            </a:r>
            <a:r>
              <a:rPr lang="en-US" sz="3200" dirty="0" smtClean="0"/>
              <a:t>Management Department</a:t>
            </a:r>
            <a:endParaRPr lang="en-US" sz="3200" dirty="0"/>
          </a:p>
          <a:p>
            <a:endParaRPr lang="en-US" dirty="0"/>
          </a:p>
        </p:txBody>
      </p:sp>
      <p:sp>
        <p:nvSpPr>
          <p:cNvPr id="10" name="Content Placeholder 9"/>
          <p:cNvSpPr>
            <a:spLocks noGrp="1"/>
          </p:cNvSpPr>
          <p:nvPr>
            <p:ph sz="half" idx="2"/>
          </p:nvPr>
        </p:nvSpPr>
        <p:spPr>
          <a:xfrm>
            <a:off x="1219200" y="3831772"/>
            <a:ext cx="5386917" cy="665019"/>
          </a:xfrm>
        </p:spPr>
        <p:txBody>
          <a:bodyPr>
            <a:normAutofit/>
          </a:bodyPr>
          <a:lstStyle/>
          <a:p>
            <a:r>
              <a:rPr lang="en-US" dirty="0" smtClean="0"/>
              <a:t>May 11, 2017</a:t>
            </a:r>
            <a:endParaRPr lang="en-US" dirty="0"/>
          </a:p>
        </p:txBody>
      </p:sp>
      <p:sp>
        <p:nvSpPr>
          <p:cNvPr id="11" name="TextBox 10"/>
          <p:cNvSpPr txBox="1"/>
          <p:nvPr/>
        </p:nvSpPr>
        <p:spPr>
          <a:xfrm>
            <a:off x="1535875" y="3404261"/>
            <a:ext cx="9801101" cy="461665"/>
          </a:xfrm>
          <a:prstGeom prst="rect">
            <a:avLst/>
          </a:prstGeom>
          <a:noFill/>
        </p:spPr>
        <p:txBody>
          <a:bodyPr wrap="square" rtlCol="0">
            <a:spAutoFit/>
          </a:bodyPr>
          <a:lstStyle/>
          <a:p>
            <a:r>
              <a:rPr lang="en-US" sz="2400" dirty="0"/>
              <a:t>				</a:t>
            </a:r>
            <a:endParaRPr lang="en-US" sz="2400" dirty="0">
              <a:solidFill>
                <a:schemeClr val="bg1"/>
              </a:solidFill>
            </a:endParaRPr>
          </a:p>
        </p:txBody>
      </p:sp>
    </p:spTree>
    <p:extLst>
      <p:ext uri="{BB962C8B-B14F-4D97-AF65-F5344CB8AC3E}">
        <p14:creationId xmlns:p14="http://schemas.microsoft.com/office/powerpoint/2010/main" val="20248701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6922"/>
          </a:xfrm>
        </p:spPr>
        <p:txBody>
          <a:bodyPr/>
          <a:lstStyle/>
          <a:p>
            <a:r>
              <a:rPr lang="en-US" b="1" dirty="0" smtClean="0">
                <a:solidFill>
                  <a:srgbClr val="004A97"/>
                </a:solidFill>
                <a:latin typeface="Arial"/>
                <a:cs typeface="Arial"/>
              </a:rPr>
              <a:t>4-Color Printing</a:t>
            </a:r>
            <a:endParaRPr lang="en-US" b="1" dirty="0">
              <a:solidFill>
                <a:srgbClr val="004A97"/>
              </a:solidFill>
              <a:latin typeface="Arial"/>
              <a:cs typeface="Arial"/>
            </a:endParaRPr>
          </a:p>
        </p:txBody>
      </p:sp>
      <p:sp>
        <p:nvSpPr>
          <p:cNvPr id="3" name="Content Placeholder 2"/>
          <p:cNvSpPr>
            <a:spLocks noGrp="1"/>
          </p:cNvSpPr>
          <p:nvPr>
            <p:ph idx="1"/>
          </p:nvPr>
        </p:nvSpPr>
        <p:spPr>
          <a:xfrm>
            <a:off x="341200" y="1421593"/>
            <a:ext cx="5061143" cy="1146751"/>
          </a:xfrm>
        </p:spPr>
        <p:txBody>
          <a:bodyPr/>
          <a:lstStyle/>
          <a:p>
            <a:pPr marL="0" indent="0">
              <a:buNone/>
            </a:pPr>
            <a:r>
              <a:rPr lang="en-US" dirty="0" smtClean="0">
                <a:latin typeface="Arial"/>
                <a:cs typeface="Arial"/>
              </a:rPr>
              <a:t>Folded Brochures </a:t>
            </a:r>
          </a:p>
          <a:p>
            <a:pPr marL="0" indent="0">
              <a:buNone/>
            </a:pPr>
            <a:endParaRPr lang="en-US" dirty="0" smtClean="0">
              <a:latin typeface="Arial"/>
              <a:cs typeface="Arial"/>
            </a:endParaRPr>
          </a:p>
        </p:txBody>
      </p:sp>
      <p:pic>
        <p:nvPicPr>
          <p:cNvPr id="4" name="Picture 3" descr="Sheltermap-101915.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475" y="1727802"/>
            <a:ext cx="6668511" cy="4716752"/>
          </a:xfrm>
          <a:prstGeom prst="rect">
            <a:avLst/>
          </a:prstGeom>
        </p:spPr>
      </p:pic>
      <p:pic>
        <p:nvPicPr>
          <p:cNvPr id="5" name="Picture 4" descr="foldedmaps-07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00" y="1998321"/>
            <a:ext cx="4975843" cy="3731882"/>
          </a:xfrm>
          <a:prstGeom prst="rect">
            <a:avLst/>
          </a:prstGeom>
        </p:spPr>
      </p:pic>
      <p:sp>
        <p:nvSpPr>
          <p:cNvPr id="6" name="Content Placeholder 2"/>
          <p:cNvSpPr txBox="1">
            <a:spLocks/>
          </p:cNvSpPr>
          <p:nvPr/>
        </p:nvSpPr>
        <p:spPr>
          <a:xfrm>
            <a:off x="7980303" y="1213092"/>
            <a:ext cx="3781641" cy="853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dirty="0" smtClean="0">
                <a:latin typeface="Arial"/>
                <a:cs typeface="Arial"/>
              </a:rPr>
              <a:t>Shelter Map 43x29</a:t>
            </a:r>
          </a:p>
          <a:p>
            <a:pPr marL="0" indent="0" algn="r">
              <a:buFont typeface="Arial" panose="020B0604020202020204" pitchFamily="34" charset="0"/>
              <a:buNone/>
            </a:pPr>
            <a:endParaRPr lang="en-US" dirty="0" smtClean="0">
              <a:latin typeface="Arial"/>
              <a:cs typeface="Arial"/>
            </a:endParaRPr>
          </a:p>
        </p:txBody>
      </p:sp>
    </p:spTree>
    <p:extLst>
      <p:ext uri="{BB962C8B-B14F-4D97-AF65-F5344CB8AC3E}">
        <p14:creationId xmlns:p14="http://schemas.microsoft.com/office/powerpoint/2010/main" val="21816093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Opportunities</a:t>
            </a:r>
            <a:endParaRPr lang="en-US" dirty="0"/>
          </a:p>
        </p:txBody>
      </p:sp>
      <p:sp>
        <p:nvSpPr>
          <p:cNvPr id="3" name="Content Placeholder 2"/>
          <p:cNvSpPr>
            <a:spLocks noGrp="1"/>
          </p:cNvSpPr>
          <p:nvPr>
            <p:ph idx="1"/>
          </p:nvPr>
        </p:nvSpPr>
        <p:spPr/>
        <p:txBody>
          <a:bodyPr/>
          <a:lstStyle/>
          <a:p>
            <a:r>
              <a:rPr lang="en-US" dirty="0" smtClean="0"/>
              <a:t>Printers</a:t>
            </a:r>
          </a:p>
          <a:p>
            <a:r>
              <a:rPr lang="en-US" dirty="0" smtClean="0"/>
              <a:t>Janitorial</a:t>
            </a:r>
          </a:p>
          <a:p>
            <a:r>
              <a:rPr lang="en-US" dirty="0" smtClean="0"/>
              <a:t>Office</a:t>
            </a:r>
          </a:p>
          <a:p>
            <a:r>
              <a:rPr lang="en-US" dirty="0" smtClean="0"/>
              <a:t>Landscape</a:t>
            </a:r>
          </a:p>
          <a:p>
            <a:r>
              <a:rPr lang="en-US" dirty="0" smtClean="0"/>
              <a:t>All Construction trades</a:t>
            </a:r>
          </a:p>
        </p:txBody>
      </p:sp>
    </p:spTree>
    <p:extLst>
      <p:ext uri="{BB962C8B-B14F-4D97-AF65-F5344CB8AC3E}">
        <p14:creationId xmlns:p14="http://schemas.microsoft.com/office/powerpoint/2010/main" val="347149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pt16x9-background-02.pn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Title 1"/>
          <p:cNvSpPr>
            <a:spLocks noGrp="1"/>
          </p:cNvSpPr>
          <p:nvPr>
            <p:ph type="title"/>
          </p:nvPr>
        </p:nvSpPr>
        <p:spPr/>
        <p:txBody>
          <a:bodyPr>
            <a:normAutofit fontScale="90000"/>
          </a:bodyPr>
          <a:lstStyle/>
          <a:p>
            <a:r>
              <a:rPr lang="en-US" dirty="0" smtClean="0"/>
              <a:t>	Questions?</a:t>
            </a:r>
            <a:endParaRPr lang="en-US" dirty="0"/>
          </a:p>
        </p:txBody>
      </p:sp>
    </p:spTree>
    <p:extLst>
      <p:ext uri="{BB962C8B-B14F-4D97-AF65-F5344CB8AC3E}">
        <p14:creationId xmlns:p14="http://schemas.microsoft.com/office/powerpoint/2010/main" val="13777549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1080616"/>
          </a:xfrm>
        </p:spPr>
        <p:txBody>
          <a:bodyPr/>
          <a:lstStyle/>
          <a:p>
            <a:pPr algn="ctr"/>
            <a:r>
              <a:rPr lang="en-US" b="1" dirty="0" smtClean="0">
                <a:solidFill>
                  <a:schemeClr val="accent1">
                    <a:lumMod val="75000"/>
                  </a:schemeClr>
                </a:solidFill>
                <a:effectLst>
                  <a:outerShdw blurRad="38100" dist="38100" dir="2700000" algn="tl">
                    <a:srgbClr val="000000">
                      <a:alpha val="43137"/>
                    </a:srgbClr>
                  </a:outerShdw>
                </a:effectLst>
              </a:rPr>
              <a:t>Organizational Overview</a:t>
            </a:r>
            <a:endParaRPr lang="en-US" b="1" dirty="0">
              <a:solidFill>
                <a:schemeClr val="accent1">
                  <a:lumMod val="75000"/>
                </a:schemeClr>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838200" y="1445741"/>
            <a:ext cx="10515600" cy="4731222"/>
          </a:xfrm>
        </p:spPr>
        <p:txBody>
          <a:bodyPr>
            <a:normAutofit fontScale="92500" lnSpcReduction="20000"/>
          </a:bodyPr>
          <a:lstStyle/>
          <a:p>
            <a:r>
              <a:rPr lang="en-US" b="1" dirty="0" smtClean="0">
                <a:solidFill>
                  <a:schemeClr val="accent1">
                    <a:lumMod val="75000"/>
                  </a:schemeClr>
                </a:solidFill>
              </a:rPr>
              <a:t>VTA </a:t>
            </a:r>
            <a:r>
              <a:rPr lang="en-US" b="1" dirty="0">
                <a:solidFill>
                  <a:schemeClr val="accent1">
                    <a:lumMod val="75000"/>
                  </a:schemeClr>
                </a:solidFill>
              </a:rPr>
              <a:t>is an independent special district that provides sustainable, accessible, community-focused transportation options that are innovative, environmentally responsible, and promote the vitality of our region. </a:t>
            </a:r>
          </a:p>
          <a:p>
            <a:r>
              <a:rPr lang="en-US" b="1" dirty="0">
                <a:solidFill>
                  <a:schemeClr val="accent1">
                    <a:lumMod val="75000"/>
                  </a:schemeClr>
                </a:solidFill>
              </a:rPr>
              <a:t>VTA provides bus, light rail, and paratransit services, </a:t>
            </a:r>
            <a:r>
              <a:rPr lang="en-US" b="1" dirty="0" smtClean="0">
                <a:solidFill>
                  <a:schemeClr val="accent1">
                    <a:lumMod val="75000"/>
                  </a:schemeClr>
                </a:solidFill>
              </a:rPr>
              <a:t>and funding </a:t>
            </a:r>
            <a:r>
              <a:rPr lang="en-US" b="1" dirty="0">
                <a:solidFill>
                  <a:schemeClr val="accent1">
                    <a:lumMod val="75000"/>
                  </a:schemeClr>
                </a:solidFill>
              </a:rPr>
              <a:t>partner in regional rail service including Caltrain, Capital Corridor, and the Altamont Corridor Express. </a:t>
            </a:r>
          </a:p>
          <a:p>
            <a:r>
              <a:rPr lang="en-US" b="1" dirty="0">
                <a:solidFill>
                  <a:schemeClr val="accent1">
                    <a:lumMod val="75000"/>
                  </a:schemeClr>
                </a:solidFill>
              </a:rPr>
              <a:t>As the </a:t>
            </a:r>
            <a:r>
              <a:rPr lang="en-US" b="1" dirty="0" smtClean="0">
                <a:solidFill>
                  <a:schemeClr val="accent1">
                    <a:lumMod val="75000"/>
                  </a:schemeClr>
                </a:solidFill>
              </a:rPr>
              <a:t>County’s Congestion Management Agency</a:t>
            </a:r>
            <a:r>
              <a:rPr lang="en-US" b="1" dirty="0">
                <a:solidFill>
                  <a:schemeClr val="accent1">
                    <a:lumMod val="75000"/>
                  </a:schemeClr>
                </a:solidFill>
              </a:rPr>
              <a:t>, VTA is responsible </a:t>
            </a:r>
            <a:r>
              <a:rPr lang="en-US" b="1" dirty="0" smtClean="0">
                <a:solidFill>
                  <a:schemeClr val="accent1">
                    <a:lumMod val="75000"/>
                  </a:schemeClr>
                </a:solidFill>
              </a:rPr>
              <a:t>for:</a:t>
            </a:r>
          </a:p>
          <a:p>
            <a:pPr lvl="1">
              <a:buFont typeface="Courier New" panose="02070309020205020404" pitchFamily="49" charset="0"/>
              <a:buChar char="o"/>
            </a:pPr>
            <a:r>
              <a:rPr lang="en-US" b="1" dirty="0" smtClean="0">
                <a:solidFill>
                  <a:schemeClr val="accent1">
                    <a:lumMod val="75000"/>
                  </a:schemeClr>
                </a:solidFill>
              </a:rPr>
              <a:t>countywide </a:t>
            </a:r>
            <a:r>
              <a:rPr lang="en-US" b="1" dirty="0">
                <a:solidFill>
                  <a:schemeClr val="accent1">
                    <a:lumMod val="75000"/>
                  </a:schemeClr>
                </a:solidFill>
              </a:rPr>
              <a:t>transportation </a:t>
            </a:r>
            <a:r>
              <a:rPr lang="en-US" b="1" dirty="0" smtClean="0">
                <a:solidFill>
                  <a:schemeClr val="accent1">
                    <a:lumMod val="75000"/>
                  </a:schemeClr>
                </a:solidFill>
              </a:rPr>
              <a:t>planning</a:t>
            </a:r>
          </a:p>
          <a:p>
            <a:pPr lvl="1">
              <a:buFont typeface="Courier New" panose="02070309020205020404" pitchFamily="49" charset="0"/>
              <a:buChar char="o"/>
            </a:pPr>
            <a:r>
              <a:rPr lang="en-US" b="1" dirty="0" smtClean="0">
                <a:solidFill>
                  <a:schemeClr val="accent1">
                    <a:lumMod val="75000"/>
                  </a:schemeClr>
                </a:solidFill>
              </a:rPr>
              <a:t>congestion management</a:t>
            </a:r>
          </a:p>
          <a:p>
            <a:pPr lvl="1">
              <a:buFont typeface="Courier New" panose="02070309020205020404" pitchFamily="49" charset="0"/>
              <a:buChar char="o"/>
            </a:pPr>
            <a:r>
              <a:rPr lang="en-US" b="1" dirty="0" smtClean="0">
                <a:solidFill>
                  <a:schemeClr val="accent1">
                    <a:lumMod val="75000"/>
                  </a:schemeClr>
                </a:solidFill>
              </a:rPr>
              <a:t>design </a:t>
            </a:r>
            <a:r>
              <a:rPr lang="en-US" b="1" dirty="0">
                <a:solidFill>
                  <a:schemeClr val="accent1">
                    <a:lumMod val="75000"/>
                  </a:schemeClr>
                </a:solidFill>
              </a:rPr>
              <a:t>and construction of specific highway, pedestrian, and bicycle improvement </a:t>
            </a:r>
            <a:r>
              <a:rPr lang="en-US" b="1" dirty="0" smtClean="0">
                <a:solidFill>
                  <a:schemeClr val="accent1">
                    <a:lumMod val="75000"/>
                  </a:schemeClr>
                </a:solidFill>
              </a:rPr>
              <a:t>projects</a:t>
            </a:r>
          </a:p>
          <a:p>
            <a:pPr lvl="1">
              <a:buFont typeface="Courier New" panose="02070309020205020404" pitchFamily="49" charset="0"/>
              <a:buChar char="o"/>
            </a:pPr>
            <a:r>
              <a:rPr lang="en-US" b="1" dirty="0" smtClean="0">
                <a:solidFill>
                  <a:schemeClr val="accent1">
                    <a:lumMod val="75000"/>
                  </a:schemeClr>
                </a:solidFill>
              </a:rPr>
              <a:t>promotion </a:t>
            </a:r>
            <a:r>
              <a:rPr lang="en-US" b="1" dirty="0">
                <a:solidFill>
                  <a:schemeClr val="accent1">
                    <a:lumMod val="75000"/>
                  </a:schemeClr>
                </a:solidFill>
              </a:rPr>
              <a:t>of transit oriented development. </a:t>
            </a:r>
          </a:p>
          <a:p>
            <a:r>
              <a:rPr lang="en-US" b="1" dirty="0" smtClean="0">
                <a:solidFill>
                  <a:schemeClr val="accent1">
                    <a:lumMod val="75000"/>
                  </a:schemeClr>
                </a:solidFill>
              </a:rPr>
              <a:t>VTA builds </a:t>
            </a:r>
            <a:r>
              <a:rPr lang="en-US" b="1" dirty="0">
                <a:solidFill>
                  <a:schemeClr val="accent1">
                    <a:lumMod val="75000"/>
                  </a:schemeClr>
                </a:solidFill>
              </a:rPr>
              <a:t>partnerships to deliver transportation solutions that meet the evolving mobility needs of Santa Clara County</a:t>
            </a:r>
            <a:endParaRPr lang="en-US" b="1" dirty="0" smtClean="0">
              <a:solidFill>
                <a:schemeClr val="accent1">
                  <a:lumMod val="75000"/>
                </a:schemeClr>
              </a:solidFill>
            </a:endParaRP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184558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What does VTA procure and contract for?</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lumMod val="75000"/>
                  </a:schemeClr>
                </a:solidFill>
                <a:effectLst>
                  <a:outerShdw blurRad="38100" dist="38100" dir="2700000" algn="tl">
                    <a:srgbClr val="000000">
                      <a:alpha val="43137"/>
                    </a:srgbClr>
                  </a:outerShdw>
                </a:effectLst>
              </a:rPr>
              <a:t>Full range of goods, services, supplies and parts. Examples include:</a:t>
            </a:r>
          </a:p>
          <a:p>
            <a:r>
              <a:rPr lang="en-US" b="1" dirty="0" smtClean="0">
                <a:solidFill>
                  <a:schemeClr val="accent1">
                    <a:lumMod val="75000"/>
                  </a:schemeClr>
                </a:solidFill>
                <a:effectLst>
                  <a:outerShdw blurRad="38100" dist="38100" dir="2700000" algn="tl">
                    <a:srgbClr val="000000">
                      <a:alpha val="43137"/>
                    </a:srgbClr>
                  </a:outerShdw>
                </a:effectLst>
              </a:rPr>
              <a:t>30 Million dollars of inventory with approximately 75,000 parts to support maintenance of buses and light rail</a:t>
            </a:r>
          </a:p>
          <a:p>
            <a:r>
              <a:rPr lang="en-US" b="1" dirty="0" smtClean="0">
                <a:solidFill>
                  <a:schemeClr val="accent1">
                    <a:lumMod val="75000"/>
                  </a:schemeClr>
                </a:solidFill>
                <a:effectLst>
                  <a:outerShdw blurRad="38100" dist="38100" dir="2700000" algn="tl">
                    <a:srgbClr val="000000">
                      <a:alpha val="43137"/>
                    </a:srgbClr>
                  </a:outerShdw>
                </a:effectLst>
              </a:rPr>
              <a:t>Professional Services Consultants: Engineers, Designers, Architect and others</a:t>
            </a:r>
          </a:p>
          <a:p>
            <a:r>
              <a:rPr lang="en-US" b="1" dirty="0" smtClean="0">
                <a:solidFill>
                  <a:schemeClr val="accent1">
                    <a:lumMod val="75000"/>
                  </a:schemeClr>
                </a:solidFill>
                <a:effectLst>
                  <a:outerShdw blurRad="38100" dist="38100" dir="2700000" algn="tl">
                    <a:srgbClr val="000000">
                      <a:alpha val="43137"/>
                    </a:srgbClr>
                  </a:outerShdw>
                </a:effectLst>
              </a:rPr>
              <a:t>Construction contracting from small facility maintenance trades such as electrical, HVAC and others to large construction projects</a:t>
            </a:r>
          </a:p>
          <a:p>
            <a:r>
              <a:rPr lang="en-US" b="1" dirty="0" smtClean="0">
                <a:solidFill>
                  <a:schemeClr val="accent1">
                    <a:lumMod val="75000"/>
                  </a:schemeClr>
                </a:solidFill>
                <a:effectLst>
                  <a:outerShdw blurRad="38100" dist="38100" dir="2700000" algn="tl">
                    <a:srgbClr val="000000">
                      <a:alpha val="43137"/>
                    </a:srgbClr>
                  </a:outerShdw>
                </a:effectLst>
              </a:rPr>
              <a:t>Procurement of Operational goods and services. Everything from office supplies to buses.</a:t>
            </a:r>
          </a:p>
          <a:p>
            <a:endParaRPr lang="en-US" b="1" dirty="0" smtClean="0">
              <a:solidFill>
                <a:schemeClr val="accent1">
                  <a:lumMod val="75000"/>
                </a:schemeClr>
              </a:solidFill>
              <a:effectLst>
                <a:outerShdw blurRad="38100" dist="38100" dir="2700000" algn="tl">
                  <a:srgbClr val="000000">
                    <a:alpha val="43137"/>
                  </a:srgbClr>
                </a:outerShdw>
              </a:effectLst>
            </a:endParaRPr>
          </a:p>
          <a:p>
            <a:endParaRPr lang="en-US" b="1" dirty="0">
              <a:solidFill>
                <a:schemeClr val="accent1">
                  <a:lumMod val="75000"/>
                </a:schemeClr>
              </a:solidFill>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154711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0616"/>
          </a:xfrm>
        </p:spPr>
        <p:txBody>
          <a:bodyPr>
            <a:normAutofit fontScale="90000"/>
          </a:bodyPr>
          <a:lstStyle/>
          <a:p>
            <a:pPr algn="ctr"/>
            <a:r>
              <a:rPr lang="en-US" b="1" dirty="0" smtClean="0">
                <a:solidFill>
                  <a:schemeClr val="accent1">
                    <a:lumMod val="75000"/>
                  </a:schemeClr>
                </a:solidFill>
                <a:effectLst>
                  <a:outerShdw blurRad="38100" dist="38100" dir="2700000" algn="tl">
                    <a:srgbClr val="000000">
                      <a:alpha val="43137"/>
                    </a:srgbClr>
                  </a:outerShdw>
                </a:effectLst>
              </a:rPr>
              <a:t/>
            </a:r>
            <a:br>
              <a:rPr lang="en-US" b="1" dirty="0" smtClean="0">
                <a:solidFill>
                  <a:schemeClr val="accent1">
                    <a:lumMod val="75000"/>
                  </a:schemeClr>
                </a:solidFill>
                <a:effectLst>
                  <a:outerShdw blurRad="38100" dist="38100" dir="2700000" algn="tl">
                    <a:srgbClr val="000000">
                      <a:alpha val="43137"/>
                    </a:srgbClr>
                  </a:outerShdw>
                </a:effectLst>
              </a:rPr>
            </a:br>
            <a:r>
              <a:rPr lang="en-US" b="1" dirty="0" smtClean="0">
                <a:solidFill>
                  <a:schemeClr val="accent1">
                    <a:lumMod val="75000"/>
                  </a:schemeClr>
                </a:solidFill>
                <a:effectLst>
                  <a:outerShdw blurRad="38100" dist="38100" dir="2700000" algn="tl">
                    <a:srgbClr val="000000">
                      <a:alpha val="43137"/>
                    </a:srgbClr>
                  </a:outerShdw>
                </a:effectLst>
              </a:rPr>
              <a:t>Procurement and Contracting Methods</a:t>
            </a:r>
            <a:endParaRPr lang="en-US"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569307"/>
            <a:ext cx="10515600" cy="5288693"/>
          </a:xfrm>
        </p:spPr>
        <p:txBody>
          <a:bodyPr>
            <a:normAutofit fontScale="40000" lnSpcReduction="20000"/>
          </a:bodyPr>
          <a:lstStyle/>
          <a:p>
            <a:pPr marL="0" indent="0">
              <a:buNone/>
            </a:pPr>
            <a:r>
              <a:rPr lang="en-US" sz="5000" b="1" u="sng" dirty="0" smtClean="0">
                <a:solidFill>
                  <a:schemeClr val="accent1">
                    <a:lumMod val="75000"/>
                  </a:schemeClr>
                </a:solidFill>
              </a:rPr>
              <a:t>Invitation for Bids (IFB)</a:t>
            </a:r>
          </a:p>
          <a:p>
            <a:r>
              <a:rPr lang="en-US" sz="4000" b="1" dirty="0" smtClean="0">
                <a:solidFill>
                  <a:schemeClr val="accent1">
                    <a:lumMod val="75000"/>
                  </a:schemeClr>
                </a:solidFill>
              </a:rPr>
              <a:t>Used when a complete, precise and realistic specification or purchase description is available  </a:t>
            </a:r>
          </a:p>
          <a:p>
            <a:r>
              <a:rPr lang="en-US" sz="4000" b="1" dirty="0" smtClean="0">
                <a:solidFill>
                  <a:schemeClr val="accent1">
                    <a:lumMod val="75000"/>
                  </a:schemeClr>
                </a:solidFill>
              </a:rPr>
              <a:t>Sealed bids are publicly opened at a specified time and location  </a:t>
            </a:r>
          </a:p>
          <a:p>
            <a:r>
              <a:rPr lang="en-US" sz="4000" b="1" dirty="0" smtClean="0">
                <a:solidFill>
                  <a:schemeClr val="accent1">
                    <a:lumMod val="75000"/>
                  </a:schemeClr>
                </a:solidFill>
              </a:rPr>
              <a:t>Award is made to the responsible and responsive lowest price bidder</a:t>
            </a:r>
          </a:p>
          <a:p>
            <a:pPr marL="0" indent="0">
              <a:buNone/>
            </a:pPr>
            <a:endParaRPr lang="en-US" sz="1700" b="1" dirty="0" smtClean="0">
              <a:solidFill>
                <a:schemeClr val="accent1">
                  <a:lumMod val="75000"/>
                </a:schemeClr>
              </a:solidFill>
            </a:endParaRPr>
          </a:p>
          <a:p>
            <a:pPr marL="0" indent="0">
              <a:buNone/>
            </a:pPr>
            <a:r>
              <a:rPr lang="en-US" sz="5000" b="1" u="sng" dirty="0" smtClean="0">
                <a:solidFill>
                  <a:schemeClr val="accent1">
                    <a:lumMod val="75000"/>
                  </a:schemeClr>
                </a:solidFill>
              </a:rPr>
              <a:t>Request for Proposals (RFP)</a:t>
            </a:r>
          </a:p>
          <a:p>
            <a:r>
              <a:rPr lang="en-US" sz="4000" b="1" dirty="0" smtClean="0">
                <a:solidFill>
                  <a:schemeClr val="accent1">
                    <a:lumMod val="75000"/>
                  </a:schemeClr>
                </a:solidFill>
              </a:rPr>
              <a:t>Used for award to the proposer whose proposal provides the greatest value (Best Value Procurement) to VTA.  All </a:t>
            </a:r>
          </a:p>
          <a:p>
            <a:r>
              <a:rPr lang="en-US" sz="4000" b="1" dirty="0" smtClean="0">
                <a:solidFill>
                  <a:schemeClr val="accent1">
                    <a:lumMod val="75000"/>
                  </a:schemeClr>
                </a:solidFill>
              </a:rPr>
              <a:t>Evaluation factors and their relative importance are specified in the solicitation.  A specific method is established and used to </a:t>
            </a:r>
          </a:p>
          <a:p>
            <a:r>
              <a:rPr lang="en-US" sz="4000" b="1" dirty="0" smtClean="0">
                <a:solidFill>
                  <a:schemeClr val="accent1">
                    <a:lumMod val="75000"/>
                  </a:schemeClr>
                </a:solidFill>
              </a:rPr>
              <a:t>Conduct technical evaluations of the proposals received and to determine the most advantageous offer.  An </a:t>
            </a:r>
          </a:p>
          <a:p>
            <a:r>
              <a:rPr lang="en-US" sz="4000" b="1" dirty="0" smtClean="0">
                <a:solidFill>
                  <a:schemeClr val="accent1">
                    <a:lumMod val="75000"/>
                  </a:schemeClr>
                </a:solidFill>
              </a:rPr>
              <a:t>Award is made to the responsible proposer whose proposal is most advantageous to VTA with price and other factors considered. </a:t>
            </a:r>
          </a:p>
          <a:p>
            <a:pPr marL="0" indent="0">
              <a:buNone/>
            </a:pPr>
            <a:endParaRPr lang="en-US" sz="1700" b="1" dirty="0" smtClean="0">
              <a:solidFill>
                <a:schemeClr val="accent1">
                  <a:lumMod val="75000"/>
                </a:schemeClr>
              </a:solidFill>
            </a:endParaRPr>
          </a:p>
          <a:p>
            <a:pPr marL="0" indent="0">
              <a:buNone/>
            </a:pPr>
            <a:r>
              <a:rPr lang="en-US" sz="5000" b="1" u="sng" dirty="0" smtClean="0">
                <a:solidFill>
                  <a:schemeClr val="accent1">
                    <a:lumMod val="75000"/>
                  </a:schemeClr>
                </a:solidFill>
              </a:rPr>
              <a:t>Negotiated Procurements (NP/RFP)</a:t>
            </a:r>
          </a:p>
          <a:p>
            <a:r>
              <a:rPr lang="en-US" sz="4000" b="1" dirty="0" smtClean="0">
                <a:solidFill>
                  <a:schemeClr val="accent1">
                    <a:lumMod val="75000"/>
                  </a:schemeClr>
                </a:solidFill>
              </a:rPr>
              <a:t>Public Contract Code requires the VTA Board of Directors approve the use of the NP process. </a:t>
            </a:r>
          </a:p>
          <a:p>
            <a:r>
              <a:rPr lang="en-US" sz="4000" b="1" dirty="0" smtClean="0">
                <a:solidFill>
                  <a:schemeClr val="accent1">
                    <a:lumMod val="75000"/>
                  </a:schemeClr>
                </a:solidFill>
              </a:rPr>
              <a:t>NP/RFP is used for contracting whereby the VTA and potential contractor negotiate on both price and technical requirements after submission of proposals.  </a:t>
            </a:r>
          </a:p>
          <a:p>
            <a:r>
              <a:rPr lang="en-US" sz="4000" b="1" dirty="0" smtClean="0">
                <a:solidFill>
                  <a:schemeClr val="accent1">
                    <a:lumMod val="75000"/>
                  </a:schemeClr>
                </a:solidFill>
              </a:rPr>
              <a:t>Award is made to the contractor whose final proposal is most advantageous to the VTA. </a:t>
            </a:r>
          </a:p>
          <a:p>
            <a:pPr marL="0" indent="0">
              <a:buNone/>
            </a:pPr>
            <a:endParaRPr lang="en-US" dirty="0"/>
          </a:p>
        </p:txBody>
      </p:sp>
    </p:spTree>
    <p:extLst>
      <p:ext uri="{BB962C8B-B14F-4D97-AF65-F5344CB8AC3E}">
        <p14:creationId xmlns:p14="http://schemas.microsoft.com/office/powerpoint/2010/main" val="63042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effectLst>
                  <a:outerShdw blurRad="38100" dist="38100" dir="2700000" algn="tl">
                    <a:srgbClr val="000000">
                      <a:alpha val="43137"/>
                    </a:srgbClr>
                  </a:outerShdw>
                </a:effectLst>
              </a:rPr>
              <a:t>Solicitations</a:t>
            </a:r>
            <a:endParaRPr lang="en-US"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dirty="0">
                <a:solidFill>
                  <a:schemeClr val="accent1">
                    <a:lumMod val="75000"/>
                  </a:schemeClr>
                </a:solidFill>
              </a:rPr>
              <a:t>VTA IFBs and RFPs are advertised on VTA.org.  The basic details of the solicitations can be viewed without registering on the site at the following link:  </a:t>
            </a:r>
          </a:p>
          <a:p>
            <a:pPr marL="0" indent="0">
              <a:buNone/>
            </a:pPr>
            <a:r>
              <a:rPr lang="en-US" dirty="0"/>
              <a:t> </a:t>
            </a:r>
          </a:p>
          <a:p>
            <a:pPr marL="0" indent="0">
              <a:buNone/>
            </a:pPr>
            <a:r>
              <a:rPr lang="en-US" u="sng" dirty="0">
                <a:hlinkClick r:id="rId2"/>
              </a:rPr>
              <a:t>http://</a:t>
            </a:r>
            <a:r>
              <a:rPr lang="en-US" u="sng" dirty="0" smtClean="0">
                <a:hlinkClick r:id="rId2"/>
              </a:rPr>
              <a:t>www.vta.org/about-us/procurement</a:t>
            </a:r>
            <a:r>
              <a:rPr lang="en-US" u="sng" dirty="0" smtClean="0"/>
              <a:t> </a:t>
            </a:r>
            <a:endParaRPr lang="en-US" dirty="0"/>
          </a:p>
          <a:p>
            <a:pPr marL="0" indent="0">
              <a:buNone/>
            </a:pPr>
            <a:endParaRPr lang="en-US" dirty="0"/>
          </a:p>
        </p:txBody>
      </p:sp>
    </p:spTree>
    <p:extLst>
      <p:ext uri="{BB962C8B-B14F-4D97-AF65-F5344CB8AC3E}">
        <p14:creationId xmlns:p14="http://schemas.microsoft.com/office/powerpoint/2010/main" val="381848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9433"/>
            <a:ext cx="10515600" cy="1221255"/>
          </a:xfrm>
        </p:spPr>
        <p:txBody>
          <a:bodyPr/>
          <a:lstStyle/>
          <a:p>
            <a:pPr algn="ctr"/>
            <a:r>
              <a:rPr lang="en-US" b="1" dirty="0" smtClean="0">
                <a:solidFill>
                  <a:schemeClr val="accent1">
                    <a:lumMod val="75000"/>
                  </a:schemeClr>
                </a:solidFill>
                <a:effectLst>
                  <a:outerShdw blurRad="38100" dist="38100" dir="2700000" algn="tl">
                    <a:srgbClr val="000000">
                      <a:alpha val="43137"/>
                    </a:srgbClr>
                  </a:outerShdw>
                </a:effectLst>
              </a:rPr>
              <a:t>How to Become a Vendor</a:t>
            </a:r>
            <a:endParaRPr lang="en-US"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371600"/>
            <a:ext cx="10515600" cy="4805363"/>
          </a:xfrm>
        </p:spPr>
        <p:txBody>
          <a:bodyPr>
            <a:normAutofit/>
          </a:bodyPr>
          <a:lstStyle/>
          <a:p>
            <a:endParaRPr lang="en-US" b="1" dirty="0" smtClean="0">
              <a:solidFill>
                <a:schemeClr val="accent1">
                  <a:lumMod val="75000"/>
                </a:schemeClr>
              </a:solidFill>
            </a:endParaRPr>
          </a:p>
          <a:p>
            <a:r>
              <a:rPr lang="en-US" sz="3200" b="1" dirty="0" smtClean="0">
                <a:solidFill>
                  <a:schemeClr val="accent1">
                    <a:lumMod val="75000"/>
                  </a:schemeClr>
                </a:solidFill>
              </a:rPr>
              <a:t>All contract solicitation information is published on the Procurement website, including all updates</a:t>
            </a:r>
          </a:p>
          <a:p>
            <a:r>
              <a:rPr lang="en-US" sz="3200" b="1" dirty="0" smtClean="0">
                <a:solidFill>
                  <a:schemeClr val="accent1">
                    <a:lumMod val="75000"/>
                  </a:schemeClr>
                </a:solidFill>
              </a:rPr>
              <a:t>Vendors can register for a specific solicitation </a:t>
            </a:r>
          </a:p>
          <a:p>
            <a:r>
              <a:rPr lang="en-US" sz="3200" b="1" dirty="0" smtClean="0">
                <a:solidFill>
                  <a:schemeClr val="accent1">
                    <a:lumMod val="75000"/>
                  </a:schemeClr>
                </a:solidFill>
              </a:rPr>
              <a:t>VTA also advertises in the San Jose Mercury News with “Notice to Bidders/Proposers” advertisements</a:t>
            </a:r>
          </a:p>
          <a:p>
            <a:r>
              <a:rPr lang="en-US" sz="3200" b="1" dirty="0" smtClean="0">
                <a:solidFill>
                  <a:schemeClr val="accent1">
                    <a:lumMod val="75000"/>
                  </a:schemeClr>
                </a:solidFill>
              </a:rPr>
              <a:t>Vendors can call or e-mail requesting a particular IFB or RFP</a:t>
            </a:r>
            <a:endParaRPr lang="en-US" sz="3200" b="1" dirty="0">
              <a:solidFill>
                <a:schemeClr val="accent1">
                  <a:lumMod val="75000"/>
                </a:schemeClr>
              </a:solidFill>
            </a:endParaRPr>
          </a:p>
        </p:txBody>
      </p:sp>
    </p:spTree>
    <p:extLst>
      <p:ext uri="{BB962C8B-B14F-4D97-AF65-F5344CB8AC3E}">
        <p14:creationId xmlns:p14="http://schemas.microsoft.com/office/powerpoint/2010/main" val="365931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effectLst>
                  <a:outerShdw blurRad="38100" dist="38100" dir="2700000" algn="tl">
                    <a:srgbClr val="000000">
                      <a:alpha val="43137"/>
                    </a:srgbClr>
                  </a:outerShdw>
                </a:effectLst>
              </a:rPr>
              <a:t>Vendor Registration Instructions</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0070C0"/>
                </a:solidFill>
              </a:rPr>
              <a:t>There are two ways to sign up as a "vendor"; either through an existing solicitation or on our Vendor Registration page.  Either way, you just enter your email address in the field provided on the page and click the button. </a:t>
            </a:r>
          </a:p>
          <a:p>
            <a:pPr marL="0" indent="0">
              <a:buNone/>
            </a:pPr>
            <a:endParaRPr lang="en-US" sz="1200" b="1" dirty="0">
              <a:solidFill>
                <a:srgbClr val="0070C0"/>
              </a:solidFill>
            </a:endParaRPr>
          </a:p>
          <a:p>
            <a:pPr marL="514350" indent="-514350">
              <a:buFont typeface="+mj-lt"/>
              <a:buAutoNum type="arabicPeriod"/>
            </a:pPr>
            <a:r>
              <a:rPr lang="en-US" b="1" dirty="0" smtClean="0">
                <a:solidFill>
                  <a:srgbClr val="0070C0"/>
                </a:solidFill>
              </a:rPr>
              <a:t>To </a:t>
            </a:r>
            <a:r>
              <a:rPr lang="en-US" b="1" dirty="0">
                <a:solidFill>
                  <a:srgbClr val="0070C0"/>
                </a:solidFill>
              </a:rPr>
              <a:t>sign up as a vendor through an existing solicitation, you may do so at the following link:</a:t>
            </a:r>
          </a:p>
          <a:p>
            <a:pPr marL="0" indent="0">
              <a:buNone/>
            </a:pPr>
            <a:r>
              <a:rPr lang="en-US" sz="2100" b="1" dirty="0" smtClean="0">
                <a:solidFill>
                  <a:srgbClr val="0070C0"/>
                </a:solidFill>
              </a:rPr>
              <a:t>	</a:t>
            </a:r>
            <a:r>
              <a:rPr lang="en-US" sz="2100" b="1" dirty="0" smtClean="0">
                <a:solidFill>
                  <a:srgbClr val="0070C0"/>
                </a:solidFill>
                <a:hlinkClick r:id="rId2"/>
              </a:rPr>
              <a:t>http</a:t>
            </a:r>
            <a:r>
              <a:rPr lang="en-US" sz="2100" b="1" dirty="0">
                <a:solidFill>
                  <a:srgbClr val="0070C0"/>
                </a:solidFill>
                <a:hlinkClick r:id="rId2"/>
              </a:rPr>
              <a:t>://</a:t>
            </a:r>
            <a:r>
              <a:rPr lang="en-US" sz="2100" b="1" dirty="0" smtClean="0">
                <a:solidFill>
                  <a:srgbClr val="0070C0"/>
                </a:solidFill>
                <a:hlinkClick r:id="rId2"/>
              </a:rPr>
              <a:t>www.vta.org/about-us/procurement/become-a-vendor</a:t>
            </a:r>
            <a:r>
              <a:rPr lang="en-US" sz="2100" b="1" dirty="0" smtClean="0">
                <a:solidFill>
                  <a:srgbClr val="0070C0"/>
                </a:solidFill>
              </a:rPr>
              <a:t> </a:t>
            </a:r>
            <a:endParaRPr lang="en-US" sz="2100" b="1" dirty="0">
              <a:solidFill>
                <a:srgbClr val="0070C0"/>
              </a:solidFill>
            </a:endParaRPr>
          </a:p>
          <a:p>
            <a:pPr marL="0" indent="0">
              <a:buNone/>
            </a:pPr>
            <a:endParaRPr lang="en-US" sz="1200" b="1" dirty="0">
              <a:solidFill>
                <a:srgbClr val="0070C0"/>
              </a:solidFill>
            </a:endParaRPr>
          </a:p>
          <a:p>
            <a:pPr marL="514350" indent="-514350">
              <a:buFont typeface="+mj-lt"/>
              <a:buAutoNum type="arabicPeriod" startAt="2"/>
            </a:pPr>
            <a:r>
              <a:rPr lang="en-US" b="1" dirty="0" smtClean="0">
                <a:solidFill>
                  <a:srgbClr val="0070C0"/>
                </a:solidFill>
              </a:rPr>
              <a:t>To </a:t>
            </a:r>
            <a:r>
              <a:rPr lang="en-US" b="1" dirty="0">
                <a:solidFill>
                  <a:srgbClr val="0070C0"/>
                </a:solidFill>
              </a:rPr>
              <a:t>register as a vendor, the instructions are at the following link:</a:t>
            </a:r>
          </a:p>
          <a:p>
            <a:pPr marL="0" indent="0">
              <a:buNone/>
            </a:pPr>
            <a:r>
              <a:rPr lang="en-US" sz="2200" b="1" dirty="0" smtClean="0">
                <a:solidFill>
                  <a:srgbClr val="0070C0"/>
                </a:solidFill>
              </a:rPr>
              <a:t>	</a:t>
            </a:r>
            <a:r>
              <a:rPr lang="en-US" sz="2200" b="1" dirty="0" smtClean="0">
                <a:solidFill>
                  <a:srgbClr val="0070C0"/>
                </a:solidFill>
                <a:hlinkClick r:id="rId3"/>
              </a:rPr>
              <a:t>http</a:t>
            </a:r>
            <a:r>
              <a:rPr lang="en-US" sz="2200" b="1" dirty="0">
                <a:solidFill>
                  <a:srgbClr val="0070C0"/>
                </a:solidFill>
                <a:hlinkClick r:id="rId3"/>
              </a:rPr>
              <a:t>://</a:t>
            </a:r>
            <a:r>
              <a:rPr lang="en-US" sz="2200" b="1" dirty="0" smtClean="0">
                <a:solidFill>
                  <a:srgbClr val="0070C0"/>
                </a:solidFill>
                <a:hlinkClick r:id="rId3"/>
              </a:rPr>
              <a:t>www.vta.org/about-us/procurement/vendor-settings?action=Register</a:t>
            </a:r>
            <a:r>
              <a:rPr lang="en-US" sz="2200" b="1" dirty="0" smtClean="0">
                <a:solidFill>
                  <a:srgbClr val="0070C0"/>
                </a:solidFill>
              </a:rPr>
              <a:t> </a:t>
            </a:r>
            <a:endParaRPr lang="en-US" sz="2200" b="1" dirty="0">
              <a:solidFill>
                <a:srgbClr val="0070C0"/>
              </a:solidFill>
            </a:endParaRPr>
          </a:p>
          <a:p>
            <a:pPr marL="0" indent="0">
              <a:buNone/>
            </a:pPr>
            <a:endParaRPr lang="en-US" dirty="0"/>
          </a:p>
        </p:txBody>
      </p:sp>
    </p:spTree>
    <p:extLst>
      <p:ext uri="{BB962C8B-B14F-4D97-AF65-F5344CB8AC3E}">
        <p14:creationId xmlns:p14="http://schemas.microsoft.com/office/powerpoint/2010/main" val="893601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effectLst>
                  <a:outerShdw blurRad="38100" dist="38100" dir="2700000" algn="tl">
                    <a:srgbClr val="000000">
                      <a:alpha val="43137"/>
                    </a:srgbClr>
                  </a:outerShdw>
                </a:effectLst>
              </a:rPr>
              <a:t>Vendor Registration Instructions (cont’d)</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US" sz="2400" b="1" dirty="0">
                <a:solidFill>
                  <a:srgbClr val="0070C0"/>
                </a:solidFill>
              </a:rPr>
              <a:t>Enter your email address in the field provided on the page and click the button. </a:t>
            </a:r>
          </a:p>
          <a:p>
            <a:r>
              <a:rPr lang="en-US" sz="2400" b="1" dirty="0" smtClean="0">
                <a:solidFill>
                  <a:srgbClr val="0070C0"/>
                </a:solidFill>
              </a:rPr>
              <a:t>If </a:t>
            </a:r>
            <a:r>
              <a:rPr lang="en-US" sz="2400" b="1" dirty="0">
                <a:solidFill>
                  <a:srgbClr val="0070C0"/>
                </a:solidFill>
              </a:rPr>
              <a:t>you are already a vendor an email will be sent to the email address we have on file that has verifies the information we have on file and instructions on how to update anything that is outdated. </a:t>
            </a:r>
          </a:p>
          <a:p>
            <a:r>
              <a:rPr lang="en-US" sz="2400" b="1" dirty="0" smtClean="0">
                <a:solidFill>
                  <a:srgbClr val="0070C0"/>
                </a:solidFill>
              </a:rPr>
              <a:t>If </a:t>
            </a:r>
            <a:r>
              <a:rPr lang="en-US" sz="2400" b="1" dirty="0">
                <a:solidFill>
                  <a:srgbClr val="0070C0"/>
                </a:solidFill>
              </a:rPr>
              <a:t>you are not in the system you will be asked to submit your vendor information. </a:t>
            </a:r>
          </a:p>
          <a:p>
            <a:r>
              <a:rPr lang="en-US" sz="2400" b="1" dirty="0" smtClean="0">
                <a:solidFill>
                  <a:srgbClr val="0070C0"/>
                </a:solidFill>
              </a:rPr>
              <a:t>Once </a:t>
            </a:r>
            <a:r>
              <a:rPr lang="en-US" sz="2400" b="1" dirty="0">
                <a:solidFill>
                  <a:srgbClr val="0070C0"/>
                </a:solidFill>
              </a:rPr>
              <a:t>complete you will be sent an email verifying your information and with a link that you must click to verify and complete the sign up process.</a:t>
            </a:r>
          </a:p>
          <a:p>
            <a:r>
              <a:rPr lang="en-US" sz="2400" b="1" dirty="0" smtClean="0">
                <a:solidFill>
                  <a:srgbClr val="0070C0"/>
                </a:solidFill>
              </a:rPr>
              <a:t>Once </a:t>
            </a:r>
            <a:r>
              <a:rPr lang="en-US" sz="2400" b="1" dirty="0">
                <a:solidFill>
                  <a:srgbClr val="0070C0"/>
                </a:solidFill>
              </a:rPr>
              <a:t>registered, you will receive automated notifications of opportunities to bid. You can control the type and frequency of notifications from the vendor settings page.</a:t>
            </a:r>
          </a:p>
          <a:p>
            <a:endParaRPr lang="en-US" sz="2400" b="1" dirty="0">
              <a:solidFill>
                <a:srgbClr val="0070C0"/>
              </a:solidFill>
            </a:endParaRPr>
          </a:p>
        </p:txBody>
      </p:sp>
    </p:spTree>
    <p:extLst>
      <p:ext uri="{BB962C8B-B14F-4D97-AF65-F5344CB8AC3E}">
        <p14:creationId xmlns:p14="http://schemas.microsoft.com/office/powerpoint/2010/main" val="2251822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What happens after registration?</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0070C0"/>
                </a:solidFill>
                <a:effectLst>
                  <a:outerShdw blurRad="38100" dist="38100" dir="2700000" algn="tl">
                    <a:srgbClr val="000000">
                      <a:alpha val="43137"/>
                    </a:srgbClr>
                  </a:outerShdw>
                </a:effectLst>
              </a:rPr>
              <a:t>Once you receive notice of bid opportunity, determine if it is of interest to you. Review scope </a:t>
            </a:r>
            <a:r>
              <a:rPr lang="en-US" b="1" u="sng" dirty="0" smtClean="0">
                <a:solidFill>
                  <a:srgbClr val="0070C0"/>
                </a:solidFill>
                <a:effectLst>
                  <a:outerShdw blurRad="38100" dist="38100" dir="2700000" algn="tl">
                    <a:srgbClr val="000000">
                      <a:alpha val="43137"/>
                    </a:srgbClr>
                  </a:outerShdw>
                </a:effectLst>
              </a:rPr>
              <a:t>completely. </a:t>
            </a:r>
            <a:endParaRPr lang="en-US" b="1" u="sng" dirty="0">
              <a:solidFill>
                <a:srgbClr val="0070C0"/>
              </a:solidFill>
              <a:effectLst>
                <a:outerShdw blurRad="38100" dist="38100" dir="2700000" algn="tl">
                  <a:srgbClr val="000000">
                    <a:alpha val="43137"/>
                  </a:srgbClr>
                </a:outerShdw>
              </a:effectLst>
            </a:endParaRPr>
          </a:p>
          <a:p>
            <a:pPr marL="0" indent="0">
              <a:buNone/>
            </a:pPr>
            <a:r>
              <a:rPr lang="en-US" b="1" dirty="0" smtClean="0">
                <a:solidFill>
                  <a:srgbClr val="0070C0"/>
                </a:solidFill>
                <a:effectLst>
                  <a:outerShdw blurRad="38100" dist="38100" dir="2700000" algn="tl">
                    <a:srgbClr val="000000">
                      <a:alpha val="43137"/>
                    </a:srgbClr>
                  </a:outerShdw>
                </a:effectLst>
              </a:rPr>
              <a:t>Call the procurement staff if you have questions on the scope or the business terms.</a:t>
            </a:r>
            <a:r>
              <a:rPr lang="en-US" b="1" dirty="0">
                <a:solidFill>
                  <a:srgbClr val="0070C0"/>
                </a:solidFill>
                <a:effectLst>
                  <a:outerShdw blurRad="38100" dist="38100" dir="2700000" algn="tl">
                    <a:srgbClr val="000000">
                      <a:alpha val="43137"/>
                    </a:srgbClr>
                  </a:outerShdw>
                </a:effectLst>
              </a:rPr>
              <a:t> </a:t>
            </a:r>
          </a:p>
          <a:p>
            <a:pPr marL="0" indent="0">
              <a:buNone/>
            </a:pPr>
            <a:r>
              <a:rPr lang="en-US" b="1" dirty="0" smtClean="0">
                <a:solidFill>
                  <a:srgbClr val="0070C0"/>
                </a:solidFill>
                <a:effectLst>
                  <a:outerShdw blurRad="38100" dist="38100" dir="2700000" algn="tl">
                    <a:srgbClr val="000000">
                      <a:alpha val="43137"/>
                    </a:srgbClr>
                  </a:outerShdw>
                </a:effectLst>
              </a:rPr>
              <a:t>If you submit a bid that is not successful, call the procurement staff to get feedback. Debrief appointments are provided. </a:t>
            </a:r>
          </a:p>
          <a:p>
            <a:pPr marL="0" indent="0">
              <a:buNone/>
            </a:pPr>
            <a:r>
              <a:rPr lang="en-US" b="1" dirty="0" smtClean="0">
                <a:solidFill>
                  <a:srgbClr val="0070C0"/>
                </a:solidFill>
                <a:effectLst>
                  <a:outerShdw blurRad="38100" dist="38100" dir="2700000" algn="tl">
                    <a:srgbClr val="000000">
                      <a:alpha val="43137"/>
                    </a:srgbClr>
                  </a:outerShdw>
                </a:effectLst>
              </a:rPr>
              <a:t>Don’t give up, try again! It is not uncommon for a new vendor to submit several bids on different projects before being successful.</a:t>
            </a:r>
            <a:endParaRPr lang="en-US" dirty="0" smtClean="0"/>
          </a:p>
        </p:txBody>
      </p:sp>
    </p:spTree>
    <p:extLst>
      <p:ext uri="{BB962C8B-B14F-4D97-AF65-F5344CB8AC3E}">
        <p14:creationId xmlns:p14="http://schemas.microsoft.com/office/powerpoint/2010/main" val="4145099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793</Words>
  <Application>Microsoft Macintosh PowerPoint</Application>
  <PresentationFormat>Custom</PresentationFormat>
  <Paragraphs>85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Organizational Overview</vt:lpstr>
      <vt:lpstr>What does VTA procure and contract for?</vt:lpstr>
      <vt:lpstr> Procurement and Contracting Methods</vt:lpstr>
      <vt:lpstr>Solicitations</vt:lpstr>
      <vt:lpstr>How to Become a Vendor</vt:lpstr>
      <vt:lpstr>Vendor Registration Instructions</vt:lpstr>
      <vt:lpstr>Vendor Registration Instructions (cont’d)</vt:lpstr>
      <vt:lpstr>What happens after registration?</vt:lpstr>
      <vt:lpstr>4-Color Printing</vt:lpstr>
      <vt:lpstr>  Opportunities</vt:lpstr>
      <vt:lpst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Contracting Business Forum Doing Business with the Santa Clara Valley Transportation Authority (VTA)</dc:title>
  <dc:creator>Sunny</dc:creator>
  <cp:lastModifiedBy>Stanley Fong</cp:lastModifiedBy>
  <cp:revision>20</cp:revision>
  <cp:lastPrinted>2015-10-25T20:34:28Z</cp:lastPrinted>
  <dcterms:created xsi:type="dcterms:W3CDTF">2015-10-25T18:52:39Z</dcterms:created>
  <dcterms:modified xsi:type="dcterms:W3CDTF">2017-05-08T20:06:06Z</dcterms:modified>
</cp:coreProperties>
</file>