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Lst>
  <p:notesMasterIdLst>
    <p:notesMasterId r:id="rId16"/>
  </p:notesMasterIdLst>
  <p:handoutMasterIdLst>
    <p:handoutMasterId r:id="rId17"/>
  </p:handoutMasterIdLst>
  <p:sldIdLst>
    <p:sldId id="1291" r:id="rId2"/>
    <p:sldId id="1303" r:id="rId3"/>
    <p:sldId id="1304" r:id="rId4"/>
    <p:sldId id="1305" r:id="rId5"/>
    <p:sldId id="834" r:id="rId6"/>
    <p:sldId id="836" r:id="rId7"/>
    <p:sldId id="838" r:id="rId8"/>
    <p:sldId id="840" r:id="rId9"/>
    <p:sldId id="842" r:id="rId10"/>
    <p:sldId id="844" r:id="rId11"/>
    <p:sldId id="846" r:id="rId12"/>
    <p:sldId id="1245" r:id="rId13"/>
    <p:sldId id="1272" r:id="rId14"/>
    <p:sldId id="944" r:id="rId1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84">
          <p15:clr>
            <a:srgbClr val="A4A3A4"/>
          </p15:clr>
        </p15:guide>
        <p15:guide id="2" pos="81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555"/>
    <a:srgbClr val="FFFFFF"/>
    <a:srgbClr val="FEE294"/>
    <a:srgbClr val="A1B1D6"/>
    <a:srgbClr val="FED28F"/>
    <a:srgbClr val="FFE4BC"/>
    <a:srgbClr val="6680BC"/>
    <a:srgbClr val="8299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64078" autoAdjust="0"/>
  </p:normalViewPr>
  <p:slideViewPr>
    <p:cSldViewPr>
      <p:cViewPr varScale="1">
        <p:scale>
          <a:sx n="71" d="100"/>
          <a:sy n="71" d="100"/>
        </p:scale>
        <p:origin x="3042" y="54"/>
      </p:cViewPr>
      <p:guideLst>
        <p:guide orient="horz" pos="384"/>
        <p:guide pos="8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368"/>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a:noFill/>
          </a:ln>
          <a:extLst/>
        </p:spPr>
        <p:txBody>
          <a:bodyPr vert="horz" wrap="square" lIns="93177" tIns="46589" rIns="93177" bIns="46589" numCol="1" anchor="t" anchorCtr="0" compatLnSpc="1">
            <a:prstTxWarp prst="textNoShape">
              <a:avLst/>
            </a:prstTxWarp>
          </a:bodyPr>
          <a:lstStyle>
            <a:lvl1pPr defTabSz="931863">
              <a:defRPr sz="1200" baseline="-25000">
                <a:latin typeface="Times"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bwMode="auto">
          <a:xfrm>
            <a:off x="3970338" y="0"/>
            <a:ext cx="3038475" cy="465138"/>
          </a:xfrm>
          <a:prstGeom prst="rect">
            <a:avLst/>
          </a:prstGeom>
          <a:noFill/>
          <a:ln>
            <a:noFill/>
          </a:ln>
          <a:extLst/>
        </p:spPr>
        <p:txBody>
          <a:bodyPr vert="horz" wrap="square" lIns="93177" tIns="46589" rIns="93177" bIns="46589" numCol="1" anchor="t" anchorCtr="0" compatLnSpc="1">
            <a:prstTxWarp prst="textNoShape">
              <a:avLst/>
            </a:prstTxWarp>
          </a:bodyPr>
          <a:lstStyle>
            <a:lvl1pPr algn="r" defTabSz="931863">
              <a:defRPr sz="1200" baseline="-25000">
                <a:latin typeface="Times" charset="0"/>
                <a:ea typeface="ＭＳ Ｐゴシック" charset="-128"/>
              </a:defRPr>
            </a:lvl1pPr>
          </a:lstStyle>
          <a:p>
            <a:pPr>
              <a:defRPr/>
            </a:pPr>
            <a:fld id="{69FD4CDB-6231-42D6-AF05-C6223058748A}" type="datetime1">
              <a:rPr lang="en-US"/>
              <a:pPr>
                <a:defRPr/>
              </a:pPr>
              <a:t>5/10/2017</a:t>
            </a:fld>
            <a:endParaRPr lang="en-US"/>
          </a:p>
        </p:txBody>
      </p:sp>
      <p:sp>
        <p:nvSpPr>
          <p:cNvPr id="4" name="Footer Placeholder 3"/>
          <p:cNvSpPr>
            <a:spLocks noGrp="1"/>
          </p:cNvSpPr>
          <p:nvPr>
            <p:ph type="ftr" sz="quarter" idx="2"/>
          </p:nvPr>
        </p:nvSpPr>
        <p:spPr bwMode="auto">
          <a:xfrm>
            <a:off x="0" y="8829675"/>
            <a:ext cx="3038475" cy="465138"/>
          </a:xfrm>
          <a:prstGeom prst="rect">
            <a:avLst/>
          </a:prstGeom>
          <a:noFill/>
          <a:ln>
            <a:noFill/>
          </a:ln>
          <a:extLst/>
        </p:spPr>
        <p:txBody>
          <a:bodyPr vert="horz" wrap="square" lIns="93177" tIns="46589" rIns="93177" bIns="46589" numCol="1" anchor="b" anchorCtr="0" compatLnSpc="1">
            <a:prstTxWarp prst="textNoShape">
              <a:avLst/>
            </a:prstTxWarp>
          </a:bodyPr>
          <a:lstStyle>
            <a:lvl1pPr defTabSz="931863">
              <a:defRPr sz="1200" baseline="-25000">
                <a:latin typeface="Times"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a:noFill/>
          </a:ln>
          <a:extLst/>
        </p:spPr>
        <p:txBody>
          <a:bodyPr vert="horz" wrap="square" lIns="93177" tIns="46589" rIns="93177" bIns="46589" numCol="1" anchor="b" anchorCtr="0" compatLnSpc="1">
            <a:prstTxWarp prst="textNoShape">
              <a:avLst/>
            </a:prstTxWarp>
          </a:bodyPr>
          <a:lstStyle>
            <a:lvl1pPr algn="r" defTabSz="931863">
              <a:defRPr sz="1200" baseline="-25000">
                <a:latin typeface="Times" panose="02020603050405020304" pitchFamily="18" charset="0"/>
              </a:defRPr>
            </a:lvl1pPr>
          </a:lstStyle>
          <a:p>
            <a:fld id="{CF46324B-B0FD-4103-BC0E-D512CEADCAE8}" type="slidenum">
              <a:rPr lang="en-US"/>
              <a:pPr/>
              <a:t>‹#›</a:t>
            </a:fld>
            <a:endParaRPr lang="en-US"/>
          </a:p>
        </p:txBody>
      </p:sp>
    </p:spTree>
    <p:extLst>
      <p:ext uri="{BB962C8B-B14F-4D97-AF65-F5344CB8AC3E}">
        <p14:creationId xmlns:p14="http://schemas.microsoft.com/office/powerpoint/2010/main" val="3695129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a:noFill/>
          </a:ln>
          <a:extLst/>
        </p:spPr>
        <p:txBody>
          <a:bodyPr vert="horz" wrap="square" lIns="93177" tIns="46589" rIns="93177" bIns="46589" numCol="1" anchor="t" anchorCtr="0" compatLnSpc="1">
            <a:prstTxWarp prst="textNoShape">
              <a:avLst/>
            </a:prstTxWarp>
          </a:bodyPr>
          <a:lstStyle>
            <a:lvl1pPr defTabSz="931863">
              <a:defRPr sz="1200">
                <a:latin typeface="Times" charset="0"/>
                <a:ea typeface="ＭＳ Ｐゴシック" charset="0"/>
                <a:cs typeface="ＭＳ Ｐゴシック" charset="0"/>
              </a:defRPr>
            </a:lvl1pPr>
          </a:lstStyle>
          <a:p>
            <a:pPr>
              <a:defRPr/>
            </a:pPr>
            <a:endParaRPr lang="en-US"/>
          </a:p>
        </p:txBody>
      </p:sp>
      <p:sp>
        <p:nvSpPr>
          <p:cNvPr id="58371" name="Rectangle 3"/>
          <p:cNvSpPr>
            <a:spLocks noGrp="1" noChangeArrowheads="1"/>
          </p:cNvSpPr>
          <p:nvPr>
            <p:ph type="dt" idx="1"/>
          </p:nvPr>
        </p:nvSpPr>
        <p:spPr bwMode="auto">
          <a:xfrm>
            <a:off x="3970338" y="0"/>
            <a:ext cx="3038475" cy="465138"/>
          </a:xfrm>
          <a:prstGeom prst="rect">
            <a:avLst/>
          </a:prstGeom>
          <a:noFill/>
          <a:ln>
            <a:noFill/>
          </a:ln>
          <a:extLst/>
        </p:spPr>
        <p:txBody>
          <a:bodyPr vert="horz" wrap="square" lIns="93177" tIns="46589" rIns="93177" bIns="46589" numCol="1" anchor="t" anchorCtr="0" compatLnSpc="1">
            <a:prstTxWarp prst="textNoShape">
              <a:avLst/>
            </a:prstTxWarp>
          </a:bodyPr>
          <a:lstStyle>
            <a:lvl1pPr algn="r" defTabSz="931863">
              <a:defRPr sz="1200">
                <a:latin typeface="Times" charset="0"/>
                <a:ea typeface="ＭＳ Ｐゴシック" charset="0"/>
                <a:cs typeface="ＭＳ Ｐゴシック" charset="0"/>
              </a:defRPr>
            </a:lvl1pPr>
          </a:lstStyle>
          <a:p>
            <a:pPr>
              <a:defRPr/>
            </a:pPr>
            <a:endParaRPr lang="en-US"/>
          </a:p>
        </p:txBody>
      </p:sp>
      <p:sp>
        <p:nvSpPr>
          <p:cNvPr id="27652"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701675" y="4416425"/>
            <a:ext cx="5607050" cy="4183063"/>
          </a:xfrm>
          <a:prstGeom prst="rect">
            <a:avLst/>
          </a:prstGeom>
          <a:noFill/>
          <a:ln>
            <a:noFill/>
          </a:ln>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p:cNvSpPr>
            <a:spLocks noGrp="1" noChangeArrowheads="1"/>
          </p:cNvSpPr>
          <p:nvPr>
            <p:ph type="ftr" sz="quarter" idx="4"/>
          </p:nvPr>
        </p:nvSpPr>
        <p:spPr bwMode="auto">
          <a:xfrm>
            <a:off x="0" y="8829675"/>
            <a:ext cx="3038475" cy="465138"/>
          </a:xfrm>
          <a:prstGeom prst="rect">
            <a:avLst/>
          </a:prstGeom>
          <a:noFill/>
          <a:ln>
            <a:noFill/>
          </a:ln>
          <a:extLst/>
        </p:spPr>
        <p:txBody>
          <a:bodyPr vert="horz" wrap="square" lIns="93177" tIns="46589" rIns="93177" bIns="46589" numCol="1" anchor="b" anchorCtr="0" compatLnSpc="1">
            <a:prstTxWarp prst="textNoShape">
              <a:avLst/>
            </a:prstTxWarp>
          </a:bodyPr>
          <a:lstStyle>
            <a:lvl1pPr defTabSz="931863">
              <a:defRPr sz="1200">
                <a:latin typeface="Times" charset="0"/>
                <a:ea typeface="ＭＳ Ｐゴシック" charset="0"/>
                <a:cs typeface="ＭＳ Ｐゴシック" charset="0"/>
              </a:defRPr>
            </a:lvl1pPr>
          </a:lstStyle>
          <a:p>
            <a:pPr>
              <a:defRPr/>
            </a:pPr>
            <a:endParaRPr lang="en-US"/>
          </a:p>
        </p:txBody>
      </p:sp>
      <p:sp>
        <p:nvSpPr>
          <p:cNvPr id="58375" name="Rectangle 7"/>
          <p:cNvSpPr>
            <a:spLocks noGrp="1" noChangeArrowheads="1"/>
          </p:cNvSpPr>
          <p:nvPr>
            <p:ph type="sldNum" sz="quarter" idx="5"/>
          </p:nvPr>
        </p:nvSpPr>
        <p:spPr bwMode="auto">
          <a:xfrm>
            <a:off x="3970338" y="8829675"/>
            <a:ext cx="3038475" cy="465138"/>
          </a:xfrm>
          <a:prstGeom prst="rect">
            <a:avLst/>
          </a:prstGeom>
          <a:noFill/>
          <a:ln>
            <a:noFill/>
          </a:ln>
          <a:extLst/>
        </p:spPr>
        <p:txBody>
          <a:bodyPr vert="horz" wrap="square" lIns="93177" tIns="46589" rIns="93177" bIns="46589" numCol="1" anchor="b" anchorCtr="0" compatLnSpc="1">
            <a:prstTxWarp prst="textNoShape">
              <a:avLst/>
            </a:prstTxWarp>
          </a:bodyPr>
          <a:lstStyle>
            <a:lvl1pPr algn="r" defTabSz="931863">
              <a:defRPr sz="1200">
                <a:latin typeface="Times" panose="02020603050405020304" pitchFamily="18" charset="0"/>
              </a:defRPr>
            </a:lvl1pPr>
          </a:lstStyle>
          <a:p>
            <a:fld id="{2B70C3F1-DF02-4AD0-B4BF-55133641E493}" type="slidenum">
              <a:rPr lang="en-US"/>
              <a:pPr/>
              <a:t>‹#›</a:t>
            </a:fld>
            <a:endParaRPr lang="en-US"/>
          </a:p>
        </p:txBody>
      </p:sp>
    </p:spTree>
    <p:extLst>
      <p:ext uri="{BB962C8B-B14F-4D97-AF65-F5344CB8AC3E}">
        <p14:creationId xmlns:p14="http://schemas.microsoft.com/office/powerpoint/2010/main" val="1800634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51"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51"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pitchFamily="51"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pitchFamily="51"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pitchFamily="51"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Good morning!  Welcome</a:t>
            </a:r>
            <a:r>
              <a:rPr lang="en-US" altLang="en-US" smtClean="0">
                <a:latin typeface="Times" panose="02020603050405020304" pitchFamily="18" charset="0"/>
                <a:ea typeface="ＭＳ Ｐゴシック" panose="020B0600070205080204" pitchFamily="34" charset="-128"/>
              </a:rPr>
              <a:t>!</a:t>
            </a: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F7BD6C-0C0D-4D39-BD0F-B8E16D84FF84}" type="slidenum">
              <a:rPr lang="en-US" altLang="en-US">
                <a:latin typeface="Times" panose="02020603050405020304" pitchFamily="18" charset="0"/>
              </a:rPr>
              <a:pPr/>
              <a:t>1</a:t>
            </a:fld>
            <a:endParaRPr lang="en-US" altLang="en-US">
              <a:latin typeface="Times" panose="02020603050405020304" pitchFamily="18" charset="0"/>
            </a:endParaRPr>
          </a:p>
        </p:txBody>
      </p:sp>
    </p:spTree>
    <p:extLst>
      <p:ext uri="{BB962C8B-B14F-4D97-AF65-F5344CB8AC3E}">
        <p14:creationId xmlns:p14="http://schemas.microsoft.com/office/powerpoint/2010/main" val="198453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Yes, there are benefits to being certified.</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These increase the opportunities for the SB/DVBE community and stimulates the economy</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This helps to level the playing field when competing for state contracts and purchases.</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State agencies use this database to find suppliers.</a:t>
            </a: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D0104A-7F0D-486D-A73F-8F137946518A}" type="slidenum">
              <a:rPr lang="en-US" altLang="en-US">
                <a:latin typeface="Times" panose="02020603050405020304" pitchFamily="18" charset="0"/>
              </a:rPr>
              <a:pPr/>
              <a:t>10</a:t>
            </a:fld>
            <a:endParaRPr lang="en-US" altLang="en-US">
              <a:latin typeface="Times" panose="02020603050405020304" pitchFamily="18" charset="0"/>
            </a:endParaRPr>
          </a:p>
        </p:txBody>
      </p:sp>
    </p:spTree>
    <p:extLst>
      <p:ext uri="{BB962C8B-B14F-4D97-AF65-F5344CB8AC3E}">
        <p14:creationId xmlns:p14="http://schemas.microsoft.com/office/powerpoint/2010/main" val="171071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Not all bid opportunities will be posted. – Get to know your advocates!</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They need two price quotes – they can call xxxx and yyyy to get those quotes.</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Don’t miss out.</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If you are a DVBE and qualify to be a SB, this is the reason why.</a:t>
            </a: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407A7BD-D700-4B4F-ABDB-D3063591319E}" type="slidenum">
              <a:rPr lang="en-US" altLang="en-US">
                <a:latin typeface="Times" panose="02020603050405020304" pitchFamily="18" charset="0"/>
              </a:rPr>
              <a:pPr/>
              <a:t>11</a:t>
            </a:fld>
            <a:endParaRPr lang="en-US" altLang="en-US">
              <a:latin typeface="Times" panose="02020603050405020304" pitchFamily="18" charset="0"/>
            </a:endParaRPr>
          </a:p>
        </p:txBody>
      </p:sp>
    </p:spTree>
    <p:extLst>
      <p:ext uri="{BB962C8B-B14F-4D97-AF65-F5344CB8AC3E}">
        <p14:creationId xmlns:p14="http://schemas.microsoft.com/office/powerpoint/2010/main" val="48977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The SB/DVBE policy is in writing and is there to assist agencies in reaching their goals.</a:t>
            </a:r>
          </a:p>
          <a:p>
            <a:r>
              <a:rPr lang="en-US" altLang="en-US" smtClean="0">
                <a:latin typeface="Arial" panose="020B0604020202020204" pitchFamily="34" charset="0"/>
                <a:ea typeface="ＭＳ Ｐゴシック" panose="020B0600070205080204" pitchFamily="34" charset="-128"/>
                <a:cs typeface="Arial" panose="020B0604020202020204" pitchFamily="34" charset="0"/>
              </a:rPr>
              <a:t>The agencies listed on this slide have that policy set in place.</a:t>
            </a: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71BC85-0CD4-4AF5-9A52-A5033D7E4F51}" type="slidenum">
              <a:rPr lang="en-US" altLang="en-US">
                <a:latin typeface="Times" panose="02020603050405020304" pitchFamily="18" charset="0"/>
              </a:rPr>
              <a:pPr/>
              <a:t>12</a:t>
            </a:fld>
            <a:endParaRPr lang="en-US" altLang="en-US">
              <a:latin typeface="Times" panose="02020603050405020304" pitchFamily="18" charset="0"/>
            </a:endParaRPr>
          </a:p>
        </p:txBody>
      </p:sp>
    </p:spTree>
    <p:extLst>
      <p:ext uri="{BB962C8B-B14F-4D97-AF65-F5344CB8AC3E}">
        <p14:creationId xmlns:p14="http://schemas.microsoft.com/office/powerpoint/2010/main" val="171154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The State is continually looking for ways to streamline.</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There used to be 7 steps. There are copies of this brochure at my table.</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Generally speaking – Small Businesses can get certified within 1 hour.</a:t>
            </a:r>
          </a:p>
          <a:p>
            <a:endParaRPr lang="en-US" altLang="en-US" sz="140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27660B-FA0C-41EE-A688-3A0530F4CCA1}" type="slidenum">
              <a:rPr lang="en-US" altLang="en-US">
                <a:latin typeface="Times" panose="02020603050405020304" pitchFamily="18" charset="0"/>
              </a:rPr>
              <a:pPr/>
              <a:t>13</a:t>
            </a:fld>
            <a:endParaRPr lang="en-US" altLang="en-US">
              <a:latin typeface="Times" panose="02020603050405020304" pitchFamily="18" charset="0"/>
            </a:endParaRPr>
          </a:p>
        </p:txBody>
      </p:sp>
    </p:spTree>
    <p:extLst>
      <p:ext uri="{BB962C8B-B14F-4D97-AF65-F5344CB8AC3E}">
        <p14:creationId xmlns:p14="http://schemas.microsoft.com/office/powerpoint/2010/main" val="3976905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ea typeface="ＭＳ Ｐゴシック" panose="020B0600070205080204" pitchFamily="34" charset="-128"/>
              </a:rPr>
              <a:t>*Please stop by my table to pick up information.</a:t>
            </a: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348FCA-7165-4D69-A479-0B89FB4D7F06}" type="slidenum">
              <a:rPr lang="en-US" altLang="en-US">
                <a:latin typeface="Times" panose="02020603050405020304" pitchFamily="18" charset="0"/>
              </a:rPr>
              <a:pPr/>
              <a:t>14</a:t>
            </a:fld>
            <a:endParaRPr lang="en-US" altLang="en-US">
              <a:latin typeface="Times" panose="02020603050405020304" pitchFamily="18" charset="0"/>
            </a:endParaRPr>
          </a:p>
        </p:txBody>
      </p:sp>
    </p:spTree>
    <p:extLst>
      <p:ext uri="{BB962C8B-B14F-4D97-AF65-F5344CB8AC3E}">
        <p14:creationId xmlns:p14="http://schemas.microsoft.com/office/powerpoint/2010/main" val="276851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My name is Judy Burnett.</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My job is to assist companies doing business with the State of California..</a:t>
            </a:r>
          </a:p>
          <a:p>
            <a:endParaRPr lang="en-US" altLang="en-US" sz="140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How many of you are certified with the State of California as a SB or DVBE?</a:t>
            </a:r>
          </a:p>
          <a:p>
            <a:endParaRPr lang="en-US" altLang="en-US" sz="140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How many of you are veterans?   </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My father was in the Army, my 3 brothers were Air Force and Army, my daughter was in the Air Force – she is one of our disabled veterans.</a:t>
            </a:r>
          </a:p>
          <a:p>
            <a:endParaRPr lang="en-US" altLang="en-US" sz="140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My heartfelt - Thank you for your service to our country.</a:t>
            </a:r>
          </a:p>
          <a:p>
            <a:endParaRPr lang="en-US" altLang="en-US" smtClean="0">
              <a:latin typeface="Times" panose="02020603050405020304" pitchFamily="18" charset="0"/>
              <a:ea typeface="ＭＳ Ｐゴシック" panose="020B0600070205080204" pitchFamily="34" charset="-128"/>
            </a:endParaRPr>
          </a:p>
          <a:p>
            <a:endParaRPr lang="en-US" altLang="en-US" smtClean="0">
              <a:latin typeface="Times" panose="02020603050405020304" pitchFamily="18" charset="0"/>
              <a:ea typeface="ＭＳ Ｐゴシック" panose="020B0600070205080204" pitchFamily="34" charset="-128"/>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7C3B31-5C52-4748-99F4-45484D71AF78}" type="slidenum">
              <a:rPr lang="en-US" altLang="en-US">
                <a:latin typeface="Times" panose="02020603050405020304" pitchFamily="18" charset="0"/>
              </a:rPr>
              <a:pPr/>
              <a:t>2</a:t>
            </a:fld>
            <a:endParaRPr lang="en-US" altLang="en-US">
              <a:latin typeface="Times" panose="02020603050405020304" pitchFamily="18" charset="0"/>
            </a:endParaRPr>
          </a:p>
        </p:txBody>
      </p:sp>
    </p:spTree>
    <p:extLst>
      <p:ext uri="{BB962C8B-B14F-4D97-AF65-F5344CB8AC3E}">
        <p14:creationId xmlns:p14="http://schemas.microsoft.com/office/powerpoint/2010/main" val="178471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How many of you are aware of the goals that the state agencies need to meet?</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How many of you would like to help them not only meet those goals but go beyond?</a:t>
            </a: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9806438-0962-498F-AB0C-E647DA45D020}" type="slidenum">
              <a:rPr lang="en-US" altLang="en-US">
                <a:latin typeface="Times" panose="02020603050405020304" pitchFamily="18" charset="0"/>
              </a:rPr>
              <a:pPr/>
              <a:t>3</a:t>
            </a:fld>
            <a:endParaRPr lang="en-US" altLang="en-US">
              <a:latin typeface="Times" panose="02020603050405020304" pitchFamily="18" charset="0"/>
            </a:endParaRPr>
          </a:p>
        </p:txBody>
      </p:sp>
    </p:spTree>
    <p:extLst>
      <p:ext uri="{BB962C8B-B14F-4D97-AF65-F5344CB8AC3E}">
        <p14:creationId xmlns:p14="http://schemas.microsoft.com/office/powerpoint/2010/main" val="237705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How many of you would like a share of the $2.5 billion dollars?</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The State of California is constantly striving to improve SB/DVBE participation.</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Reaching out to you at this event is one step towards that improvement</a:t>
            </a:r>
            <a:r>
              <a:rPr lang="en-US" altLang="en-US" smtClean="0">
                <a:latin typeface="Times" panose="02020603050405020304" pitchFamily="18" charset="0"/>
                <a:ea typeface="ＭＳ Ｐゴシック" panose="020B0600070205080204" pitchFamily="34" charset="-128"/>
              </a:rPr>
              <a:t>.</a:t>
            </a: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AC6D86-1940-4CC7-BE8E-3EE919FAB473}" type="slidenum">
              <a:rPr lang="en-US" altLang="en-US">
                <a:latin typeface="Times" panose="02020603050405020304" pitchFamily="18" charset="0"/>
              </a:rPr>
              <a:pPr/>
              <a:t>4</a:t>
            </a:fld>
            <a:endParaRPr lang="en-US" altLang="en-US">
              <a:latin typeface="Times" panose="02020603050405020304" pitchFamily="18" charset="0"/>
            </a:endParaRPr>
          </a:p>
        </p:txBody>
      </p:sp>
    </p:spTree>
    <p:extLst>
      <p:ext uri="{BB962C8B-B14F-4D97-AF65-F5344CB8AC3E}">
        <p14:creationId xmlns:p14="http://schemas.microsoft.com/office/powerpoint/2010/main" val="2914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Requirements not only need to be met when you start contracting with the State, but they must be maintained as well.</a:t>
            </a:r>
          </a:p>
          <a:p>
            <a:endParaRPr lang="en-US" altLang="en-US" smtClean="0">
              <a:latin typeface="Times" panose="02020603050405020304" pitchFamily="18"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8B47260-8FA5-4A09-A027-1ED21C46DD19}" type="slidenum">
              <a:rPr lang="en-US" altLang="en-US">
                <a:latin typeface="Times" panose="02020603050405020304" pitchFamily="18" charset="0"/>
              </a:rPr>
              <a:pPr/>
              <a:t>5</a:t>
            </a:fld>
            <a:endParaRPr lang="en-US" altLang="en-US">
              <a:latin typeface="Times" panose="02020603050405020304" pitchFamily="18" charset="0"/>
            </a:endParaRPr>
          </a:p>
        </p:txBody>
      </p:sp>
    </p:spTree>
    <p:extLst>
      <p:ext uri="{BB962C8B-B14F-4D97-AF65-F5344CB8AC3E}">
        <p14:creationId xmlns:p14="http://schemas.microsoft.com/office/powerpoint/2010/main" val="230908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Remember – if something changes for you company, the State of California needs to be updated.</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Did the owner decide to move to Hawaii?  </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Did the company grow to over 100 employees?</a:t>
            </a:r>
          </a:p>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Did you have 3 really awesome years and go over the $15 million in annual gross receipts?</a:t>
            </a: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DC421E-CAC8-44C6-81AF-9D4A3E6D63B7}" type="slidenum">
              <a:rPr lang="en-US" altLang="en-US">
                <a:latin typeface="Times" panose="02020603050405020304" pitchFamily="18" charset="0"/>
              </a:rPr>
              <a:pPr/>
              <a:t>6</a:t>
            </a:fld>
            <a:endParaRPr lang="en-US" altLang="en-US">
              <a:latin typeface="Times" panose="02020603050405020304" pitchFamily="18" charset="0"/>
            </a:endParaRPr>
          </a:p>
        </p:txBody>
      </p:sp>
    </p:spTree>
    <p:extLst>
      <p:ext uri="{BB962C8B-B14F-4D97-AF65-F5344CB8AC3E}">
        <p14:creationId xmlns:p14="http://schemas.microsoft.com/office/powerpoint/2010/main" val="89423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Arial" panose="020B0604020202020204" pitchFamily="34" charset="0"/>
                <a:ea typeface="ＭＳ Ｐゴシック" panose="020B0600070205080204" pitchFamily="34" charset="-128"/>
                <a:cs typeface="Arial" panose="020B0604020202020204" pitchFamily="34" charset="0"/>
              </a:rPr>
              <a:t>READ</a:t>
            </a: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D049EC-3A12-4BC3-8A07-C9594CAD4348}" type="slidenum">
              <a:rPr lang="en-US" altLang="en-US">
                <a:latin typeface="Times" panose="02020603050405020304" pitchFamily="18" charset="0"/>
              </a:rPr>
              <a:pPr/>
              <a:t>7</a:t>
            </a:fld>
            <a:endParaRPr lang="en-US" altLang="en-US">
              <a:latin typeface="Times" panose="02020603050405020304" pitchFamily="18" charset="0"/>
            </a:endParaRPr>
          </a:p>
        </p:txBody>
      </p:sp>
    </p:spTree>
    <p:extLst>
      <p:ext uri="{BB962C8B-B14F-4D97-AF65-F5344CB8AC3E}">
        <p14:creationId xmlns:p14="http://schemas.microsoft.com/office/powerpoint/2010/main" val="387560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ea typeface="ＭＳ Ｐゴシック" panose="020B0600070205080204" pitchFamily="34" charset="-128"/>
              </a:rPr>
              <a:t>*</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FA61DA-F8AA-41A8-8C4E-9AABC53EA1DE}" type="slidenum">
              <a:rPr lang="en-US" altLang="en-US">
                <a:latin typeface="Times" panose="02020603050405020304" pitchFamily="18" charset="0"/>
              </a:rPr>
              <a:pPr/>
              <a:t>8</a:t>
            </a:fld>
            <a:endParaRPr lang="en-US" altLang="en-US">
              <a:latin typeface="Times" panose="02020603050405020304" pitchFamily="18" charset="0"/>
            </a:endParaRPr>
          </a:p>
        </p:txBody>
      </p:sp>
    </p:spTree>
    <p:extLst>
      <p:ext uri="{BB962C8B-B14F-4D97-AF65-F5344CB8AC3E}">
        <p14:creationId xmlns:p14="http://schemas.microsoft.com/office/powerpoint/2010/main" val="328403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ea typeface="ＭＳ Ｐゴシック" panose="020B0600070205080204" pitchFamily="34" charset="-128"/>
              </a:rPr>
              <a:t>*</a:t>
            </a: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EB73C86-1633-43C5-B24D-C86D5BC22B59}" type="slidenum">
              <a:rPr lang="en-US" altLang="en-US">
                <a:latin typeface="Times" panose="02020603050405020304" pitchFamily="18" charset="0"/>
              </a:rPr>
              <a:pPr/>
              <a:t>9</a:t>
            </a:fld>
            <a:endParaRPr lang="en-US" altLang="en-US">
              <a:latin typeface="Times" panose="02020603050405020304" pitchFamily="18" charset="0"/>
            </a:endParaRPr>
          </a:p>
        </p:txBody>
      </p:sp>
    </p:spTree>
    <p:extLst>
      <p:ext uri="{BB962C8B-B14F-4D97-AF65-F5344CB8AC3E}">
        <p14:creationId xmlns:p14="http://schemas.microsoft.com/office/powerpoint/2010/main" val="321452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3E829848-A762-47F1-895B-1D433F7B57BF}" type="datetimeFigureOut">
              <a:rPr lang="en-US"/>
              <a:pPr>
                <a:defRPr/>
              </a:pPr>
              <a:t>5/10/2017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5940E1A6-F652-4A6A-9C6F-AD272F3D810C}" type="slidenum">
              <a:rPr lang="en-US"/>
              <a:pPr/>
              <a:t>‹#›</a:t>
            </a:fld>
            <a:endParaRPr lang="en-US"/>
          </a:p>
        </p:txBody>
      </p:sp>
    </p:spTree>
    <p:extLst>
      <p:ext uri="{BB962C8B-B14F-4D97-AF65-F5344CB8AC3E}">
        <p14:creationId xmlns:p14="http://schemas.microsoft.com/office/powerpoint/2010/main" val="253918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0BB96F5B-73E7-44FA-911F-25DB54F223EF}" type="datetimeFigureOut">
              <a:rPr lang="en-US"/>
              <a:pPr>
                <a:defRPr/>
              </a:pPr>
              <a:t>5/10/2017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95E84E67-1471-459C-9BBF-54D80074E971}" type="slidenum">
              <a:rPr lang="en-US"/>
              <a:pPr/>
              <a:t>‹#›</a:t>
            </a:fld>
            <a:endParaRPr lang="en-US"/>
          </a:p>
        </p:txBody>
      </p:sp>
    </p:spTree>
    <p:extLst>
      <p:ext uri="{BB962C8B-B14F-4D97-AF65-F5344CB8AC3E}">
        <p14:creationId xmlns:p14="http://schemas.microsoft.com/office/powerpoint/2010/main" val="213410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05F9DCFB-5CA8-4853-890B-5633B48DC65A}" type="datetimeFigureOut">
              <a:rPr lang="en-US"/>
              <a:pPr>
                <a:defRPr/>
              </a:pPr>
              <a:t>5/10/2017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7AA7FDB5-FFCC-4F5A-8273-C64A47D6891A}" type="slidenum">
              <a:rPr lang="en-US"/>
              <a:pPr/>
              <a:t>‹#›</a:t>
            </a:fld>
            <a:endParaRPr lang="en-US"/>
          </a:p>
        </p:txBody>
      </p:sp>
    </p:spTree>
    <p:extLst>
      <p:ext uri="{BB962C8B-B14F-4D97-AF65-F5344CB8AC3E}">
        <p14:creationId xmlns:p14="http://schemas.microsoft.com/office/powerpoint/2010/main" val="422201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43F4EEFB-DB5B-4487-A985-AD53BB700ABE}" type="datetimeFigureOut">
              <a:rPr lang="en-US"/>
              <a:pPr>
                <a:defRPr/>
              </a:pPr>
              <a:t>5/10/2017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DC9C1C9E-38F0-4032-8655-D58ECDC37810}" type="slidenum">
              <a:rPr lang="en-US"/>
              <a:pPr/>
              <a:t>‹#›</a:t>
            </a:fld>
            <a:endParaRPr lang="en-US"/>
          </a:p>
        </p:txBody>
      </p:sp>
    </p:spTree>
    <p:extLst>
      <p:ext uri="{BB962C8B-B14F-4D97-AF65-F5344CB8AC3E}">
        <p14:creationId xmlns:p14="http://schemas.microsoft.com/office/powerpoint/2010/main" val="108353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186F7D7E-6DDE-43F1-87FB-396C71FFCD87}" type="datetimeFigureOut">
              <a:rPr lang="en-US"/>
              <a:pPr>
                <a:defRPr/>
              </a:pPr>
              <a:t>5/10/2017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C75F2266-C33F-4CBF-BD8D-D5828096C132}" type="slidenum">
              <a:rPr lang="en-US"/>
              <a:pPr/>
              <a:t>‹#›</a:t>
            </a:fld>
            <a:endParaRPr lang="en-US"/>
          </a:p>
        </p:txBody>
      </p:sp>
    </p:spTree>
    <p:extLst>
      <p:ext uri="{BB962C8B-B14F-4D97-AF65-F5344CB8AC3E}">
        <p14:creationId xmlns:p14="http://schemas.microsoft.com/office/powerpoint/2010/main" val="153979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203AA495-E3A1-4DC4-823C-F81E0407884E}" type="datetimeFigureOut">
              <a:rPr lang="en-US"/>
              <a:pPr>
                <a:defRPr/>
              </a:pPr>
              <a:t>5/10/2017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DC3F8B2C-45A4-4447-8985-E1B412A32DDF}" type="slidenum">
              <a:rPr lang="en-US"/>
              <a:pPr/>
              <a:t>‹#›</a:t>
            </a:fld>
            <a:endParaRPr lang="en-US"/>
          </a:p>
        </p:txBody>
      </p:sp>
    </p:spTree>
    <p:extLst>
      <p:ext uri="{BB962C8B-B14F-4D97-AF65-F5344CB8AC3E}">
        <p14:creationId xmlns:p14="http://schemas.microsoft.com/office/powerpoint/2010/main" val="399879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157FA196-1269-4F23-9AB1-B99B0C0E1585}" type="datetimeFigureOut">
              <a:rPr lang="en-US"/>
              <a:pPr>
                <a:defRPr/>
              </a:pPr>
              <a:t>5/10/2017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fld id="{612877F3-AC0E-47C8-955B-4CD54179191D}" type="slidenum">
              <a:rPr lang="en-US"/>
              <a:pPr/>
              <a:t>‹#›</a:t>
            </a:fld>
            <a:endParaRPr lang="en-US"/>
          </a:p>
        </p:txBody>
      </p:sp>
    </p:spTree>
    <p:extLst>
      <p:ext uri="{BB962C8B-B14F-4D97-AF65-F5344CB8AC3E}">
        <p14:creationId xmlns:p14="http://schemas.microsoft.com/office/powerpoint/2010/main" val="72234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A245F680-A6EA-47F9-96F0-C3D77B3C8537}" type="datetimeFigureOut">
              <a:rPr lang="en-US"/>
              <a:pPr>
                <a:defRPr/>
              </a:pPr>
              <a:t>5/10/2017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fld id="{2B149CB2-4DBB-4C65-B454-E3CA41FCBEA2}" type="slidenum">
              <a:rPr lang="en-US"/>
              <a:pPr/>
              <a:t>‹#›</a:t>
            </a:fld>
            <a:endParaRPr lang="en-US"/>
          </a:p>
        </p:txBody>
      </p:sp>
    </p:spTree>
    <p:extLst>
      <p:ext uri="{BB962C8B-B14F-4D97-AF65-F5344CB8AC3E}">
        <p14:creationId xmlns:p14="http://schemas.microsoft.com/office/powerpoint/2010/main" val="269685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01A47EC6-C5C6-4F93-A384-3766AD1333C8}" type="datetimeFigureOut">
              <a:rPr lang="en-US"/>
              <a:pPr>
                <a:defRPr/>
              </a:pPr>
              <a:t>5/10/2017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fld id="{6D7EDF17-8337-4BDE-9ECD-9A50630D253F}" type="slidenum">
              <a:rPr lang="en-US"/>
              <a:pPr/>
              <a:t>‹#›</a:t>
            </a:fld>
            <a:endParaRPr lang="en-US"/>
          </a:p>
        </p:txBody>
      </p:sp>
    </p:spTree>
    <p:extLst>
      <p:ext uri="{BB962C8B-B14F-4D97-AF65-F5344CB8AC3E}">
        <p14:creationId xmlns:p14="http://schemas.microsoft.com/office/powerpoint/2010/main" val="79811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E9517A2C-9711-4A16-BF74-3F601B22EE01}" type="datetimeFigureOut">
              <a:rPr lang="en-US"/>
              <a:pPr>
                <a:defRPr/>
              </a:pPr>
              <a:t>5/10/2017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21332141-E0AF-41B5-9B14-D148D1A0827D}" type="slidenum">
              <a:rPr lang="en-US"/>
              <a:pPr/>
              <a:t>‹#›</a:t>
            </a:fld>
            <a:endParaRPr lang="en-US"/>
          </a:p>
        </p:txBody>
      </p:sp>
    </p:spTree>
    <p:extLst>
      <p:ext uri="{BB962C8B-B14F-4D97-AF65-F5344CB8AC3E}">
        <p14:creationId xmlns:p14="http://schemas.microsoft.com/office/powerpoint/2010/main" val="50133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D67D1A94-528A-48EE-8F6E-BD3C8C345A4E}" type="datetimeFigureOut">
              <a:rPr lang="en-US"/>
              <a:pPr>
                <a:defRPr/>
              </a:pPr>
              <a:t>5/10/2017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71DBFCDD-A6BC-408B-8EE2-8198DC1D79A1}" type="slidenum">
              <a:rPr lang="en-US"/>
              <a:pPr/>
              <a:t>‹#›</a:t>
            </a:fld>
            <a:endParaRPr lang="en-US"/>
          </a:p>
        </p:txBody>
      </p:sp>
    </p:spTree>
    <p:extLst>
      <p:ext uri="{BB962C8B-B14F-4D97-AF65-F5344CB8AC3E}">
        <p14:creationId xmlns:p14="http://schemas.microsoft.com/office/powerpoint/2010/main" val="89650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09339E34-AE44-4376-A4E6-9FF65624D9DA}" type="datetimeFigureOut">
              <a:rPr lang="en-US"/>
              <a:pPr>
                <a:defRPr/>
              </a:pPr>
              <a:t>5/10/2017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6823D06-D51D-493D-B9BC-37FEB63A85D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6173" r:id="rId1"/>
    <p:sldLayoutId id="2147496174" r:id="rId2"/>
    <p:sldLayoutId id="2147496175" r:id="rId3"/>
    <p:sldLayoutId id="2147496176" r:id="rId4"/>
    <p:sldLayoutId id="2147496177" r:id="rId5"/>
    <p:sldLayoutId id="2147496178" r:id="rId6"/>
    <p:sldLayoutId id="2147496179" r:id="rId7"/>
    <p:sldLayoutId id="2147496180" r:id="rId8"/>
    <p:sldLayoutId id="2147496181" r:id="rId9"/>
    <p:sldLayoutId id="2147496182" r:id="rId10"/>
    <p:sldLayoutId id="21474961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mailto:Advocate@dgs.c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8" descr="white poppies-grn backgroun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 y="0"/>
            <a:ext cx="20542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noChangeArrowheads="1"/>
          </p:cNvPicPr>
          <p:nvPr/>
        </p:nvPicPr>
        <p:blipFill>
          <a:blip r:embed="rId4">
            <a:extLst>
              <a:ext uri="{28A0092B-C50C-407E-A947-70E740481C1C}">
                <a14:useLocalDpi xmlns:a14="http://schemas.microsoft.com/office/drawing/2010/main" val="0"/>
              </a:ext>
            </a:extLst>
          </a:blip>
          <a:srcRect l="77808" t="15331" r="417" b="51158"/>
          <a:stretch>
            <a:fillRect/>
          </a:stretch>
        </p:blipFill>
        <p:spPr bwMode="auto">
          <a:xfrm>
            <a:off x="2057400" y="-4763"/>
            <a:ext cx="4876800"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p:cNvSpPr txBox="1">
            <a:spLocks noChangeArrowheads="1"/>
          </p:cNvSpPr>
          <p:nvPr/>
        </p:nvSpPr>
        <p:spPr bwMode="auto">
          <a:xfrm>
            <a:off x="0" y="6567488"/>
            <a:ext cx="9144000" cy="290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300">
                <a:solidFill>
                  <a:srgbClr val="FFFFFF"/>
                </a:solidFill>
                <a:latin typeface="Arial Narrow" panose="020B0606020202030204" pitchFamily="34" charset="0"/>
              </a:rPr>
              <a:t>C A L I F O R N I A   D E P A R T M E N T   O F   G E N E R A L   S E R V I C E S    •   P R O C U R E M E N T   D I V I S I O N</a:t>
            </a:r>
          </a:p>
        </p:txBody>
      </p:sp>
      <p:pic>
        <p:nvPicPr>
          <p:cNvPr id="13317" name="Picture 7" descr="Event Search"/>
          <p:cNvPicPr>
            <a:picLocks noChangeAspect="1" noChangeArrowheads="1"/>
          </p:cNvPicPr>
          <p:nvPr/>
        </p:nvPicPr>
        <p:blipFill>
          <a:blip r:embed="rId5">
            <a:extLst>
              <a:ext uri="{28A0092B-C50C-407E-A947-70E740481C1C}">
                <a14:useLocalDpi xmlns:a14="http://schemas.microsoft.com/office/drawing/2010/main" val="0"/>
              </a:ext>
            </a:extLst>
          </a:blip>
          <a:srcRect l="3400" t="4401" r="5600" b="32399"/>
          <a:stretch>
            <a:fillRect/>
          </a:stretch>
        </p:blipFill>
        <p:spPr bwMode="auto">
          <a:xfrm>
            <a:off x="7008813" y="3657600"/>
            <a:ext cx="18176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Cal eProcure Portal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813" y="5489575"/>
            <a:ext cx="18176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descr="Register as a bidder to sell products and services with the state"/>
          <p:cNvPicPr>
            <a:picLocks noChangeAspect="1" noChangeArrowheads="1"/>
          </p:cNvPicPr>
          <p:nvPr/>
        </p:nvPicPr>
        <p:blipFill>
          <a:blip r:embed="rId7">
            <a:extLst>
              <a:ext uri="{28A0092B-C50C-407E-A947-70E740481C1C}">
                <a14:useLocalDpi xmlns:a14="http://schemas.microsoft.com/office/drawing/2010/main" val="0"/>
              </a:ext>
            </a:extLst>
          </a:blip>
          <a:srcRect l="19000" t="10600" r="17999" b="28600"/>
          <a:stretch>
            <a:fillRect/>
          </a:stretch>
        </p:blipFill>
        <p:spPr bwMode="auto">
          <a:xfrm>
            <a:off x="7137400" y="288925"/>
            <a:ext cx="15589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descr="Get certified"/>
          <p:cNvPicPr>
            <a:picLocks noChangeAspect="1" noChangeArrowheads="1"/>
          </p:cNvPicPr>
          <p:nvPr/>
        </p:nvPicPr>
        <p:blipFill>
          <a:blip r:embed="rId8" cstate="print">
            <a:extLst>
              <a:ext uri="{28A0092B-C50C-407E-A947-70E740481C1C}">
                <a14:useLocalDpi xmlns:a14="http://schemas.microsoft.com/office/drawing/2010/main" val="0"/>
              </a:ext>
            </a:extLst>
          </a:blip>
          <a:srcRect l="11200" t="6000" r="10001" b="25600"/>
          <a:stretch>
            <a:fillRect/>
          </a:stretch>
        </p:blipFill>
        <p:spPr bwMode="auto">
          <a:xfrm>
            <a:off x="7104063" y="1976438"/>
            <a:ext cx="162560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1"/>
          <p:cNvPicPr>
            <a:picLocks noChangeAspect="1" noChangeArrowheads="1"/>
          </p:cNvPicPr>
          <p:nvPr/>
        </p:nvPicPr>
        <p:blipFill>
          <a:blip r:embed="rId9">
            <a:extLst>
              <a:ext uri="{28A0092B-C50C-407E-A947-70E740481C1C}">
                <a14:useLocalDpi xmlns:a14="http://schemas.microsoft.com/office/drawing/2010/main" val="0"/>
              </a:ext>
            </a:extLst>
          </a:blip>
          <a:srcRect l="78101" t="77808" r="15331" b="11984"/>
          <a:stretch>
            <a:fillRect/>
          </a:stretch>
        </p:blipFill>
        <p:spPr bwMode="auto">
          <a:xfrm>
            <a:off x="2057400" y="4419600"/>
            <a:ext cx="44958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p:cNvPicPr>
            <a:picLocks noChangeAspect="1" noChangeArrowheads="1"/>
          </p:cNvPicPr>
          <p:nvPr/>
        </p:nvPicPr>
        <p:blipFill>
          <a:blip r:embed="rId9">
            <a:extLst>
              <a:ext uri="{28A0092B-C50C-407E-A947-70E740481C1C}">
                <a14:useLocalDpi xmlns:a14="http://schemas.microsoft.com/office/drawing/2010/main" val="0"/>
              </a:ext>
            </a:extLst>
          </a:blip>
          <a:srcRect l="78101" t="77808" r="15331" b="11984"/>
          <a:stretch>
            <a:fillRect/>
          </a:stretch>
        </p:blipFill>
        <p:spPr bwMode="auto">
          <a:xfrm>
            <a:off x="5672138" y="4419600"/>
            <a:ext cx="8048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3"/>
          <p:cNvPicPr>
            <a:picLocks noChangeAspect="1" noChangeArrowheads="1"/>
          </p:cNvPicPr>
          <p:nvPr/>
        </p:nvPicPr>
        <p:blipFill>
          <a:blip r:embed="rId4">
            <a:extLst>
              <a:ext uri="{28A0092B-C50C-407E-A947-70E740481C1C}">
                <a14:useLocalDpi xmlns:a14="http://schemas.microsoft.com/office/drawing/2010/main" val="0"/>
              </a:ext>
            </a:extLst>
          </a:blip>
          <a:srcRect l="81561" t="59358" r="2512" b="13904"/>
          <a:stretch>
            <a:fillRect/>
          </a:stretch>
        </p:blipFill>
        <p:spPr bwMode="auto">
          <a:xfrm>
            <a:off x="4419600" y="4419600"/>
            <a:ext cx="20574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1"/>
          <p:cNvSpPr>
            <a:spLocks noChangeArrowheads="1"/>
          </p:cNvSpPr>
          <p:nvPr/>
        </p:nvSpPr>
        <p:spPr bwMode="auto">
          <a:xfrm>
            <a:off x="-22225" y="6162675"/>
            <a:ext cx="1971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rgbClr val="777777"/>
                </a:solidFill>
                <a:latin typeface="Arial" panose="020B0604020202020204" pitchFamily="34" charset="0"/>
              </a:rPr>
              <a:t>Updated 03202017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533400"/>
            <a:ext cx="7578725" cy="1143000"/>
          </a:xfrm>
        </p:spPr>
        <p:txBody>
          <a:bodyPr lIns="0" tIns="0" rIns="0" bIns="0" anchor="t"/>
          <a:lstStyle/>
          <a:p>
            <a:pPr eaLnBrk="1" hangingPunct="1">
              <a:defRPr/>
            </a:pPr>
            <a:r>
              <a:rPr lang="en-US" sz="3600" kern="0" dirty="0" smtClean="0">
                <a:solidFill>
                  <a:srgbClr val="244A9F"/>
                </a:solidFill>
                <a:latin typeface="Arial" pitchFamily="34" charset="0"/>
                <a:ea typeface="ＭＳ Ｐゴシック"/>
              </a:rPr>
              <a:t>Benefits of Certification</a:t>
            </a:r>
            <a:endParaRPr lang="en-US" sz="2800" dirty="0">
              <a:solidFill>
                <a:srgbClr val="184C8D"/>
              </a:solidFill>
              <a:latin typeface="Arial" charset="0"/>
              <a:ea typeface="ＭＳ Ｐゴシック" charset="-128"/>
              <a:cs typeface="ＭＳ Ｐゴシック" charset="-128"/>
            </a:endParaRPr>
          </a:p>
        </p:txBody>
      </p:sp>
      <p:sp>
        <p:nvSpPr>
          <p:cNvPr id="27651" name="Rectangle 3"/>
          <p:cNvSpPr>
            <a:spLocks noGrp="1" noChangeArrowheads="1"/>
          </p:cNvSpPr>
          <p:nvPr>
            <p:ph type="body" idx="1"/>
          </p:nvPr>
        </p:nvSpPr>
        <p:spPr>
          <a:xfrm>
            <a:off x="1295400" y="1752600"/>
            <a:ext cx="7772400" cy="4114800"/>
          </a:xfrm>
        </p:spPr>
        <p:txBody>
          <a:bodyPr lIns="0" tIns="0" rIns="0" bIns="0"/>
          <a:lstStyle/>
          <a:p>
            <a:pPr eaLnBrk="1" hangingPunct="1">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5% Bid Preference for Small Business</a:t>
            </a:r>
          </a:p>
          <a:p>
            <a:pPr eaLnBrk="1" hangingPunct="1">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The State may offer up to a 5% incentive to DVBE</a:t>
            </a:r>
            <a:r>
              <a:rPr lang="ja-JP" altLang="en-US" sz="2800" kern="0" dirty="0">
                <a:solidFill>
                  <a:srgbClr val="555555"/>
                </a:solidFill>
                <a:latin typeface="Arial"/>
              </a:rPr>
              <a:t>’</a:t>
            </a:r>
            <a:r>
              <a:rPr lang="en-US" altLang="ja-JP" sz="2800" kern="0" dirty="0">
                <a:solidFill>
                  <a:srgbClr val="555555"/>
                </a:solidFill>
                <a:latin typeface="Arial"/>
              </a:rPr>
              <a:t>s in the formal bid process</a:t>
            </a:r>
            <a:endParaRPr lang="en-US" sz="2800" kern="0" dirty="0" smtClean="0">
              <a:solidFill>
                <a:srgbClr val="555555"/>
              </a:solidFill>
              <a:latin typeface="Arial"/>
              <a:ea typeface="ＭＳ Ｐゴシック"/>
            </a:endParaRPr>
          </a:p>
          <a:p>
            <a:pPr eaLnBrk="1" hangingPunct="1">
              <a:spcAft>
                <a:spcPts val="1200"/>
              </a:spcAft>
              <a:buClr>
                <a:srgbClr val="99CC00"/>
              </a:buClr>
              <a:defRPr/>
            </a:pPr>
            <a:r>
              <a:rPr lang="en-US" sz="2800" kern="0" dirty="0">
                <a:solidFill>
                  <a:srgbClr val="555555"/>
                </a:solidFill>
                <a:latin typeface="Arial"/>
                <a:ea typeface="ＭＳ Ｐゴシック"/>
              </a:rPr>
              <a:t>As a California certified SB/DVBE, your firm is added to the Department of General Services’ certified firm database</a:t>
            </a:r>
          </a:p>
          <a:p>
            <a:pPr eaLnBrk="1" hangingPunct="1">
              <a:spcAft>
                <a:spcPts val="1200"/>
              </a:spcAft>
              <a:buClr>
                <a:srgbClr val="99CC00"/>
              </a:buClr>
              <a:defRPr/>
            </a:pPr>
            <a:endParaRPr lang="en-US" sz="2800" kern="0" dirty="0" smtClean="0">
              <a:solidFill>
                <a:srgbClr val="555555"/>
              </a:solidFill>
              <a:latin typeface="Arial"/>
              <a:ea typeface="ＭＳ Ｐゴシック"/>
            </a:endParaRPr>
          </a:p>
        </p:txBody>
      </p:sp>
      <p:sp>
        <p:nvSpPr>
          <p:cNvPr id="22532"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solidFill>
                <a:srgbClr val="000000"/>
              </a:solidFill>
              <a:latin typeface="Times" panose="02020603050405020304" pitchFamily="18" charset="0"/>
            </a:endParaRPr>
          </a:p>
        </p:txBody>
      </p:sp>
      <p:pic>
        <p:nvPicPr>
          <p:cNvPr id="22533"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533400"/>
            <a:ext cx="7578725" cy="1143000"/>
          </a:xfrm>
        </p:spPr>
        <p:txBody>
          <a:bodyPr lIns="0" tIns="0" rIns="0" bIns="0" anchor="t"/>
          <a:lstStyle/>
          <a:p>
            <a:pPr eaLnBrk="1" hangingPunct="1">
              <a:defRPr/>
            </a:pPr>
            <a:r>
              <a:rPr lang="en-US" sz="3600" kern="0" dirty="0" smtClean="0">
                <a:solidFill>
                  <a:srgbClr val="244A9F"/>
                </a:solidFill>
                <a:latin typeface="Arial" pitchFamily="34" charset="0"/>
                <a:ea typeface="ＭＳ Ｐゴシック"/>
              </a:rPr>
              <a:t>SB/DVBE Option</a:t>
            </a:r>
            <a:endParaRPr lang="en-US" sz="2800" dirty="0">
              <a:solidFill>
                <a:srgbClr val="184C8D"/>
              </a:solidFill>
              <a:latin typeface="Arial" charset="0"/>
              <a:ea typeface="ＭＳ Ｐゴシック" charset="-128"/>
              <a:cs typeface="ＭＳ Ｐゴシック" charset="-128"/>
            </a:endParaRPr>
          </a:p>
        </p:txBody>
      </p:sp>
      <p:sp>
        <p:nvSpPr>
          <p:cNvPr id="27651" name="Rectangle 3"/>
          <p:cNvSpPr>
            <a:spLocks noGrp="1" noChangeArrowheads="1"/>
          </p:cNvSpPr>
          <p:nvPr>
            <p:ph type="body" idx="1"/>
          </p:nvPr>
        </p:nvSpPr>
        <p:spPr>
          <a:xfrm>
            <a:off x="1295400" y="1752600"/>
            <a:ext cx="7772400" cy="4114800"/>
          </a:xfrm>
        </p:spPr>
        <p:txBody>
          <a:bodyPr lIns="0" tIns="0" rIns="0" bIns="0"/>
          <a:lstStyle/>
          <a:p>
            <a:pPr eaLnBrk="1" hangingPunct="1">
              <a:lnSpc>
                <a:spcPct val="90000"/>
              </a:lnSpc>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Certified SB </a:t>
            </a:r>
            <a:r>
              <a:rPr lang="en-US" sz="2800" i="1" kern="0" dirty="0" smtClean="0">
                <a:solidFill>
                  <a:srgbClr val="555555"/>
                </a:solidFill>
                <a:latin typeface="Arial"/>
                <a:ea typeface="ＭＳ Ｐゴシック"/>
              </a:rPr>
              <a:t>or</a:t>
            </a:r>
            <a:r>
              <a:rPr lang="en-US" sz="2800" kern="0" dirty="0" smtClean="0">
                <a:solidFill>
                  <a:srgbClr val="555555"/>
                </a:solidFill>
                <a:latin typeface="Arial"/>
                <a:ea typeface="ＭＳ Ｐゴシック"/>
              </a:rPr>
              <a:t> DVBE</a:t>
            </a:r>
          </a:p>
          <a:p>
            <a:pPr eaLnBrk="1" hangingPunct="1">
              <a:lnSpc>
                <a:spcPct val="90000"/>
              </a:lnSpc>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Goods, Services,  &amp; IT goods and services - $5,000.01 to $249,999.99</a:t>
            </a:r>
          </a:p>
          <a:p>
            <a:pPr eaLnBrk="1" hangingPunct="1">
              <a:lnSpc>
                <a:spcPct val="90000"/>
              </a:lnSpc>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Public Works - $5,000.01 to $291,000.00</a:t>
            </a:r>
          </a:p>
          <a:p>
            <a:pPr eaLnBrk="1" hangingPunct="1">
              <a:lnSpc>
                <a:spcPct val="90000"/>
              </a:lnSpc>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At least two price quotes (2 SBs or 2 DVBEs)</a:t>
            </a:r>
          </a:p>
          <a:p>
            <a:pPr eaLnBrk="1" hangingPunct="1">
              <a:lnSpc>
                <a:spcPct val="90000"/>
              </a:lnSpc>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Authorized by </a:t>
            </a:r>
            <a:r>
              <a:rPr lang="en-US" sz="2800" kern="0" dirty="0" err="1" smtClean="0">
                <a:solidFill>
                  <a:srgbClr val="555555"/>
                </a:solidFill>
                <a:latin typeface="Arial"/>
                <a:ea typeface="ＭＳ Ｐゴシック"/>
              </a:rPr>
              <a:t>Govt</a:t>
            </a:r>
            <a:r>
              <a:rPr lang="en-US" sz="2800" kern="0" dirty="0" smtClean="0">
                <a:solidFill>
                  <a:srgbClr val="555555"/>
                </a:solidFill>
                <a:latin typeface="Arial"/>
                <a:ea typeface="ＭＳ Ｐゴシック"/>
              </a:rPr>
              <a:t> Code 14838.5</a:t>
            </a:r>
          </a:p>
          <a:p>
            <a:pPr eaLnBrk="1" hangingPunct="1">
              <a:spcAft>
                <a:spcPts val="1200"/>
              </a:spcAft>
              <a:buClr>
                <a:srgbClr val="99CC00"/>
              </a:buClr>
              <a:buFont typeface="Wingdings" pitchFamily="2" charset="2"/>
              <a:buChar char="§"/>
              <a:defRPr/>
            </a:pPr>
            <a:endParaRPr lang="en-US" sz="2800" kern="0" dirty="0" smtClean="0">
              <a:solidFill>
                <a:srgbClr val="555555"/>
              </a:solidFill>
              <a:latin typeface="Arial"/>
              <a:ea typeface="ＭＳ Ｐゴシック"/>
            </a:endParaRPr>
          </a:p>
        </p:txBody>
      </p:sp>
      <p:sp>
        <p:nvSpPr>
          <p:cNvPr id="23556"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solidFill>
                <a:srgbClr val="000000"/>
              </a:solidFill>
              <a:latin typeface="Times" panose="02020603050405020304" pitchFamily="18" charset="0"/>
            </a:endParaRPr>
          </a:p>
        </p:txBody>
      </p:sp>
      <p:pic>
        <p:nvPicPr>
          <p:cNvPr id="23557"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533400"/>
            <a:ext cx="7578725" cy="1143000"/>
          </a:xfrm>
        </p:spPr>
        <p:txBody>
          <a:bodyPr lIns="0" tIns="0" rIns="0" bIns="0" anchor="t"/>
          <a:lstStyle/>
          <a:p>
            <a:pPr eaLnBrk="1" hangingPunct="1">
              <a:defRPr/>
            </a:pPr>
            <a:r>
              <a:rPr lang="en-US" sz="4000" kern="0" dirty="0" smtClean="0">
                <a:solidFill>
                  <a:schemeClr val="accent1"/>
                </a:solidFill>
                <a:latin typeface="Arial" pitchFamily="34" charset="0"/>
                <a:ea typeface="ＭＳ Ｐゴシック"/>
              </a:rPr>
              <a:t>SB/DVBE First Policy</a:t>
            </a:r>
            <a:endParaRPr lang="en-US" sz="3200" dirty="0">
              <a:solidFill>
                <a:schemeClr val="accent1"/>
              </a:solidFill>
              <a:latin typeface="Arial" charset="0"/>
              <a:ea typeface="ＭＳ Ｐゴシック" charset="-128"/>
              <a:cs typeface="ＭＳ Ｐゴシック" charset="-128"/>
            </a:endParaRPr>
          </a:p>
        </p:txBody>
      </p:sp>
      <p:sp>
        <p:nvSpPr>
          <p:cNvPr id="27651" name="Rectangle 3"/>
          <p:cNvSpPr>
            <a:spLocks noGrp="1" noChangeArrowheads="1"/>
          </p:cNvSpPr>
          <p:nvPr>
            <p:ph type="body" idx="1"/>
          </p:nvPr>
        </p:nvSpPr>
        <p:spPr>
          <a:xfrm>
            <a:off x="1295400" y="1447800"/>
            <a:ext cx="7772400" cy="4876800"/>
          </a:xfrm>
        </p:spPr>
        <p:txBody>
          <a:bodyPr lIns="0" tIns="0" rIns="0" bIns="0"/>
          <a:lstStyle/>
          <a:p>
            <a:pPr eaLnBrk="1" hangingPunct="1">
              <a:lnSpc>
                <a:spcPct val="90000"/>
              </a:lnSpc>
              <a:spcAft>
                <a:spcPts val="1200"/>
              </a:spcAft>
              <a:buClr>
                <a:srgbClr val="99CC00"/>
              </a:buClr>
              <a:buFont typeface="Wingdings" pitchFamily="2" charset="2"/>
              <a:buChar char="§"/>
              <a:defRPr/>
            </a:pPr>
            <a:r>
              <a:rPr lang="en-US" sz="2400" kern="0" dirty="0" smtClean="0">
                <a:solidFill>
                  <a:srgbClr val="555555"/>
                </a:solidFill>
                <a:latin typeface="Arial"/>
                <a:ea typeface="ＭＳ Ｐゴシック"/>
              </a:rPr>
              <a:t>Certified SB or DVBE</a:t>
            </a:r>
          </a:p>
          <a:p>
            <a:pPr eaLnBrk="1" hangingPunct="1">
              <a:lnSpc>
                <a:spcPct val="90000"/>
              </a:lnSpc>
              <a:spcAft>
                <a:spcPts val="1200"/>
              </a:spcAft>
              <a:buClr>
                <a:srgbClr val="99CC00"/>
              </a:buClr>
              <a:buFont typeface="Wingdings" pitchFamily="2" charset="2"/>
              <a:buChar char="§"/>
              <a:defRPr/>
            </a:pPr>
            <a:r>
              <a:rPr lang="en-US" sz="2400" kern="0" dirty="0" smtClean="0">
                <a:solidFill>
                  <a:srgbClr val="555555"/>
                </a:solidFill>
                <a:latin typeface="Arial"/>
                <a:ea typeface="ＭＳ Ｐゴシック"/>
              </a:rPr>
              <a:t>Goods, Services,  &amp; IT goods and services - $0.00 to $249,999.99</a:t>
            </a:r>
          </a:p>
          <a:p>
            <a:pPr eaLnBrk="1" hangingPunct="1">
              <a:lnSpc>
                <a:spcPct val="90000"/>
              </a:lnSpc>
              <a:spcAft>
                <a:spcPts val="1200"/>
              </a:spcAft>
              <a:buClr>
                <a:srgbClr val="99CC00"/>
              </a:buClr>
              <a:buFont typeface="Wingdings" pitchFamily="2" charset="2"/>
              <a:buChar char="§"/>
              <a:defRPr/>
            </a:pPr>
            <a:r>
              <a:rPr lang="en-US" sz="2400" kern="0" dirty="0" smtClean="0">
                <a:solidFill>
                  <a:srgbClr val="555555"/>
                </a:solidFill>
                <a:latin typeface="Arial"/>
                <a:ea typeface="ＭＳ Ｐゴシック"/>
              </a:rPr>
              <a:t>Public Works - $0.00 to </a:t>
            </a:r>
            <a:r>
              <a:rPr lang="en-US" sz="2400" kern="0" smtClean="0">
                <a:solidFill>
                  <a:srgbClr val="555555"/>
                </a:solidFill>
                <a:latin typeface="Arial"/>
                <a:ea typeface="ＭＳ Ｐゴシック"/>
              </a:rPr>
              <a:t>$291,000.00</a:t>
            </a:r>
            <a:endParaRPr lang="en-US" sz="2400" kern="0" dirty="0" smtClean="0">
              <a:solidFill>
                <a:srgbClr val="555555"/>
              </a:solidFill>
              <a:latin typeface="Arial"/>
              <a:ea typeface="ＭＳ Ｐゴシック"/>
            </a:endParaRPr>
          </a:p>
          <a:p>
            <a:pPr eaLnBrk="1" hangingPunct="1">
              <a:lnSpc>
                <a:spcPct val="90000"/>
              </a:lnSpc>
              <a:spcAft>
                <a:spcPts val="1200"/>
              </a:spcAft>
              <a:buClr>
                <a:srgbClr val="99CC00"/>
              </a:buClr>
              <a:buFont typeface="Wingdings" pitchFamily="2" charset="2"/>
              <a:buChar char="§"/>
              <a:defRPr/>
            </a:pPr>
            <a:r>
              <a:rPr lang="en-US" sz="2400" kern="0" dirty="0" smtClean="0">
                <a:solidFill>
                  <a:srgbClr val="555555"/>
                </a:solidFill>
                <a:latin typeface="Arial"/>
                <a:ea typeface="ＭＳ Ｐゴシック"/>
              </a:rPr>
              <a:t>At least two price quotes (2 SBs or 2 DVBEs)</a:t>
            </a:r>
          </a:p>
          <a:p>
            <a:pPr eaLnBrk="1" hangingPunct="1">
              <a:lnSpc>
                <a:spcPct val="90000"/>
              </a:lnSpc>
              <a:spcAft>
                <a:spcPts val="1200"/>
              </a:spcAft>
              <a:buClr>
                <a:srgbClr val="99CC00"/>
              </a:buClr>
              <a:buFont typeface="Wingdings" pitchFamily="2" charset="2"/>
              <a:buChar char="§"/>
              <a:defRPr/>
            </a:pPr>
            <a:r>
              <a:rPr lang="en-US" sz="2400" kern="0" dirty="0" smtClean="0">
                <a:solidFill>
                  <a:srgbClr val="555555"/>
                </a:solidFill>
                <a:latin typeface="Arial"/>
                <a:ea typeface="ＭＳ Ｐゴシック"/>
              </a:rPr>
              <a:t>Department of General Services, Franchise Tax Board, Department of Veterans Affairs, Military Department, Department of Public Health, California Highway Patrol, </a:t>
            </a:r>
            <a:r>
              <a:rPr lang="en-US" sz="2400" dirty="0">
                <a:solidFill>
                  <a:srgbClr val="555555"/>
                </a:solidFill>
                <a:latin typeface="Arial" pitchFamily="34" charset="0"/>
                <a:cs typeface="Arial" pitchFamily="34" charset="0"/>
              </a:rPr>
              <a:t>California Department of </a:t>
            </a:r>
            <a:r>
              <a:rPr lang="en-US" sz="2400" dirty="0" smtClean="0">
                <a:solidFill>
                  <a:srgbClr val="555555"/>
                </a:solidFill>
                <a:latin typeface="Arial" pitchFamily="34" charset="0"/>
                <a:cs typeface="Arial" pitchFamily="34" charset="0"/>
              </a:rPr>
              <a:t>Technology, Department of Education, California State Retirement System, </a:t>
            </a:r>
            <a:r>
              <a:rPr lang="en-US" sz="2400" kern="0" dirty="0" smtClean="0">
                <a:solidFill>
                  <a:srgbClr val="555555"/>
                </a:solidFill>
                <a:latin typeface="Arial"/>
                <a:ea typeface="ＭＳ Ｐゴシック"/>
              </a:rPr>
              <a:t>and Department of Consumer Affairs have the First Policy in place.</a:t>
            </a:r>
          </a:p>
          <a:p>
            <a:pPr eaLnBrk="1" hangingPunct="1">
              <a:spcAft>
                <a:spcPts val="1200"/>
              </a:spcAft>
              <a:buClr>
                <a:srgbClr val="99CC00"/>
              </a:buClr>
              <a:buFont typeface="Wingdings" pitchFamily="2" charset="2"/>
              <a:buChar char="§"/>
              <a:defRPr/>
            </a:pPr>
            <a:endParaRPr lang="en-US" sz="2400" kern="0" dirty="0" smtClean="0">
              <a:solidFill>
                <a:srgbClr val="555555"/>
              </a:solidFill>
              <a:latin typeface="Arial"/>
              <a:ea typeface="ＭＳ Ｐゴシック"/>
            </a:endParaRPr>
          </a:p>
        </p:txBody>
      </p:sp>
      <p:sp>
        <p:nvSpPr>
          <p:cNvPr id="24580"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solidFill>
                <a:srgbClr val="000000"/>
              </a:solidFill>
              <a:latin typeface="Times" panose="02020603050405020304" pitchFamily="18" charset="0"/>
            </a:endParaRPr>
          </a:p>
        </p:txBody>
      </p:sp>
      <p:pic>
        <p:nvPicPr>
          <p:cNvPr id="24581"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16038" y="152400"/>
            <a:ext cx="7578725" cy="1676400"/>
          </a:xfrm>
        </p:spPr>
        <p:txBody>
          <a:bodyPr lIns="0" tIns="0" rIns="0" bIns="0" anchor="t"/>
          <a:lstStyle/>
          <a:p>
            <a:pPr eaLnBrk="1" hangingPunct="1"/>
            <a:r>
              <a:rPr lang="en-US" altLang="en-US" sz="3200" smtClean="0">
                <a:solidFill>
                  <a:srgbClr val="467ABA"/>
                </a:solidFill>
                <a:latin typeface="Arial" panose="020B0604020202020204" pitchFamily="34" charset="0"/>
                <a:ea typeface="ＭＳ Ｐゴシック" panose="020B0600070205080204" pitchFamily="34" charset="-128"/>
                <a:cs typeface="Arial" panose="020B0604020202020204" pitchFamily="34" charset="0"/>
              </a:rPr>
              <a:t>How to do Business with </a:t>
            </a:r>
            <a:br>
              <a:rPr lang="en-US" altLang="en-US" sz="3200" smtClean="0">
                <a:solidFill>
                  <a:srgbClr val="467ABA"/>
                </a:solidFill>
                <a:latin typeface="Arial" panose="020B0604020202020204" pitchFamily="34" charset="0"/>
                <a:ea typeface="ＭＳ Ｐゴシック" panose="020B0600070205080204" pitchFamily="34" charset="-128"/>
                <a:cs typeface="Arial" panose="020B0604020202020204" pitchFamily="34" charset="0"/>
              </a:rPr>
            </a:br>
            <a:r>
              <a:rPr lang="en-US" altLang="en-US" sz="3200" smtClean="0">
                <a:solidFill>
                  <a:srgbClr val="467ABA"/>
                </a:solidFill>
                <a:latin typeface="Arial" panose="020B0604020202020204" pitchFamily="34" charset="0"/>
                <a:ea typeface="ＭＳ Ｐゴシック" panose="020B0600070205080204" pitchFamily="34" charset="-128"/>
                <a:cs typeface="Arial" panose="020B0604020202020204" pitchFamily="34" charset="0"/>
              </a:rPr>
              <a:t>the State of California </a:t>
            </a:r>
            <a:r>
              <a:rPr lang="en-US" altLang="en-US" sz="4000" smtClean="0">
                <a:solidFill>
                  <a:srgbClr val="467ABA"/>
                </a:solidFill>
                <a:latin typeface="Arial" panose="020B0604020202020204" pitchFamily="34" charset="0"/>
                <a:ea typeface="ＭＳ Ｐゴシック" panose="020B0600070205080204" pitchFamily="34" charset="-128"/>
                <a:cs typeface="Arial" panose="020B0604020202020204" pitchFamily="34" charset="0"/>
              </a:rPr>
              <a:t>                        A FIVE-STEP PROCESS</a:t>
            </a:r>
            <a:br>
              <a:rPr lang="en-US" altLang="en-US" sz="4000" smtClean="0">
                <a:solidFill>
                  <a:srgbClr val="467ABA"/>
                </a:solidFill>
                <a:latin typeface="Arial" panose="020B0604020202020204" pitchFamily="34" charset="0"/>
                <a:ea typeface="ＭＳ Ｐゴシック" panose="020B0600070205080204" pitchFamily="34" charset="-128"/>
                <a:cs typeface="Arial" panose="020B0604020202020204" pitchFamily="34" charset="0"/>
              </a:rPr>
            </a:br>
            <a:r>
              <a:rPr lang="en-US" altLang="en-US" sz="4000" smtClean="0">
                <a:solidFill>
                  <a:schemeClr val="accent1"/>
                </a:solidFill>
                <a:latin typeface="Arial Narrow Bold" panose="020B0706020202030204" pitchFamily="34" charset="0"/>
                <a:ea typeface="ＭＳ Ｐゴシック" panose="020B0600070205080204" pitchFamily="34" charset="-128"/>
                <a:cs typeface="Arial" panose="020B0604020202020204" pitchFamily="34" charset="0"/>
              </a:rPr>
              <a:t/>
            </a:r>
            <a:br>
              <a:rPr lang="en-US" altLang="en-US" sz="4000" smtClean="0">
                <a:solidFill>
                  <a:schemeClr val="accent1"/>
                </a:solidFill>
                <a:latin typeface="Arial Narrow Bold" panose="020B0706020202030204" pitchFamily="34" charset="0"/>
                <a:ea typeface="ＭＳ Ｐゴシック" panose="020B0600070205080204" pitchFamily="34" charset="-128"/>
                <a:cs typeface="Arial" panose="020B0604020202020204" pitchFamily="34" charset="0"/>
              </a:rPr>
            </a:br>
            <a:endParaRPr lang="en-US" altLang="en-US" sz="4000" smtClean="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7651" name="Rectangle 3"/>
          <p:cNvSpPr>
            <a:spLocks noGrp="1" noChangeArrowheads="1"/>
          </p:cNvSpPr>
          <p:nvPr>
            <p:ph type="body" idx="1"/>
          </p:nvPr>
        </p:nvSpPr>
        <p:spPr>
          <a:xfrm>
            <a:off x="3867150" y="2743200"/>
            <a:ext cx="2476500" cy="3124200"/>
          </a:xfrm>
        </p:spPr>
        <p:txBody>
          <a:bodyPr lIns="0" tIns="0" rIns="0" bIns="0"/>
          <a:lstStyle/>
          <a:p>
            <a:pPr marL="0" indent="0" algn="ctr" eaLnBrk="1" hangingPunct="1">
              <a:spcBef>
                <a:spcPct val="0"/>
              </a:spcBef>
              <a:buFont typeface="Arial" panose="020B0604020202020204" pitchFamily="34" charset="0"/>
              <a:buNone/>
              <a:defRPr/>
            </a:pPr>
            <a:r>
              <a:rPr lang="en-US" sz="4000" dirty="0">
                <a:solidFill>
                  <a:schemeClr val="accent1"/>
                </a:solidFill>
                <a:latin typeface="Arial" pitchFamily="34" charset="0"/>
                <a:ea typeface="ＭＳ Ｐゴシック" pitchFamily="34" charset="-128"/>
                <a:cs typeface="Arial" pitchFamily="34" charset="0"/>
              </a:rPr>
              <a:t/>
            </a:r>
            <a:br>
              <a:rPr lang="en-US" sz="4000" dirty="0">
                <a:solidFill>
                  <a:schemeClr val="accent1"/>
                </a:solidFill>
                <a:latin typeface="Arial" pitchFamily="34" charset="0"/>
                <a:ea typeface="ＭＳ Ｐゴシック" pitchFamily="34" charset="-128"/>
                <a:cs typeface="Arial" pitchFamily="34" charset="0"/>
              </a:rPr>
            </a:br>
            <a:r>
              <a:rPr lang="en-US" sz="4000" dirty="0">
                <a:solidFill>
                  <a:schemeClr val="accent1"/>
                </a:solidFill>
                <a:latin typeface="Arial" pitchFamily="34" charset="0"/>
                <a:ea typeface="ＭＳ Ｐゴシック" pitchFamily="34" charset="-128"/>
                <a:cs typeface="Arial" pitchFamily="34" charset="0"/>
              </a:rPr>
              <a:t/>
            </a:r>
            <a:br>
              <a:rPr lang="en-US" sz="4000" dirty="0">
                <a:solidFill>
                  <a:schemeClr val="accent1"/>
                </a:solidFill>
                <a:latin typeface="Arial" pitchFamily="34" charset="0"/>
                <a:ea typeface="ＭＳ Ｐゴシック" pitchFamily="34" charset="-128"/>
                <a:cs typeface="Arial" pitchFamily="34" charset="0"/>
              </a:rPr>
            </a:br>
            <a:r>
              <a:rPr lang="en-US" sz="3600" dirty="0" smtClean="0">
                <a:solidFill>
                  <a:srgbClr val="244A9F"/>
                </a:solidFill>
                <a:latin typeface="Arial" pitchFamily="34" charset="0"/>
                <a:ea typeface="ＭＳ Ｐゴシック" pitchFamily="34" charset="-128"/>
                <a:cs typeface="Arial" pitchFamily="34" charset="0"/>
              </a:rPr>
              <a:t>	</a:t>
            </a:r>
            <a:endParaRPr lang="en-US" sz="2800" kern="0" dirty="0" smtClean="0">
              <a:solidFill>
                <a:srgbClr val="555555"/>
              </a:solidFill>
              <a:latin typeface="Arial"/>
              <a:ea typeface="ＭＳ Ｐゴシック"/>
            </a:endParaRPr>
          </a:p>
        </p:txBody>
      </p:sp>
      <p:sp>
        <p:nvSpPr>
          <p:cNvPr id="25604"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solidFill>
                <a:srgbClr val="000000"/>
              </a:solidFill>
              <a:latin typeface="Times" panose="02020603050405020304" pitchFamily="18" charset="0"/>
            </a:endParaRPr>
          </a:p>
        </p:txBody>
      </p:sp>
      <p:pic>
        <p:nvPicPr>
          <p:cNvPr id="25605"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p:cNvPicPr>
            <a:picLocks noChangeAspect="1" noChangeArrowheads="1"/>
          </p:cNvPicPr>
          <p:nvPr/>
        </p:nvPicPr>
        <p:blipFill>
          <a:blip r:embed="rId5">
            <a:extLst>
              <a:ext uri="{28A0092B-C50C-407E-A947-70E740481C1C}">
                <a14:useLocalDpi xmlns:a14="http://schemas.microsoft.com/office/drawing/2010/main" val="0"/>
              </a:ext>
            </a:extLst>
          </a:blip>
          <a:srcRect l="72366" t="9445" r="3419" b="5740"/>
          <a:stretch>
            <a:fillRect/>
          </a:stretch>
        </p:blipFill>
        <p:spPr bwMode="auto">
          <a:xfrm>
            <a:off x="3867150" y="1981200"/>
            <a:ext cx="23050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16038" y="533400"/>
            <a:ext cx="7578725" cy="1143000"/>
          </a:xfrm>
        </p:spPr>
        <p:txBody>
          <a:bodyPr lIns="0" tIns="0" rIns="0" bIns="0" anchor="t"/>
          <a:lstStyle/>
          <a:p>
            <a:pPr eaLnBrk="1" hangingPunct="1">
              <a:defRPr/>
            </a:pPr>
            <a:r>
              <a:rPr lang="en-US" sz="3600" b="1" kern="0" dirty="0" smtClean="0">
                <a:solidFill>
                  <a:srgbClr val="244A9F"/>
                </a:solidFill>
                <a:latin typeface="Arial" pitchFamily="34" charset="0"/>
                <a:ea typeface="ＭＳ Ｐゴシック"/>
              </a:rPr>
              <a:t>QUESTIONS</a:t>
            </a:r>
            <a:endParaRPr lang="en-US" sz="4000" dirty="0">
              <a:solidFill>
                <a:srgbClr val="184C8D"/>
              </a:solidFill>
              <a:latin typeface="Arial" charset="0"/>
              <a:ea typeface="ＭＳ Ｐゴシック" charset="-128"/>
              <a:cs typeface="ＭＳ Ｐゴシック" charset="-128"/>
            </a:endParaRPr>
          </a:p>
        </p:txBody>
      </p:sp>
      <p:sp>
        <p:nvSpPr>
          <p:cNvPr id="27651" name="Rectangle 3"/>
          <p:cNvSpPr>
            <a:spLocks noGrp="1" noChangeArrowheads="1"/>
          </p:cNvSpPr>
          <p:nvPr>
            <p:ph type="body" idx="1"/>
          </p:nvPr>
        </p:nvSpPr>
        <p:spPr>
          <a:xfrm>
            <a:off x="1295400" y="1752600"/>
            <a:ext cx="7772400" cy="4114800"/>
          </a:xfrm>
        </p:spPr>
        <p:txBody>
          <a:bodyPr lIns="0" tIns="0" rIns="0" bIns="0"/>
          <a:lstStyle/>
          <a:p>
            <a:pPr marL="0" indent="0" eaLnBrk="1" hangingPunct="1">
              <a:spcAft>
                <a:spcPts val="1800"/>
              </a:spcAft>
              <a:buClr>
                <a:srgbClr val="99CC00"/>
              </a:buClr>
              <a:buFont typeface="Arial" panose="020B0604020202020204" pitchFamily="34" charset="0"/>
              <a:buNone/>
              <a:defRPr/>
            </a:pPr>
            <a:r>
              <a:rPr lang="en-US" sz="2800" kern="0" dirty="0" smtClean="0">
                <a:solidFill>
                  <a:srgbClr val="555555"/>
                </a:solidFill>
                <a:latin typeface="Arial"/>
                <a:ea typeface="ＭＳ Ｐゴシック"/>
              </a:rPr>
              <a:t>Thank you for participating in this event today.</a:t>
            </a:r>
          </a:p>
          <a:p>
            <a:pPr marL="0" indent="0" eaLnBrk="1" hangingPunct="1">
              <a:spcAft>
                <a:spcPts val="1800"/>
              </a:spcAft>
              <a:buClr>
                <a:srgbClr val="99CC00"/>
              </a:buClr>
              <a:buFont typeface="Arial" panose="020B0604020202020204" pitchFamily="34" charset="0"/>
              <a:buNone/>
              <a:defRPr/>
            </a:pPr>
            <a:r>
              <a:rPr lang="en-US" sz="2800" kern="0" dirty="0" smtClean="0">
                <a:solidFill>
                  <a:srgbClr val="555555"/>
                </a:solidFill>
                <a:latin typeface="Arial"/>
                <a:ea typeface="ＭＳ Ｐゴシック"/>
              </a:rPr>
              <a:t>We wish you success!</a:t>
            </a:r>
          </a:p>
          <a:p>
            <a:pPr marL="0" indent="0">
              <a:lnSpc>
                <a:spcPct val="90000"/>
              </a:lnSpc>
              <a:buClr>
                <a:srgbClr val="99CC00"/>
              </a:buClr>
              <a:buFont typeface="Arial" panose="020B0604020202020204" pitchFamily="34" charset="0"/>
              <a:buNone/>
              <a:defRPr/>
            </a:pPr>
            <a:r>
              <a:rPr lang="en-US" sz="2800" kern="0" dirty="0" smtClean="0">
                <a:solidFill>
                  <a:srgbClr val="555555"/>
                </a:solidFill>
                <a:latin typeface="Arial"/>
                <a:ea typeface="ＭＳ Ｐゴシック"/>
              </a:rPr>
              <a:t>	Email us at: </a:t>
            </a:r>
          </a:p>
          <a:p>
            <a:pPr lvl="2">
              <a:lnSpc>
                <a:spcPct val="90000"/>
              </a:lnSpc>
              <a:buClr>
                <a:srgbClr val="99CC00"/>
              </a:buClr>
              <a:defRPr/>
            </a:pPr>
            <a:r>
              <a:rPr lang="en-US" sz="2800" b="1" u="sng" kern="0" dirty="0" smtClean="0">
                <a:solidFill>
                  <a:schemeClr val="accent1">
                    <a:lumMod val="75000"/>
                  </a:schemeClr>
                </a:solidFill>
                <a:latin typeface="Arial"/>
                <a:ea typeface="ＭＳ Ｐゴシック"/>
              </a:rPr>
              <a:t>Judith.Burnett@dgs.ca.gov</a:t>
            </a:r>
            <a:endParaRPr lang="en-US" sz="2800" b="1" u="sng" kern="0" dirty="0">
              <a:solidFill>
                <a:schemeClr val="accent1">
                  <a:lumMod val="75000"/>
                </a:schemeClr>
              </a:solidFill>
              <a:latin typeface="Arial"/>
              <a:ea typeface="ＭＳ Ｐゴシック"/>
            </a:endParaRPr>
          </a:p>
          <a:p>
            <a:pPr lvl="2" eaLnBrk="1" hangingPunct="1">
              <a:spcAft>
                <a:spcPts val="1800"/>
              </a:spcAft>
              <a:buClr>
                <a:srgbClr val="99CC00"/>
              </a:buClr>
              <a:defRPr/>
            </a:pPr>
            <a:r>
              <a:rPr lang="en-US" sz="2800" b="1" u="sng" kern="0" dirty="0" smtClean="0">
                <a:solidFill>
                  <a:schemeClr val="accent1">
                    <a:lumMod val="75000"/>
                  </a:schemeClr>
                </a:solidFill>
                <a:latin typeface="Arial"/>
                <a:ea typeface="ＭＳ Ｐゴシック"/>
                <a:hlinkClick r:id="rId3"/>
              </a:rPr>
              <a:t>Advocate@dgs.ca.gov</a:t>
            </a:r>
            <a:r>
              <a:rPr lang="en-US" sz="2800" b="1" kern="0" dirty="0" smtClean="0">
                <a:solidFill>
                  <a:schemeClr val="accent1">
                    <a:lumMod val="75000"/>
                  </a:schemeClr>
                </a:solidFill>
                <a:latin typeface="Arial"/>
                <a:ea typeface="ＭＳ Ｐゴシック"/>
              </a:rPr>
              <a:t> </a:t>
            </a:r>
            <a:r>
              <a:rPr lang="en-US" sz="2800" b="1" i="1" kern="0" dirty="0" smtClean="0">
                <a:solidFill>
                  <a:schemeClr val="accent1">
                    <a:lumMod val="75000"/>
                  </a:schemeClr>
                </a:solidFill>
                <a:latin typeface="Arial"/>
                <a:ea typeface="ＭＳ Ｐゴシック"/>
              </a:rPr>
              <a:t>or</a:t>
            </a:r>
          </a:p>
          <a:p>
            <a:pPr marL="914400" lvl="2" indent="0" eaLnBrk="1" hangingPunct="1">
              <a:spcAft>
                <a:spcPts val="1800"/>
              </a:spcAft>
              <a:buClr>
                <a:srgbClr val="99CC00"/>
              </a:buClr>
              <a:buFont typeface="Arial" panose="020B0604020202020204" pitchFamily="34" charset="0"/>
              <a:buNone/>
              <a:defRPr/>
            </a:pPr>
            <a:r>
              <a:rPr lang="en-US" sz="2800" kern="0" dirty="0" smtClean="0">
                <a:solidFill>
                  <a:srgbClr val="555555"/>
                </a:solidFill>
                <a:latin typeface="Arial"/>
                <a:ea typeface="ＭＳ Ｐゴシック"/>
              </a:rPr>
              <a:t>Phone us at </a:t>
            </a:r>
            <a:r>
              <a:rPr lang="en-US" sz="2800" b="1" kern="0" dirty="0" smtClean="0">
                <a:solidFill>
                  <a:srgbClr val="555555"/>
                </a:solidFill>
                <a:latin typeface="Arial"/>
                <a:ea typeface="ＭＳ Ｐゴシック"/>
              </a:rPr>
              <a:t>(800) 559-5529 X 3#</a:t>
            </a:r>
          </a:p>
          <a:p>
            <a:pPr eaLnBrk="1" hangingPunct="1">
              <a:spcAft>
                <a:spcPts val="1800"/>
              </a:spcAft>
              <a:buClr>
                <a:srgbClr val="99CC00"/>
              </a:buClr>
              <a:buFont typeface="Wingdings" pitchFamily="2" charset="2"/>
              <a:buChar char="§"/>
              <a:defRPr/>
            </a:pPr>
            <a:endParaRPr lang="en-US" sz="2800" b="1" u="sng" kern="0" dirty="0">
              <a:solidFill>
                <a:srgbClr val="555555"/>
              </a:solidFill>
              <a:latin typeface="Arial"/>
              <a:ea typeface="ＭＳ Ｐゴシック"/>
            </a:endParaRPr>
          </a:p>
        </p:txBody>
      </p:sp>
      <p:sp>
        <p:nvSpPr>
          <p:cNvPr id="26628"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solidFill>
                <a:srgbClr val="000000"/>
              </a:solidFill>
              <a:latin typeface="Times" panose="02020603050405020304" pitchFamily="18" charset="0"/>
            </a:endParaRPr>
          </a:p>
        </p:txBody>
      </p:sp>
      <p:pic>
        <p:nvPicPr>
          <p:cNvPr id="26629" name="Picture 5" descr="C:\Users\ALewis\Desktop\white poppies-grn bkgrd narr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C:\Users\ALewis\Desktop\DGS logo for PPT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5400" y="533400"/>
            <a:ext cx="7578725" cy="1143000"/>
          </a:xfrm>
        </p:spPr>
        <p:txBody>
          <a:bodyPr lIns="0" tIns="0" rIns="0" bIns="0" anchor="t"/>
          <a:lstStyle/>
          <a:p>
            <a:pPr eaLnBrk="1" hangingPunct="1"/>
            <a:r>
              <a:rPr lang="en-US" altLang="en-US" sz="2800" b="1" smtClean="0"/>
              <a:t>How to do Business with California State Government</a:t>
            </a:r>
            <a:endParaRPr lang="en-US" altLang="en-US" sz="2800" smtClean="0">
              <a:solidFill>
                <a:srgbClr val="184C8D"/>
              </a:solidFill>
              <a:latin typeface="Arial" panose="020B0604020202020204" pitchFamily="34" charset="0"/>
              <a:ea typeface="ＭＳ Ｐゴシック" panose="020B0600070205080204" pitchFamily="34" charset="-128"/>
            </a:endParaRPr>
          </a:p>
        </p:txBody>
      </p:sp>
      <p:sp>
        <p:nvSpPr>
          <p:cNvPr id="27651" name="Rectangle 3"/>
          <p:cNvSpPr>
            <a:spLocks noGrp="1" noChangeArrowheads="1"/>
          </p:cNvSpPr>
          <p:nvPr>
            <p:ph type="body" idx="1"/>
          </p:nvPr>
        </p:nvSpPr>
        <p:spPr>
          <a:xfrm>
            <a:off x="1295400" y="1752600"/>
            <a:ext cx="7772400" cy="4114800"/>
          </a:xfrm>
        </p:spPr>
        <p:txBody>
          <a:bodyPr lIns="0" tIns="0" rIns="0" bIns="0"/>
          <a:lstStyle/>
          <a:p>
            <a:pPr>
              <a:lnSpc>
                <a:spcPct val="90000"/>
              </a:lnSpc>
              <a:buClr>
                <a:srgbClr val="99CC00"/>
              </a:buClr>
              <a:buFont typeface="Arial" panose="020B0604020202020204" pitchFamily="34" charset="0"/>
              <a:buNone/>
              <a:defRPr/>
            </a:pPr>
            <a:r>
              <a:rPr lang="en-US" b="1" kern="0" dirty="0">
                <a:solidFill>
                  <a:srgbClr val="555555"/>
                </a:solidFill>
                <a:latin typeface="Arial"/>
                <a:ea typeface="ＭＳ Ｐゴシック"/>
              </a:rPr>
              <a:t>Outreach Liaison</a:t>
            </a:r>
          </a:p>
          <a:p>
            <a:pPr>
              <a:lnSpc>
                <a:spcPct val="90000"/>
              </a:lnSpc>
              <a:buClr>
                <a:srgbClr val="99CC00"/>
              </a:buClr>
              <a:buFont typeface="Arial" panose="020B0604020202020204" pitchFamily="34" charset="0"/>
              <a:buNone/>
              <a:defRPr/>
            </a:pPr>
            <a:r>
              <a:rPr lang="en-US" sz="2400" b="1" kern="0" dirty="0" smtClean="0">
                <a:solidFill>
                  <a:srgbClr val="555555"/>
                </a:solidFill>
                <a:latin typeface="Arial"/>
                <a:ea typeface="ＭＳ Ｐゴシック"/>
              </a:rPr>
              <a:t>Department of General Services</a:t>
            </a:r>
          </a:p>
          <a:p>
            <a:pPr>
              <a:lnSpc>
                <a:spcPct val="90000"/>
              </a:lnSpc>
              <a:buClr>
                <a:srgbClr val="99CC00"/>
              </a:buClr>
              <a:buFont typeface="Arial" panose="020B0604020202020204" pitchFamily="34" charset="0"/>
              <a:buNone/>
              <a:defRPr/>
            </a:pPr>
            <a:r>
              <a:rPr lang="en-US" sz="2400" b="1" kern="0" dirty="0" smtClean="0">
                <a:solidFill>
                  <a:srgbClr val="555555"/>
                </a:solidFill>
                <a:latin typeface="Arial"/>
                <a:ea typeface="ＭＳ Ｐゴシック"/>
              </a:rPr>
              <a:t>Procurement Division</a:t>
            </a:r>
          </a:p>
          <a:p>
            <a:pPr>
              <a:lnSpc>
                <a:spcPct val="90000"/>
              </a:lnSpc>
              <a:buClr>
                <a:srgbClr val="99CC00"/>
              </a:buClr>
              <a:buFont typeface="Arial" panose="020B0604020202020204" pitchFamily="34" charset="0"/>
              <a:buNone/>
              <a:defRPr/>
            </a:pPr>
            <a:r>
              <a:rPr lang="en-US" sz="2400" b="1" kern="0" dirty="0" smtClean="0">
                <a:solidFill>
                  <a:srgbClr val="555555"/>
                </a:solidFill>
                <a:latin typeface="Arial"/>
                <a:ea typeface="ＭＳ Ｐゴシック"/>
              </a:rPr>
              <a:t>Certification and Outreach Branch</a:t>
            </a:r>
          </a:p>
          <a:p>
            <a:pPr>
              <a:lnSpc>
                <a:spcPct val="90000"/>
              </a:lnSpc>
              <a:buClr>
                <a:srgbClr val="99CC00"/>
              </a:buClr>
              <a:buFont typeface="Arial" panose="020B0604020202020204" pitchFamily="34" charset="0"/>
              <a:buNone/>
              <a:defRPr/>
            </a:pPr>
            <a:r>
              <a:rPr lang="en-US" sz="2400" b="1" kern="0" dirty="0" smtClean="0">
                <a:solidFill>
                  <a:srgbClr val="555555"/>
                </a:solidFill>
                <a:latin typeface="Arial"/>
                <a:ea typeface="ＭＳ Ｐゴシック"/>
              </a:rPr>
              <a:t>707 3rd Street</a:t>
            </a:r>
          </a:p>
          <a:p>
            <a:pPr>
              <a:lnSpc>
                <a:spcPct val="90000"/>
              </a:lnSpc>
              <a:buClr>
                <a:srgbClr val="99CC00"/>
              </a:buClr>
              <a:buFont typeface="Arial" panose="020B0604020202020204" pitchFamily="34" charset="0"/>
              <a:buNone/>
              <a:defRPr/>
            </a:pPr>
            <a:r>
              <a:rPr lang="en-US" sz="2400" b="1" kern="0" dirty="0" smtClean="0">
                <a:solidFill>
                  <a:srgbClr val="555555"/>
                </a:solidFill>
                <a:latin typeface="Arial"/>
                <a:ea typeface="ＭＳ Ｐゴシック"/>
              </a:rPr>
              <a:t>West Sacramento, CA 95605</a:t>
            </a:r>
          </a:p>
          <a:p>
            <a:pPr>
              <a:lnSpc>
                <a:spcPct val="90000"/>
              </a:lnSpc>
              <a:buClr>
                <a:srgbClr val="99CC00"/>
              </a:buClr>
              <a:buFont typeface="Arial" panose="020B0604020202020204" pitchFamily="34" charset="0"/>
              <a:buNone/>
              <a:defRPr/>
            </a:pPr>
            <a:endParaRPr lang="en-US" sz="2400" b="1" u="sng" kern="0" dirty="0" smtClean="0">
              <a:solidFill>
                <a:srgbClr val="333399"/>
              </a:solidFill>
              <a:latin typeface="Arial"/>
              <a:ea typeface="ＭＳ Ｐゴシック"/>
            </a:endParaRPr>
          </a:p>
          <a:p>
            <a:pPr>
              <a:lnSpc>
                <a:spcPct val="90000"/>
              </a:lnSpc>
              <a:buClr>
                <a:srgbClr val="99CC00"/>
              </a:buClr>
              <a:buFont typeface="Arial" panose="020B0604020202020204" pitchFamily="34" charset="0"/>
              <a:buNone/>
              <a:defRPr/>
            </a:pPr>
            <a:r>
              <a:rPr lang="en-US" sz="2800" b="1" u="sng" kern="0" dirty="0">
                <a:solidFill>
                  <a:srgbClr val="4F81BD">
                    <a:lumMod val="75000"/>
                  </a:srgbClr>
                </a:solidFill>
                <a:latin typeface="Arial"/>
                <a:ea typeface="ＭＳ Ｐゴシック"/>
              </a:rPr>
              <a:t>Judith.Burnett</a:t>
            </a:r>
            <a:r>
              <a:rPr lang="en-US" sz="2400" b="1" u="sng" kern="0" dirty="0" smtClean="0">
                <a:solidFill>
                  <a:srgbClr val="244A9F"/>
                </a:solidFill>
                <a:latin typeface="Arial"/>
                <a:ea typeface="ＭＳ Ｐゴシック"/>
              </a:rPr>
              <a:t>@dgs.ca.gov</a:t>
            </a:r>
          </a:p>
        </p:txBody>
      </p:sp>
      <p:sp>
        <p:nvSpPr>
          <p:cNvPr id="14340"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latin typeface="Times" panose="02020603050405020304" pitchFamily="18" charset="0"/>
            </a:endParaRPr>
          </a:p>
        </p:txBody>
      </p:sp>
      <p:pic>
        <p:nvPicPr>
          <p:cNvPr id="14341"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533400"/>
            <a:ext cx="7578725" cy="1143000"/>
          </a:xfrm>
        </p:spPr>
        <p:txBody>
          <a:bodyPr lIns="0" tIns="0" rIns="0" bIns="0" anchor="t"/>
          <a:lstStyle/>
          <a:p>
            <a:pPr eaLnBrk="1" hangingPunct="1">
              <a:defRPr/>
            </a:pPr>
            <a:r>
              <a:rPr lang="en-US" sz="3600" kern="0" dirty="0" smtClean="0">
                <a:solidFill>
                  <a:srgbClr val="244A9F"/>
                </a:solidFill>
                <a:latin typeface="Arial" pitchFamily="34" charset="0"/>
                <a:ea typeface="ＭＳ Ｐゴシック"/>
              </a:rPr>
              <a:t>State</a:t>
            </a:r>
            <a:r>
              <a:rPr lang="ja-JP" altLang="en-US" sz="3600" kern="0" dirty="0">
                <a:solidFill>
                  <a:srgbClr val="244A9F"/>
                </a:solidFill>
                <a:latin typeface="Arial" pitchFamily="34" charset="0"/>
              </a:rPr>
              <a:t>’</a:t>
            </a:r>
            <a:r>
              <a:rPr lang="en-US" altLang="ja-JP" sz="3600" kern="0" dirty="0">
                <a:solidFill>
                  <a:srgbClr val="244A9F"/>
                </a:solidFill>
                <a:latin typeface="Arial" pitchFamily="34" charset="0"/>
              </a:rPr>
              <a:t>s SB/DVBE Goals</a:t>
            </a:r>
            <a:endParaRPr lang="en-US" sz="2800" dirty="0">
              <a:solidFill>
                <a:srgbClr val="184C8D"/>
              </a:solidFill>
              <a:latin typeface="Arial" charset="0"/>
              <a:ea typeface="ＭＳ Ｐゴシック" charset="-128"/>
              <a:cs typeface="ＭＳ Ｐゴシック" charset="-128"/>
            </a:endParaRPr>
          </a:p>
        </p:txBody>
      </p:sp>
      <p:sp>
        <p:nvSpPr>
          <p:cNvPr id="27651" name="Rectangle 3"/>
          <p:cNvSpPr>
            <a:spLocks noGrp="1" noChangeArrowheads="1"/>
          </p:cNvSpPr>
          <p:nvPr>
            <p:ph type="body" idx="1"/>
          </p:nvPr>
        </p:nvSpPr>
        <p:spPr>
          <a:xfrm>
            <a:off x="1295400" y="1752600"/>
            <a:ext cx="7772400" cy="4114800"/>
          </a:xfrm>
        </p:spPr>
        <p:txBody>
          <a:bodyPr lIns="0" tIns="0" rIns="0" bIns="0"/>
          <a:lstStyle/>
          <a:p>
            <a:pPr eaLnBrk="1" hangingPunct="1">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Requires state agencies to award at least </a:t>
            </a:r>
            <a:r>
              <a:rPr lang="en-US" sz="2800" b="1" kern="0" dirty="0" smtClean="0">
                <a:solidFill>
                  <a:srgbClr val="555555"/>
                </a:solidFill>
                <a:latin typeface="Arial"/>
                <a:ea typeface="ＭＳ Ｐゴシック"/>
              </a:rPr>
              <a:t>25%</a:t>
            </a:r>
            <a:r>
              <a:rPr lang="en-US" sz="2800" kern="0" dirty="0" smtClean="0">
                <a:solidFill>
                  <a:srgbClr val="555555"/>
                </a:solidFill>
                <a:latin typeface="Arial"/>
                <a:ea typeface="ＭＳ Ｐゴシック"/>
              </a:rPr>
              <a:t> of their annual contracting dollars to certified Small Business</a:t>
            </a:r>
          </a:p>
          <a:p>
            <a:pPr eaLnBrk="1" hangingPunct="1">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MVC Section 999 requires agencies to award at least </a:t>
            </a:r>
            <a:r>
              <a:rPr lang="en-US" sz="2800" b="1" kern="0" dirty="0" smtClean="0">
                <a:solidFill>
                  <a:srgbClr val="555555"/>
                </a:solidFill>
                <a:latin typeface="Arial"/>
                <a:ea typeface="ＭＳ Ｐゴシック"/>
              </a:rPr>
              <a:t>3%</a:t>
            </a:r>
            <a:r>
              <a:rPr lang="en-US" sz="2800" kern="0" dirty="0" smtClean="0">
                <a:solidFill>
                  <a:srgbClr val="555555"/>
                </a:solidFill>
                <a:latin typeface="Arial"/>
                <a:ea typeface="ＭＳ Ｐゴシック"/>
              </a:rPr>
              <a:t> to certified Disabled Veteran Business Enterprises (DVBE)</a:t>
            </a:r>
          </a:p>
          <a:p>
            <a:pPr eaLnBrk="1" hangingPunct="1">
              <a:spcAft>
                <a:spcPts val="1200"/>
              </a:spcAft>
              <a:buClr>
                <a:srgbClr val="99CC00"/>
              </a:buClr>
              <a:buFont typeface="Wingdings" pitchFamily="2" charset="2"/>
              <a:buChar char="§"/>
              <a:defRPr/>
            </a:pPr>
            <a:endParaRPr lang="en-US" sz="2800" kern="0" dirty="0" smtClean="0">
              <a:solidFill>
                <a:srgbClr val="555555"/>
              </a:solidFill>
              <a:latin typeface="Arial"/>
              <a:ea typeface="ＭＳ Ｐゴシック"/>
            </a:endParaRPr>
          </a:p>
        </p:txBody>
      </p:sp>
      <p:sp>
        <p:nvSpPr>
          <p:cNvPr id="15364"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latin typeface="Times" panose="02020603050405020304" pitchFamily="18" charset="0"/>
            </a:endParaRPr>
          </a:p>
        </p:txBody>
      </p:sp>
      <p:pic>
        <p:nvPicPr>
          <p:cNvPr id="15365"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533400"/>
            <a:ext cx="7578725" cy="1143000"/>
          </a:xfrm>
        </p:spPr>
        <p:txBody>
          <a:bodyPr lIns="0" tIns="0" rIns="0" bIns="0" anchor="t"/>
          <a:lstStyle/>
          <a:p>
            <a:pPr eaLnBrk="1" hangingPunct="1">
              <a:defRPr/>
            </a:pPr>
            <a:r>
              <a:rPr lang="en-US" sz="4000" kern="0" dirty="0" smtClean="0">
                <a:solidFill>
                  <a:srgbClr val="4F81BD"/>
                </a:solidFill>
                <a:latin typeface="Arial" pitchFamily="34" charset="0"/>
                <a:ea typeface="ＭＳ Ｐゴシック"/>
                <a:cs typeface="Arial" pitchFamily="34" charset="0"/>
              </a:rPr>
              <a:t>State</a:t>
            </a:r>
            <a:r>
              <a:rPr lang="en-US" sz="4000" kern="0" dirty="0" smtClean="0">
                <a:solidFill>
                  <a:srgbClr val="4F81BD"/>
                </a:solidFill>
                <a:latin typeface="Arial" pitchFamily="34" charset="0"/>
                <a:cs typeface="Arial" pitchFamily="34" charset="0"/>
              </a:rPr>
              <a:t>’</a:t>
            </a:r>
            <a:r>
              <a:rPr lang="en-US" altLang="ja-JP" sz="4000" kern="0" dirty="0" smtClean="0">
                <a:solidFill>
                  <a:srgbClr val="4F81BD"/>
                </a:solidFill>
                <a:latin typeface="Arial" pitchFamily="34" charset="0"/>
                <a:cs typeface="Arial" pitchFamily="34" charset="0"/>
              </a:rPr>
              <a:t>s SB/DVBE Goals</a:t>
            </a:r>
            <a:br>
              <a:rPr lang="en-US" altLang="ja-JP" sz="4000" kern="0" dirty="0" smtClean="0">
                <a:solidFill>
                  <a:srgbClr val="4F81BD"/>
                </a:solidFill>
                <a:latin typeface="Arial" pitchFamily="34" charset="0"/>
                <a:cs typeface="Arial" pitchFamily="34" charset="0"/>
              </a:rPr>
            </a:br>
            <a:r>
              <a:rPr lang="en-US" altLang="ja-JP" sz="4000" kern="0" dirty="0" smtClean="0">
                <a:solidFill>
                  <a:srgbClr val="4F81BD"/>
                </a:solidFill>
                <a:latin typeface="Arial" pitchFamily="34" charset="0"/>
                <a:cs typeface="Arial" pitchFamily="34" charset="0"/>
              </a:rPr>
              <a:t> Fiscal Year 2015-16</a:t>
            </a:r>
            <a:endParaRPr lang="en-US" sz="3200" dirty="0">
              <a:solidFill>
                <a:srgbClr val="4F81BD"/>
              </a:solidFill>
              <a:latin typeface="Arial" pitchFamily="34" charset="0"/>
              <a:ea typeface="ＭＳ Ｐゴシック" charset="-128"/>
              <a:cs typeface="Arial" pitchFamily="34" charset="0"/>
            </a:endParaRPr>
          </a:p>
        </p:txBody>
      </p:sp>
      <p:sp>
        <p:nvSpPr>
          <p:cNvPr id="27651" name="Rectangle 3"/>
          <p:cNvSpPr>
            <a:spLocks noGrp="1" noChangeArrowheads="1"/>
          </p:cNvSpPr>
          <p:nvPr>
            <p:ph type="body" idx="1"/>
          </p:nvPr>
        </p:nvSpPr>
        <p:spPr>
          <a:xfrm>
            <a:off x="1295400" y="1752600"/>
            <a:ext cx="7772400" cy="4114800"/>
          </a:xfrm>
        </p:spPr>
        <p:txBody>
          <a:bodyPr lIns="0" tIns="0" rIns="0" bIns="0"/>
          <a:lstStyle/>
          <a:p>
            <a:pPr>
              <a:lnSpc>
                <a:spcPct val="115000"/>
              </a:lnSpc>
              <a:spcBef>
                <a:spcPts val="0"/>
              </a:spcBef>
              <a:spcAft>
                <a:spcPts val="1000"/>
              </a:spcAft>
              <a:buFont typeface="Symbol"/>
              <a:buChar char=""/>
              <a:defRPr/>
            </a:pPr>
            <a:r>
              <a:rPr lang="en-US" sz="2800" dirty="0">
                <a:solidFill>
                  <a:prstClr val="black"/>
                </a:solidFill>
                <a:latin typeface="Arial" panose="020B0604020202020204" pitchFamily="34" charset="0"/>
                <a:ea typeface="Calibri"/>
                <a:cs typeface="Arial" panose="020B0604020202020204" pitchFamily="34" charset="0"/>
              </a:rPr>
              <a:t>Statewide departments awarded approximately $8.1 billion in contracts with $2.5 billion (up 4.2 percent) going to SBs/MBs and $349 million (down 14.3 percent) going to DVBEs. </a:t>
            </a:r>
            <a:endParaRPr lang="en-US" sz="2800" dirty="0" smtClean="0">
              <a:latin typeface="Arial" panose="020B0604020202020204" pitchFamily="34" charset="0"/>
              <a:ea typeface="Calibri"/>
              <a:cs typeface="Arial" panose="020B0604020202020204" pitchFamily="34" charset="0"/>
            </a:endParaRPr>
          </a:p>
          <a:p>
            <a:pPr eaLnBrk="1" hangingPunct="1">
              <a:spcAft>
                <a:spcPts val="1200"/>
              </a:spcAft>
              <a:buClr>
                <a:srgbClr val="99CC00"/>
              </a:buClr>
              <a:defRPr/>
            </a:pPr>
            <a:r>
              <a:rPr lang="en-US" sz="2800" dirty="0" smtClean="0">
                <a:latin typeface="Arial" panose="020B0604020202020204" pitchFamily="34" charset="0"/>
                <a:ea typeface="Calibri"/>
                <a:cs typeface="Arial" panose="020B0604020202020204" pitchFamily="34" charset="0"/>
              </a:rPr>
              <a:t>Statewide </a:t>
            </a:r>
            <a:r>
              <a:rPr lang="en-US" sz="2800" dirty="0">
                <a:latin typeface="Arial" panose="020B0604020202020204" pitchFamily="34" charset="0"/>
                <a:ea typeface="Calibri"/>
                <a:cs typeface="Arial" panose="020B0604020202020204" pitchFamily="34" charset="0"/>
              </a:rPr>
              <a:t>participation achievements improved to </a:t>
            </a:r>
            <a:r>
              <a:rPr lang="en-US" sz="2800" b="1" u="sng" dirty="0">
                <a:solidFill>
                  <a:srgbClr val="FF0000"/>
                </a:solidFill>
                <a:latin typeface="Arial" panose="020B0604020202020204" pitchFamily="34" charset="0"/>
                <a:ea typeface="Calibri"/>
                <a:cs typeface="Arial" panose="020B0604020202020204" pitchFamily="34" charset="0"/>
              </a:rPr>
              <a:t>30.44</a:t>
            </a:r>
            <a:r>
              <a:rPr lang="en-US" sz="2800" dirty="0">
                <a:latin typeface="Arial" panose="020B0604020202020204" pitchFamily="34" charset="0"/>
                <a:ea typeface="Calibri"/>
                <a:cs typeface="Arial" panose="020B0604020202020204" pitchFamily="34" charset="0"/>
              </a:rPr>
              <a:t> percent for SBs/MBs and </a:t>
            </a:r>
            <a:r>
              <a:rPr lang="en-US" sz="2800" b="1" u="sng" dirty="0">
                <a:solidFill>
                  <a:srgbClr val="FF0000"/>
                </a:solidFill>
                <a:latin typeface="Arial" panose="020B0604020202020204" pitchFamily="34" charset="0"/>
                <a:ea typeface="Calibri"/>
                <a:cs typeface="Arial" panose="020B0604020202020204" pitchFamily="34" charset="0"/>
              </a:rPr>
              <a:t>4.31</a:t>
            </a:r>
            <a:r>
              <a:rPr lang="en-US" sz="2800" dirty="0">
                <a:latin typeface="Arial" panose="020B0604020202020204" pitchFamily="34" charset="0"/>
                <a:ea typeface="Calibri"/>
                <a:cs typeface="Arial" panose="020B0604020202020204" pitchFamily="34" charset="0"/>
              </a:rPr>
              <a:t> percent for </a:t>
            </a:r>
            <a:r>
              <a:rPr lang="en-US" sz="2800" dirty="0" smtClean="0">
                <a:latin typeface="Arial" panose="020B0604020202020204" pitchFamily="34" charset="0"/>
                <a:ea typeface="Calibri"/>
                <a:cs typeface="Arial" panose="020B0604020202020204" pitchFamily="34" charset="0"/>
              </a:rPr>
              <a:t>DVBEs</a:t>
            </a:r>
            <a:r>
              <a:rPr lang="en-US" sz="2800" dirty="0">
                <a:latin typeface="Arial" panose="020B0604020202020204" pitchFamily="34" charset="0"/>
                <a:ea typeface="Calibri"/>
                <a:cs typeface="Arial" panose="020B0604020202020204" pitchFamily="34" charset="0"/>
              </a:rPr>
              <a:t>!</a:t>
            </a:r>
          </a:p>
          <a:p>
            <a:pPr marL="0" indent="0" eaLnBrk="1" hangingPunct="1">
              <a:spcAft>
                <a:spcPts val="1200"/>
              </a:spcAft>
              <a:buClr>
                <a:srgbClr val="99CC00"/>
              </a:buClr>
              <a:buFont typeface="Arial" panose="020B0604020202020204" pitchFamily="34" charset="0"/>
              <a:buNone/>
              <a:defRPr/>
            </a:pPr>
            <a:endParaRPr lang="en-US" sz="2800" kern="0" dirty="0" smtClean="0">
              <a:solidFill>
                <a:srgbClr val="555555"/>
              </a:solidFill>
              <a:latin typeface="Arial"/>
              <a:ea typeface="ＭＳ Ｐゴシック"/>
            </a:endParaRPr>
          </a:p>
        </p:txBody>
      </p:sp>
      <p:sp>
        <p:nvSpPr>
          <p:cNvPr id="16388"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solidFill>
                <a:srgbClr val="000000"/>
              </a:solidFill>
              <a:latin typeface="Times" panose="02020603050405020304" pitchFamily="18" charset="0"/>
            </a:endParaRPr>
          </a:p>
        </p:txBody>
      </p:sp>
      <p:pic>
        <p:nvPicPr>
          <p:cNvPr id="16389"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533400"/>
            <a:ext cx="7578725" cy="1143000"/>
          </a:xfrm>
        </p:spPr>
        <p:txBody>
          <a:bodyPr lIns="0" tIns="0" rIns="0" bIns="0" anchor="t"/>
          <a:lstStyle/>
          <a:p>
            <a:pPr eaLnBrk="1" hangingPunct="1">
              <a:defRPr/>
            </a:pPr>
            <a:r>
              <a:rPr lang="en-US" sz="3500" kern="0" dirty="0" smtClean="0">
                <a:solidFill>
                  <a:srgbClr val="244A9F"/>
                </a:solidFill>
                <a:latin typeface="Arial" pitchFamily="34" charset="0"/>
                <a:ea typeface="ＭＳ Ｐゴシック"/>
              </a:rPr>
              <a:t>Small Business Eligibility Requirements</a:t>
            </a:r>
            <a:endParaRPr lang="en-US" sz="2800" dirty="0">
              <a:solidFill>
                <a:srgbClr val="184C8D"/>
              </a:solidFill>
              <a:latin typeface="Arial" charset="0"/>
              <a:ea typeface="ＭＳ Ｐゴシック" charset="-128"/>
              <a:cs typeface="ＭＳ Ｐゴシック" charset="-128"/>
            </a:endParaRPr>
          </a:p>
        </p:txBody>
      </p:sp>
      <p:sp>
        <p:nvSpPr>
          <p:cNvPr id="27651" name="Rectangle 3"/>
          <p:cNvSpPr>
            <a:spLocks noGrp="1" noChangeArrowheads="1"/>
          </p:cNvSpPr>
          <p:nvPr>
            <p:ph type="body" idx="1"/>
          </p:nvPr>
        </p:nvSpPr>
        <p:spPr>
          <a:xfrm>
            <a:off x="1295400" y="1752600"/>
            <a:ext cx="7772400" cy="4114800"/>
          </a:xfrm>
        </p:spPr>
        <p:txBody>
          <a:bodyPr lIns="0" tIns="0" rIns="0" bIns="0"/>
          <a:lstStyle/>
          <a:p>
            <a:pPr eaLnBrk="1" hangingPunct="1">
              <a:lnSpc>
                <a:spcPct val="90000"/>
              </a:lnSpc>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To be eligible for SB certification, the business must meet the following criteria:</a:t>
            </a:r>
          </a:p>
          <a:p>
            <a:pPr marL="647700" lvl="1" eaLnBrk="1" hangingPunct="1">
              <a:lnSpc>
                <a:spcPct val="90000"/>
              </a:lnSpc>
              <a:spcAft>
                <a:spcPts val="1200"/>
              </a:spcAft>
              <a:buClr>
                <a:srgbClr val="99CC00"/>
              </a:buClr>
              <a:buFontTx/>
              <a:buChar char="-"/>
              <a:defRPr/>
            </a:pPr>
            <a:r>
              <a:rPr lang="en-US" kern="0" dirty="0">
                <a:solidFill>
                  <a:srgbClr val="555555"/>
                </a:solidFill>
                <a:latin typeface="Arial"/>
                <a:ea typeface="ＭＳ Ｐゴシック"/>
              </a:rPr>
              <a:t>Must be independently owned and operated;</a:t>
            </a:r>
          </a:p>
          <a:p>
            <a:pPr marL="647700" lvl="1" eaLnBrk="1" hangingPunct="1">
              <a:lnSpc>
                <a:spcPct val="90000"/>
              </a:lnSpc>
              <a:spcAft>
                <a:spcPts val="1200"/>
              </a:spcAft>
              <a:buClr>
                <a:srgbClr val="99CC00"/>
              </a:buClr>
              <a:buFontTx/>
              <a:buChar char="-"/>
              <a:defRPr/>
            </a:pPr>
            <a:r>
              <a:rPr lang="en-US" kern="0" dirty="0">
                <a:solidFill>
                  <a:srgbClr val="555555"/>
                </a:solidFill>
                <a:latin typeface="Arial"/>
                <a:ea typeface="ＭＳ Ｐゴシック"/>
              </a:rPr>
              <a:t>Cannot be dominant in the field of operation;</a:t>
            </a:r>
          </a:p>
          <a:p>
            <a:pPr marL="647700" lvl="1" eaLnBrk="1" hangingPunct="1">
              <a:lnSpc>
                <a:spcPct val="90000"/>
              </a:lnSpc>
              <a:spcAft>
                <a:spcPts val="1200"/>
              </a:spcAft>
              <a:buClr>
                <a:srgbClr val="99CC00"/>
              </a:buClr>
              <a:buFontTx/>
              <a:buChar char="-"/>
              <a:defRPr/>
            </a:pPr>
            <a:r>
              <a:rPr lang="en-US" kern="0" dirty="0">
                <a:solidFill>
                  <a:srgbClr val="555555"/>
                </a:solidFill>
                <a:latin typeface="Arial"/>
                <a:ea typeface="ＭＳ Ｐゴシック"/>
              </a:rPr>
              <a:t>Must have its principal office located in California;</a:t>
            </a:r>
          </a:p>
          <a:p>
            <a:pPr eaLnBrk="1" hangingPunct="1">
              <a:spcAft>
                <a:spcPts val="1200"/>
              </a:spcAft>
              <a:buClr>
                <a:srgbClr val="99CC00"/>
              </a:buClr>
              <a:buFont typeface="Wingdings" pitchFamily="2" charset="2"/>
              <a:buChar char="§"/>
              <a:defRPr/>
            </a:pPr>
            <a:endParaRPr lang="en-US" sz="2800" kern="0" dirty="0" smtClean="0">
              <a:solidFill>
                <a:srgbClr val="555555"/>
              </a:solidFill>
              <a:latin typeface="Arial"/>
              <a:ea typeface="ＭＳ Ｐゴシック"/>
            </a:endParaRPr>
          </a:p>
        </p:txBody>
      </p:sp>
      <p:sp>
        <p:nvSpPr>
          <p:cNvPr id="17412"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solidFill>
                <a:srgbClr val="000000"/>
              </a:solidFill>
              <a:latin typeface="Times" panose="02020603050405020304" pitchFamily="18" charset="0"/>
            </a:endParaRPr>
          </a:p>
        </p:txBody>
      </p:sp>
      <p:pic>
        <p:nvPicPr>
          <p:cNvPr id="17413"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533400"/>
            <a:ext cx="7578725" cy="1143000"/>
          </a:xfrm>
        </p:spPr>
        <p:txBody>
          <a:bodyPr lIns="0" tIns="0" rIns="0" bIns="0" anchor="t"/>
          <a:lstStyle/>
          <a:p>
            <a:pPr eaLnBrk="1" hangingPunct="1">
              <a:defRPr/>
            </a:pPr>
            <a:r>
              <a:rPr lang="en-US" sz="3500" kern="0" dirty="0" smtClean="0">
                <a:solidFill>
                  <a:srgbClr val="244A9F"/>
                </a:solidFill>
                <a:latin typeface="Arial" pitchFamily="34" charset="0"/>
                <a:ea typeface="ＭＳ Ｐゴシック"/>
              </a:rPr>
              <a:t>Small Business Eligibility Requirements</a:t>
            </a:r>
            <a:endParaRPr lang="en-US" sz="2800" dirty="0">
              <a:solidFill>
                <a:srgbClr val="184C8D"/>
              </a:solidFill>
              <a:latin typeface="Arial" charset="0"/>
              <a:ea typeface="ＭＳ Ｐゴシック" charset="-128"/>
              <a:cs typeface="ＭＳ Ｐゴシック" charset="-128"/>
            </a:endParaRPr>
          </a:p>
        </p:txBody>
      </p:sp>
      <p:sp>
        <p:nvSpPr>
          <p:cNvPr id="27651" name="Rectangle 3"/>
          <p:cNvSpPr>
            <a:spLocks noGrp="1" noChangeArrowheads="1"/>
          </p:cNvSpPr>
          <p:nvPr>
            <p:ph type="body" idx="1"/>
          </p:nvPr>
        </p:nvSpPr>
        <p:spPr>
          <a:xfrm>
            <a:off x="1295400" y="1752600"/>
            <a:ext cx="7772400" cy="4114800"/>
          </a:xfrm>
        </p:spPr>
        <p:txBody>
          <a:bodyPr lIns="0" tIns="0" rIns="0" bIns="0"/>
          <a:lstStyle/>
          <a:p>
            <a:pPr eaLnBrk="1" hangingPunct="1">
              <a:lnSpc>
                <a:spcPct val="90000"/>
              </a:lnSpc>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The business must also:</a:t>
            </a:r>
          </a:p>
          <a:p>
            <a:pPr marL="647700" lvl="1" eaLnBrk="1" hangingPunct="1">
              <a:lnSpc>
                <a:spcPct val="90000"/>
              </a:lnSpc>
              <a:spcAft>
                <a:spcPts val="1200"/>
              </a:spcAft>
              <a:buClr>
                <a:srgbClr val="99CC00"/>
              </a:buClr>
              <a:buFontTx/>
              <a:buChar char="-"/>
              <a:defRPr/>
            </a:pPr>
            <a:r>
              <a:rPr lang="en-US" kern="0" dirty="0">
                <a:solidFill>
                  <a:srgbClr val="555555"/>
                </a:solidFill>
                <a:latin typeface="Arial"/>
                <a:ea typeface="ＭＳ Ｐゴシック"/>
              </a:rPr>
              <a:t>Have its owners (or officers in the case of a corporation) domiciled in California;</a:t>
            </a:r>
          </a:p>
          <a:p>
            <a:pPr marL="647700" lvl="1" eaLnBrk="1" hangingPunct="1">
              <a:lnSpc>
                <a:spcPct val="90000"/>
              </a:lnSpc>
              <a:spcAft>
                <a:spcPts val="1200"/>
              </a:spcAft>
              <a:buClr>
                <a:srgbClr val="99CC00"/>
              </a:buClr>
              <a:buFontTx/>
              <a:buChar char="-"/>
              <a:defRPr/>
            </a:pPr>
            <a:r>
              <a:rPr lang="en-US" kern="0" dirty="0">
                <a:solidFill>
                  <a:srgbClr val="555555"/>
                </a:solidFill>
                <a:latin typeface="Arial"/>
                <a:ea typeface="ＭＳ Ｐゴシック"/>
              </a:rPr>
              <a:t>And, together with the affiliates, be either:</a:t>
            </a:r>
          </a:p>
          <a:p>
            <a:pPr marL="958850" lvl="3" indent="-319088" eaLnBrk="1" hangingPunct="1">
              <a:lnSpc>
                <a:spcPct val="90000"/>
              </a:lnSpc>
              <a:spcBef>
                <a:spcPts val="600"/>
              </a:spcBef>
              <a:spcAft>
                <a:spcPts val="1200"/>
              </a:spcAft>
              <a:buClr>
                <a:srgbClr val="99CC00"/>
              </a:buClr>
              <a:buFont typeface="Arial" panose="020B0604020202020204" pitchFamily="34" charset="0"/>
              <a:buChar char="•"/>
              <a:defRPr/>
            </a:pPr>
            <a:r>
              <a:rPr lang="en-US" sz="2400" kern="0" dirty="0" smtClean="0">
                <a:solidFill>
                  <a:srgbClr val="555555"/>
                </a:solidFill>
                <a:latin typeface="Arial"/>
                <a:ea typeface="ＭＳ Ｐゴシック"/>
              </a:rPr>
              <a:t>a business with 100 or fewer employees, and have an average annual gross receipts of $15 million or less over the previous 3 tax years, </a:t>
            </a:r>
            <a:r>
              <a:rPr lang="en-US" sz="2400" i="1" kern="0" dirty="0" smtClean="0">
                <a:solidFill>
                  <a:srgbClr val="555555"/>
                </a:solidFill>
                <a:latin typeface="Arial"/>
                <a:ea typeface="ＭＳ Ｐゴシック"/>
              </a:rPr>
              <a:t>or</a:t>
            </a:r>
            <a:endParaRPr lang="en-US" sz="2400" kern="0" dirty="0" smtClean="0">
              <a:solidFill>
                <a:srgbClr val="555555"/>
              </a:solidFill>
              <a:latin typeface="Arial"/>
              <a:ea typeface="ＭＳ Ｐゴシック"/>
            </a:endParaRPr>
          </a:p>
          <a:p>
            <a:pPr marL="958850" lvl="3" indent="-319088" eaLnBrk="1" hangingPunct="1">
              <a:lnSpc>
                <a:spcPct val="90000"/>
              </a:lnSpc>
              <a:spcBef>
                <a:spcPts val="600"/>
              </a:spcBef>
              <a:spcAft>
                <a:spcPts val="1200"/>
              </a:spcAft>
              <a:buClr>
                <a:srgbClr val="99CC00"/>
              </a:buClr>
              <a:buFont typeface="Arial" panose="020B0604020202020204" pitchFamily="34" charset="0"/>
              <a:buChar char="•"/>
              <a:defRPr/>
            </a:pPr>
            <a:r>
              <a:rPr lang="en-US" sz="2400" kern="0" dirty="0" smtClean="0">
                <a:solidFill>
                  <a:srgbClr val="555555"/>
                </a:solidFill>
                <a:latin typeface="Arial"/>
                <a:ea typeface="ＭＳ Ｐゴシック"/>
              </a:rPr>
              <a:t>a manufacturer with 100 or fewer employees </a:t>
            </a:r>
          </a:p>
          <a:p>
            <a:pPr eaLnBrk="1" hangingPunct="1">
              <a:spcAft>
                <a:spcPts val="1200"/>
              </a:spcAft>
              <a:buClr>
                <a:srgbClr val="99CC00"/>
              </a:buClr>
              <a:buFont typeface="Wingdings" pitchFamily="2" charset="2"/>
              <a:buChar char="§"/>
              <a:defRPr/>
            </a:pPr>
            <a:endParaRPr lang="en-US" sz="2800" kern="0" dirty="0" smtClean="0">
              <a:solidFill>
                <a:srgbClr val="555555"/>
              </a:solidFill>
              <a:latin typeface="Arial"/>
              <a:ea typeface="ＭＳ Ｐゴシック"/>
            </a:endParaRPr>
          </a:p>
        </p:txBody>
      </p:sp>
      <p:sp>
        <p:nvSpPr>
          <p:cNvPr id="18436"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solidFill>
                <a:srgbClr val="000000"/>
              </a:solidFill>
              <a:latin typeface="Times" panose="02020603050405020304" pitchFamily="18" charset="0"/>
            </a:endParaRPr>
          </a:p>
        </p:txBody>
      </p:sp>
      <p:pic>
        <p:nvPicPr>
          <p:cNvPr id="18437"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533400"/>
            <a:ext cx="7578725" cy="1143000"/>
          </a:xfrm>
        </p:spPr>
        <p:txBody>
          <a:bodyPr lIns="0" tIns="0" rIns="0" bIns="0" anchor="t"/>
          <a:lstStyle/>
          <a:p>
            <a:pPr eaLnBrk="1" hangingPunct="1">
              <a:defRPr/>
            </a:pPr>
            <a:r>
              <a:rPr lang="en-US" sz="3600" kern="0" dirty="0" smtClean="0">
                <a:solidFill>
                  <a:srgbClr val="244A9F"/>
                </a:solidFill>
                <a:latin typeface="Arial" pitchFamily="34" charset="0"/>
                <a:ea typeface="ＭＳ Ｐゴシック"/>
              </a:rPr>
              <a:t>DVBE Definition</a:t>
            </a:r>
            <a:endParaRPr lang="en-US" sz="2800" dirty="0">
              <a:solidFill>
                <a:srgbClr val="184C8D"/>
              </a:solidFill>
              <a:latin typeface="Arial" charset="0"/>
              <a:ea typeface="ＭＳ Ｐゴシック" charset="-128"/>
              <a:cs typeface="ＭＳ Ｐゴシック" charset="-128"/>
            </a:endParaRPr>
          </a:p>
        </p:txBody>
      </p:sp>
      <p:sp>
        <p:nvSpPr>
          <p:cNvPr id="27651" name="Rectangle 3"/>
          <p:cNvSpPr>
            <a:spLocks noGrp="1" noChangeArrowheads="1"/>
          </p:cNvSpPr>
          <p:nvPr>
            <p:ph type="body" idx="1"/>
          </p:nvPr>
        </p:nvSpPr>
        <p:spPr>
          <a:xfrm>
            <a:off x="1295400" y="1752600"/>
            <a:ext cx="7772400" cy="4114800"/>
          </a:xfrm>
        </p:spPr>
        <p:txBody>
          <a:bodyPr lIns="0" tIns="0" rIns="0" bIns="0"/>
          <a:lstStyle/>
          <a:p>
            <a:pPr eaLnBrk="1" hangingPunct="1">
              <a:buClr>
                <a:srgbClr val="99CC00"/>
              </a:buClr>
              <a:buFont typeface="Wingdings" pitchFamily="2" charset="2"/>
              <a:buChar char="§"/>
              <a:defRPr/>
            </a:pPr>
            <a:r>
              <a:rPr lang="en-US" sz="2800" kern="0" dirty="0" smtClean="0">
                <a:solidFill>
                  <a:srgbClr val="555555"/>
                </a:solidFill>
                <a:latin typeface="Arial"/>
                <a:ea typeface="ＭＳ Ｐゴシック"/>
              </a:rPr>
              <a:t>For DVBE certification purposes, a </a:t>
            </a:r>
            <a:r>
              <a:rPr lang="ja-JP" altLang="en-US" sz="2800" kern="0" dirty="0">
                <a:solidFill>
                  <a:srgbClr val="555555"/>
                </a:solidFill>
                <a:latin typeface="Arial"/>
              </a:rPr>
              <a:t>“</a:t>
            </a:r>
            <a:r>
              <a:rPr lang="en-US" altLang="ja-JP" sz="2800" kern="0" dirty="0">
                <a:solidFill>
                  <a:srgbClr val="555555"/>
                </a:solidFill>
                <a:latin typeface="Arial"/>
              </a:rPr>
              <a:t>disabled veteran</a:t>
            </a:r>
            <a:r>
              <a:rPr lang="ja-JP" altLang="en-US" sz="2800" kern="0" dirty="0">
                <a:solidFill>
                  <a:srgbClr val="555555"/>
                </a:solidFill>
                <a:latin typeface="Arial"/>
              </a:rPr>
              <a:t>”</a:t>
            </a:r>
            <a:r>
              <a:rPr lang="en-US" altLang="ja-JP" sz="2800" kern="0" dirty="0">
                <a:solidFill>
                  <a:srgbClr val="555555"/>
                </a:solidFill>
                <a:latin typeface="Arial"/>
              </a:rPr>
              <a:t> is a veteran of the U.S. military, naval, or air service; and has a service connected disability of at least 10% or more as certified by the United States Department of Veteran Affairs and must be domiciled in the State of California.</a:t>
            </a:r>
            <a:endParaRPr lang="en-US" sz="2800" kern="0" dirty="0" smtClean="0">
              <a:solidFill>
                <a:srgbClr val="555555"/>
              </a:solidFill>
              <a:latin typeface="Arial"/>
              <a:ea typeface="ＭＳ Ｐゴシック"/>
            </a:endParaRPr>
          </a:p>
          <a:p>
            <a:pPr eaLnBrk="1" hangingPunct="1">
              <a:spcAft>
                <a:spcPts val="1200"/>
              </a:spcAft>
              <a:buClr>
                <a:srgbClr val="99CC00"/>
              </a:buClr>
              <a:buFont typeface="Wingdings" pitchFamily="2" charset="2"/>
              <a:buChar char="§"/>
              <a:defRPr/>
            </a:pPr>
            <a:endParaRPr lang="en-US" sz="2800" kern="0" dirty="0" smtClean="0">
              <a:solidFill>
                <a:srgbClr val="555555"/>
              </a:solidFill>
              <a:latin typeface="Arial"/>
              <a:ea typeface="ＭＳ Ｐゴシック"/>
            </a:endParaRPr>
          </a:p>
        </p:txBody>
      </p:sp>
      <p:sp>
        <p:nvSpPr>
          <p:cNvPr id="19460"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solidFill>
                <a:srgbClr val="000000"/>
              </a:solidFill>
              <a:latin typeface="Times" panose="02020603050405020304" pitchFamily="18" charset="0"/>
            </a:endParaRPr>
          </a:p>
        </p:txBody>
      </p:sp>
      <p:pic>
        <p:nvPicPr>
          <p:cNvPr id="19461"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533400"/>
            <a:ext cx="7578725" cy="1143000"/>
          </a:xfrm>
        </p:spPr>
        <p:txBody>
          <a:bodyPr lIns="0" tIns="0" rIns="0" bIns="0" anchor="t"/>
          <a:lstStyle/>
          <a:p>
            <a:pPr eaLnBrk="1" hangingPunct="1">
              <a:defRPr/>
            </a:pPr>
            <a:r>
              <a:rPr lang="en-US" sz="3600" kern="0" dirty="0" smtClean="0">
                <a:solidFill>
                  <a:srgbClr val="244A9F"/>
                </a:solidFill>
                <a:latin typeface="Arial" pitchFamily="34" charset="0"/>
                <a:ea typeface="ＭＳ Ｐゴシック"/>
              </a:rPr>
              <a:t>DVBE Eligibility Requirements </a:t>
            </a:r>
            <a:endParaRPr lang="en-US" sz="2800" dirty="0">
              <a:solidFill>
                <a:srgbClr val="184C8D"/>
              </a:solidFill>
              <a:latin typeface="Arial" charset="0"/>
              <a:ea typeface="ＭＳ Ｐゴシック" charset="-128"/>
              <a:cs typeface="ＭＳ Ｐゴシック" charset="-128"/>
            </a:endParaRPr>
          </a:p>
        </p:txBody>
      </p:sp>
      <p:sp>
        <p:nvSpPr>
          <p:cNvPr id="27651" name="Rectangle 3"/>
          <p:cNvSpPr>
            <a:spLocks noGrp="1" noChangeArrowheads="1"/>
          </p:cNvSpPr>
          <p:nvPr>
            <p:ph type="body" idx="1"/>
          </p:nvPr>
        </p:nvSpPr>
        <p:spPr>
          <a:xfrm>
            <a:off x="1295400" y="1752600"/>
            <a:ext cx="7772400" cy="4114800"/>
          </a:xfrm>
        </p:spPr>
        <p:txBody>
          <a:bodyPr lIns="0" tIns="0" rIns="0" bIns="0"/>
          <a:lstStyle/>
          <a:p>
            <a:pPr eaLnBrk="1" hangingPunct="1">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Most DVBEs can also be certified SBs</a:t>
            </a:r>
          </a:p>
          <a:p>
            <a:pPr eaLnBrk="1" hangingPunct="1">
              <a:spcAft>
                <a:spcPts val="1200"/>
              </a:spcAft>
              <a:buClr>
                <a:srgbClr val="99CC00"/>
              </a:buClr>
              <a:buFont typeface="Wingdings" pitchFamily="2" charset="2"/>
              <a:buChar char="§"/>
              <a:defRPr/>
            </a:pPr>
            <a:r>
              <a:rPr lang="en-US" sz="2800" kern="0" dirty="0" smtClean="0">
                <a:solidFill>
                  <a:srgbClr val="555555"/>
                </a:solidFill>
                <a:latin typeface="Arial"/>
                <a:ea typeface="ＭＳ Ｐゴシック"/>
              </a:rPr>
              <a:t>To be eligible for DVBE certification, the business must meet the following criteria:</a:t>
            </a:r>
          </a:p>
          <a:p>
            <a:pPr marL="647700" lvl="1" eaLnBrk="1" hangingPunct="1">
              <a:spcAft>
                <a:spcPts val="1200"/>
              </a:spcAft>
              <a:buClr>
                <a:srgbClr val="99CC00"/>
              </a:buClr>
              <a:buFontTx/>
              <a:buChar char="-"/>
              <a:defRPr/>
            </a:pPr>
            <a:r>
              <a:rPr lang="en-US" kern="0" dirty="0">
                <a:solidFill>
                  <a:srgbClr val="555555"/>
                </a:solidFill>
                <a:latin typeface="Arial"/>
                <a:ea typeface="ＭＳ Ｐゴシック"/>
              </a:rPr>
              <a:t>Be at least 51% owned by one or more disabled veterans (defined on next slide)</a:t>
            </a:r>
          </a:p>
          <a:p>
            <a:pPr marL="647700" lvl="1" eaLnBrk="1" hangingPunct="1">
              <a:spcAft>
                <a:spcPts val="1200"/>
              </a:spcAft>
              <a:buClr>
                <a:srgbClr val="99CC00"/>
              </a:buClr>
              <a:buFontTx/>
              <a:buChar char="-"/>
              <a:defRPr/>
            </a:pPr>
            <a:r>
              <a:rPr lang="en-US" kern="0" dirty="0">
                <a:solidFill>
                  <a:srgbClr val="555555"/>
                </a:solidFill>
                <a:latin typeface="Arial"/>
                <a:ea typeface="ＭＳ Ｐゴシック"/>
              </a:rPr>
              <a:t>Limited Liability Companies (LLCs) must be wholly owned by one or more disabled veterans</a:t>
            </a:r>
          </a:p>
          <a:p>
            <a:pPr eaLnBrk="1" hangingPunct="1">
              <a:spcAft>
                <a:spcPts val="1200"/>
              </a:spcAft>
              <a:buClr>
                <a:srgbClr val="99CC00"/>
              </a:buClr>
              <a:buFont typeface="Wingdings" pitchFamily="2" charset="2"/>
              <a:buChar char="§"/>
              <a:defRPr/>
            </a:pPr>
            <a:endParaRPr lang="en-US" sz="2800" kern="0" dirty="0" smtClean="0">
              <a:solidFill>
                <a:srgbClr val="555555"/>
              </a:solidFill>
              <a:latin typeface="Arial"/>
              <a:ea typeface="ＭＳ Ｐゴシック"/>
            </a:endParaRPr>
          </a:p>
        </p:txBody>
      </p:sp>
      <p:sp>
        <p:nvSpPr>
          <p:cNvPr id="20484"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solidFill>
                <a:srgbClr val="000000"/>
              </a:solidFill>
              <a:latin typeface="Times" panose="02020603050405020304" pitchFamily="18" charset="0"/>
            </a:endParaRPr>
          </a:p>
        </p:txBody>
      </p:sp>
      <p:pic>
        <p:nvPicPr>
          <p:cNvPr id="20485"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533400"/>
            <a:ext cx="7578725" cy="1143000"/>
          </a:xfrm>
        </p:spPr>
        <p:txBody>
          <a:bodyPr lIns="0" tIns="0" rIns="0" bIns="0" anchor="t"/>
          <a:lstStyle/>
          <a:p>
            <a:pPr eaLnBrk="1" hangingPunct="1">
              <a:defRPr/>
            </a:pPr>
            <a:r>
              <a:rPr lang="en-US" sz="3600" kern="0" dirty="0" smtClean="0">
                <a:solidFill>
                  <a:srgbClr val="244A9F"/>
                </a:solidFill>
                <a:latin typeface="Arial" pitchFamily="34" charset="0"/>
                <a:ea typeface="ＭＳ Ｐゴシック"/>
              </a:rPr>
              <a:t>DVBE Eligibility Requirements </a:t>
            </a:r>
            <a:endParaRPr lang="en-US" sz="2800" dirty="0">
              <a:solidFill>
                <a:srgbClr val="184C8D"/>
              </a:solidFill>
              <a:latin typeface="Arial" charset="0"/>
              <a:ea typeface="ＭＳ Ｐゴシック" charset="-128"/>
              <a:cs typeface="ＭＳ Ｐゴシック" charset="-128"/>
            </a:endParaRPr>
          </a:p>
        </p:txBody>
      </p:sp>
      <p:sp>
        <p:nvSpPr>
          <p:cNvPr id="27651" name="Rectangle 3"/>
          <p:cNvSpPr>
            <a:spLocks noGrp="1" noChangeArrowheads="1"/>
          </p:cNvSpPr>
          <p:nvPr>
            <p:ph type="body" idx="1"/>
          </p:nvPr>
        </p:nvSpPr>
        <p:spPr>
          <a:xfrm>
            <a:off x="1295400" y="1752600"/>
            <a:ext cx="7772400" cy="4114800"/>
          </a:xfrm>
        </p:spPr>
        <p:txBody>
          <a:bodyPr lIns="0" tIns="0" rIns="0" bIns="0"/>
          <a:lstStyle/>
          <a:p>
            <a:pPr marL="647700" lvl="1" eaLnBrk="1" hangingPunct="1">
              <a:spcAft>
                <a:spcPts val="1200"/>
              </a:spcAft>
              <a:buClr>
                <a:srgbClr val="99CC00"/>
              </a:buClr>
              <a:buFontTx/>
              <a:buChar char="-"/>
              <a:defRPr/>
            </a:pPr>
            <a:r>
              <a:rPr lang="en-US" sz="2600" kern="0" dirty="0" smtClean="0">
                <a:solidFill>
                  <a:srgbClr val="555555"/>
                </a:solidFill>
                <a:latin typeface="Arial"/>
                <a:ea typeface="ＭＳ Ｐゴシック"/>
              </a:rPr>
              <a:t>Daily business operations must be managed and controlled by one or more disabled veterans.  The disabled veteran(s) who manages and controls the business is not required to be the disabled veteran business owner(s)</a:t>
            </a:r>
          </a:p>
          <a:p>
            <a:pPr marL="647700" lvl="1" eaLnBrk="1" hangingPunct="1">
              <a:spcAft>
                <a:spcPts val="1200"/>
              </a:spcAft>
              <a:buClr>
                <a:srgbClr val="99CC00"/>
              </a:buClr>
              <a:buFontTx/>
              <a:buChar char="-"/>
              <a:defRPr/>
            </a:pPr>
            <a:r>
              <a:rPr lang="en-US" sz="2600" kern="0" dirty="0" smtClean="0">
                <a:solidFill>
                  <a:srgbClr val="555555"/>
                </a:solidFill>
                <a:latin typeface="Arial"/>
                <a:ea typeface="ＭＳ Ｐゴシック"/>
              </a:rPr>
              <a:t>The home office must be located in the United States.  The home office cannot be a branch or subsidiary of a foreign corporation, foreign firm, or other foreign based business. </a:t>
            </a:r>
          </a:p>
          <a:p>
            <a:pPr eaLnBrk="1" hangingPunct="1">
              <a:spcAft>
                <a:spcPts val="1200"/>
              </a:spcAft>
              <a:buClr>
                <a:srgbClr val="99CC00"/>
              </a:buClr>
              <a:buFont typeface="Wingdings" pitchFamily="2" charset="2"/>
              <a:buChar char="§"/>
              <a:defRPr/>
            </a:pPr>
            <a:endParaRPr lang="en-US" sz="2800" kern="0" dirty="0" smtClean="0">
              <a:solidFill>
                <a:srgbClr val="555555"/>
              </a:solidFill>
              <a:latin typeface="Arial"/>
              <a:ea typeface="ＭＳ Ｐゴシック"/>
            </a:endParaRPr>
          </a:p>
        </p:txBody>
      </p:sp>
      <p:sp>
        <p:nvSpPr>
          <p:cNvPr id="21508" name="Rectangle 3"/>
          <p:cNvSpPr>
            <a:spLocks noChangeArrowheads="1"/>
          </p:cNvSpPr>
          <p:nvPr/>
        </p:nvSpPr>
        <p:spPr bwMode="auto">
          <a:xfrm>
            <a:off x="1066800" y="6553200"/>
            <a:ext cx="8077200" cy="304800"/>
          </a:xfrm>
          <a:prstGeom prst="rect">
            <a:avLst/>
          </a:prstGeom>
          <a:solidFill>
            <a:srgbClr val="184C8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aseline="-25000">
              <a:solidFill>
                <a:srgbClr val="000000"/>
              </a:solidFill>
              <a:latin typeface="Times" panose="02020603050405020304" pitchFamily="18" charset="0"/>
            </a:endParaRPr>
          </a:p>
        </p:txBody>
      </p:sp>
      <p:pic>
        <p:nvPicPr>
          <p:cNvPr id="21509" name="Picture 5" descr="C:\Users\ALewis\Desktop\white poppies-grn bkgrd n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Users\ALewis\Desktop\DGS logo for PP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8" y="6278563"/>
            <a:ext cx="920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6157</TotalTime>
  <Words>1143</Words>
  <Application>Microsoft Office PowerPoint</Application>
  <PresentationFormat>On-screen Show (4:3)</PresentationFormat>
  <Paragraphs>114</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ＭＳ Ｐゴシック</vt:lpstr>
      <vt:lpstr>Calibri</vt:lpstr>
      <vt:lpstr>Times</vt:lpstr>
      <vt:lpstr>Arial Narrow</vt:lpstr>
      <vt:lpstr>Wingdings</vt:lpstr>
      <vt:lpstr>Symbol</vt:lpstr>
      <vt:lpstr>Arial Narrow Bold</vt:lpstr>
      <vt:lpstr>Office Theme</vt:lpstr>
      <vt:lpstr>PowerPoint Presentation</vt:lpstr>
      <vt:lpstr>How to do Business with California State Government</vt:lpstr>
      <vt:lpstr>State’s SB/DVBE Goals</vt:lpstr>
      <vt:lpstr>State’s SB/DVBE Goals  Fiscal Year 2015-16</vt:lpstr>
      <vt:lpstr>Small Business Eligibility Requirements</vt:lpstr>
      <vt:lpstr>Small Business Eligibility Requirements</vt:lpstr>
      <vt:lpstr>DVBE Definition</vt:lpstr>
      <vt:lpstr>DVBE Eligibility Requirements </vt:lpstr>
      <vt:lpstr>DVBE Eligibility Requirements </vt:lpstr>
      <vt:lpstr>Benefits of Certification</vt:lpstr>
      <vt:lpstr>SB/DVBE Option</vt:lpstr>
      <vt:lpstr>SB/DVBE First Policy</vt:lpstr>
      <vt:lpstr>How to do Business with  the State of California                         A FIVE-STEP PROCESS  </vt:lpstr>
      <vt:lpstr>QUESTIONS</vt:lpstr>
    </vt:vector>
  </TitlesOfParts>
  <Company>DGS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Purvis</dc:creator>
  <cp:lastModifiedBy>Baltao, Anne</cp:lastModifiedBy>
  <cp:revision>690</cp:revision>
  <cp:lastPrinted>2017-03-27T20:55:38Z</cp:lastPrinted>
  <dcterms:created xsi:type="dcterms:W3CDTF">2010-04-20T15:53:09Z</dcterms:created>
  <dcterms:modified xsi:type="dcterms:W3CDTF">2017-05-10T19:04:10Z</dcterms:modified>
</cp:coreProperties>
</file>